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4" r:id="rId1"/>
  </p:sldMasterIdLst>
  <p:notesMasterIdLst>
    <p:notesMasterId r:id="rId126"/>
  </p:notesMasterIdLst>
  <p:handoutMasterIdLst>
    <p:handoutMasterId r:id="rId127"/>
  </p:handoutMasterIdLst>
  <p:sldIdLst>
    <p:sldId id="509" r:id="rId2"/>
    <p:sldId id="285" r:id="rId3"/>
    <p:sldId id="501" r:id="rId4"/>
    <p:sldId id="502" r:id="rId5"/>
    <p:sldId id="503" r:id="rId6"/>
    <p:sldId id="420" r:id="rId7"/>
    <p:sldId id="421" r:id="rId8"/>
    <p:sldId id="287" r:id="rId9"/>
    <p:sldId id="290" r:id="rId10"/>
    <p:sldId id="291" r:id="rId11"/>
    <p:sldId id="425" r:id="rId12"/>
    <p:sldId id="394" r:id="rId13"/>
    <p:sldId id="292" r:id="rId14"/>
    <p:sldId id="295" r:id="rId15"/>
    <p:sldId id="507" r:id="rId16"/>
    <p:sldId id="410" r:id="rId17"/>
    <p:sldId id="363" r:id="rId18"/>
    <p:sldId id="393" r:id="rId19"/>
    <p:sldId id="386" r:id="rId20"/>
    <p:sldId id="412" r:id="rId21"/>
    <p:sldId id="370" r:id="rId22"/>
    <p:sldId id="423" r:id="rId23"/>
    <p:sldId id="388" r:id="rId24"/>
    <p:sldId id="413" r:id="rId25"/>
    <p:sldId id="309" r:id="rId26"/>
    <p:sldId id="376" r:id="rId27"/>
    <p:sldId id="377" r:id="rId28"/>
    <p:sldId id="422" r:id="rId29"/>
    <p:sldId id="378" r:id="rId30"/>
    <p:sldId id="414" r:id="rId31"/>
    <p:sldId id="318" r:id="rId32"/>
    <p:sldId id="319" r:id="rId33"/>
    <p:sldId id="396" r:id="rId34"/>
    <p:sldId id="397" r:id="rId35"/>
    <p:sldId id="415" r:id="rId36"/>
    <p:sldId id="398" r:id="rId37"/>
    <p:sldId id="399" r:id="rId38"/>
    <p:sldId id="403" r:id="rId39"/>
    <p:sldId id="404" r:id="rId40"/>
    <p:sldId id="405" r:id="rId41"/>
    <p:sldId id="406" r:id="rId42"/>
    <p:sldId id="416" r:id="rId43"/>
    <p:sldId id="329" r:id="rId44"/>
    <p:sldId id="417" r:id="rId45"/>
    <p:sldId id="395" r:id="rId46"/>
    <p:sldId id="331" r:id="rId47"/>
    <p:sldId id="332" r:id="rId48"/>
    <p:sldId id="418" r:id="rId49"/>
    <p:sldId id="353" r:id="rId50"/>
    <p:sldId id="354" r:id="rId51"/>
    <p:sldId id="355" r:id="rId52"/>
    <p:sldId id="356" r:id="rId53"/>
    <p:sldId id="357" r:id="rId54"/>
    <p:sldId id="419" r:id="rId55"/>
    <p:sldId id="389" r:id="rId56"/>
    <p:sldId id="390" r:id="rId57"/>
    <p:sldId id="391" r:id="rId58"/>
    <p:sldId id="429" r:id="rId59"/>
    <p:sldId id="430" r:id="rId60"/>
    <p:sldId id="431" r:id="rId61"/>
    <p:sldId id="432" r:id="rId62"/>
    <p:sldId id="433" r:id="rId63"/>
    <p:sldId id="434" r:id="rId64"/>
    <p:sldId id="435" r:id="rId65"/>
    <p:sldId id="436" r:id="rId66"/>
    <p:sldId id="437" r:id="rId67"/>
    <p:sldId id="438" r:id="rId68"/>
    <p:sldId id="439" r:id="rId69"/>
    <p:sldId id="440" r:id="rId70"/>
    <p:sldId id="441" r:id="rId71"/>
    <p:sldId id="442" r:id="rId72"/>
    <p:sldId id="443" r:id="rId73"/>
    <p:sldId id="444" r:id="rId74"/>
    <p:sldId id="445" r:id="rId75"/>
    <p:sldId id="446" r:id="rId76"/>
    <p:sldId id="447" r:id="rId77"/>
    <p:sldId id="448" r:id="rId78"/>
    <p:sldId id="449" r:id="rId79"/>
    <p:sldId id="450" r:id="rId80"/>
    <p:sldId id="451" r:id="rId81"/>
    <p:sldId id="452" r:id="rId82"/>
    <p:sldId id="508" r:id="rId83"/>
    <p:sldId id="462" r:id="rId84"/>
    <p:sldId id="463" r:id="rId85"/>
    <p:sldId id="464" r:id="rId86"/>
    <p:sldId id="465" r:id="rId87"/>
    <p:sldId id="466" r:id="rId88"/>
    <p:sldId id="467" r:id="rId89"/>
    <p:sldId id="468" r:id="rId90"/>
    <p:sldId id="469" r:id="rId91"/>
    <p:sldId id="470" r:id="rId92"/>
    <p:sldId id="471" r:id="rId93"/>
    <p:sldId id="472" r:id="rId94"/>
    <p:sldId id="473" r:id="rId95"/>
    <p:sldId id="474" r:id="rId96"/>
    <p:sldId id="475" r:id="rId97"/>
    <p:sldId id="476" r:id="rId98"/>
    <p:sldId id="477" r:id="rId99"/>
    <p:sldId id="478" r:id="rId100"/>
    <p:sldId id="479" r:id="rId101"/>
    <p:sldId id="480" r:id="rId102"/>
    <p:sldId id="481" r:id="rId103"/>
    <p:sldId id="482" r:id="rId104"/>
    <p:sldId id="483" r:id="rId105"/>
    <p:sldId id="484" r:id="rId106"/>
    <p:sldId id="485" r:id="rId107"/>
    <p:sldId id="486" r:id="rId108"/>
    <p:sldId id="487" r:id="rId109"/>
    <p:sldId id="488" r:id="rId110"/>
    <p:sldId id="489" r:id="rId111"/>
    <p:sldId id="490" r:id="rId112"/>
    <p:sldId id="491" r:id="rId113"/>
    <p:sldId id="492" r:id="rId114"/>
    <p:sldId id="493" r:id="rId115"/>
    <p:sldId id="494" r:id="rId116"/>
    <p:sldId id="495" r:id="rId117"/>
    <p:sldId id="496" r:id="rId118"/>
    <p:sldId id="497" r:id="rId119"/>
    <p:sldId id="498" r:id="rId120"/>
    <p:sldId id="499" r:id="rId121"/>
    <p:sldId id="500" r:id="rId122"/>
    <p:sldId id="504" r:id="rId123"/>
    <p:sldId id="505" r:id="rId124"/>
    <p:sldId id="506" r:id="rId125"/>
  </p:sldIdLst>
  <p:sldSz cx="9144000" cy="6858000" type="screen4x3"/>
  <p:notesSz cx="7315200" cy="9601200"/>
  <p:defaultTextStyle>
    <a:defPPr>
      <a:defRPr lang="en-GB"/>
    </a:defPPr>
    <a:lvl1pPr algn="l" rtl="0" eaLnBrk="0" fontAlgn="base" hangingPunct="0">
      <a:spcBef>
        <a:spcPct val="0"/>
      </a:spcBef>
      <a:spcAft>
        <a:spcPct val="0"/>
      </a:spcAft>
      <a:defRPr i="1" kern="1200">
        <a:solidFill>
          <a:schemeClr val="tx1"/>
        </a:solidFill>
        <a:latin typeface="Arial" charset="0"/>
        <a:ea typeface="+mn-ea"/>
        <a:cs typeface="+mn-cs"/>
      </a:defRPr>
    </a:lvl1pPr>
    <a:lvl2pPr marL="457200" algn="l" rtl="0" eaLnBrk="0" fontAlgn="base" hangingPunct="0">
      <a:spcBef>
        <a:spcPct val="0"/>
      </a:spcBef>
      <a:spcAft>
        <a:spcPct val="0"/>
      </a:spcAft>
      <a:defRPr i="1" kern="1200">
        <a:solidFill>
          <a:schemeClr val="tx1"/>
        </a:solidFill>
        <a:latin typeface="Arial" charset="0"/>
        <a:ea typeface="+mn-ea"/>
        <a:cs typeface="+mn-cs"/>
      </a:defRPr>
    </a:lvl2pPr>
    <a:lvl3pPr marL="914400" algn="l" rtl="0" eaLnBrk="0" fontAlgn="base" hangingPunct="0">
      <a:spcBef>
        <a:spcPct val="0"/>
      </a:spcBef>
      <a:spcAft>
        <a:spcPct val="0"/>
      </a:spcAft>
      <a:defRPr i="1" kern="1200">
        <a:solidFill>
          <a:schemeClr val="tx1"/>
        </a:solidFill>
        <a:latin typeface="Arial" charset="0"/>
        <a:ea typeface="+mn-ea"/>
        <a:cs typeface="+mn-cs"/>
      </a:defRPr>
    </a:lvl3pPr>
    <a:lvl4pPr marL="1371600" algn="l" rtl="0" eaLnBrk="0" fontAlgn="base" hangingPunct="0">
      <a:spcBef>
        <a:spcPct val="0"/>
      </a:spcBef>
      <a:spcAft>
        <a:spcPct val="0"/>
      </a:spcAft>
      <a:defRPr i="1" kern="1200">
        <a:solidFill>
          <a:schemeClr val="tx1"/>
        </a:solidFill>
        <a:latin typeface="Arial" charset="0"/>
        <a:ea typeface="+mn-ea"/>
        <a:cs typeface="+mn-cs"/>
      </a:defRPr>
    </a:lvl4pPr>
    <a:lvl5pPr marL="1828800" algn="l" rtl="0" eaLnBrk="0" fontAlgn="base" hangingPunct="0">
      <a:spcBef>
        <a:spcPct val="0"/>
      </a:spcBef>
      <a:spcAft>
        <a:spcPct val="0"/>
      </a:spcAft>
      <a:defRPr i="1" kern="1200">
        <a:solidFill>
          <a:schemeClr val="tx1"/>
        </a:solidFill>
        <a:latin typeface="Arial" charset="0"/>
        <a:ea typeface="+mn-ea"/>
        <a:cs typeface="+mn-cs"/>
      </a:defRPr>
    </a:lvl5pPr>
    <a:lvl6pPr marL="2286000" algn="l" defTabSz="914400" rtl="0" eaLnBrk="1" latinLnBrk="0" hangingPunct="1">
      <a:defRPr i="1" kern="1200">
        <a:solidFill>
          <a:schemeClr val="tx1"/>
        </a:solidFill>
        <a:latin typeface="Arial" charset="0"/>
        <a:ea typeface="+mn-ea"/>
        <a:cs typeface="+mn-cs"/>
      </a:defRPr>
    </a:lvl6pPr>
    <a:lvl7pPr marL="2743200" algn="l" defTabSz="914400" rtl="0" eaLnBrk="1" latinLnBrk="0" hangingPunct="1">
      <a:defRPr i="1" kern="1200">
        <a:solidFill>
          <a:schemeClr val="tx1"/>
        </a:solidFill>
        <a:latin typeface="Arial" charset="0"/>
        <a:ea typeface="+mn-ea"/>
        <a:cs typeface="+mn-cs"/>
      </a:defRPr>
    </a:lvl7pPr>
    <a:lvl8pPr marL="3200400" algn="l" defTabSz="914400" rtl="0" eaLnBrk="1" latinLnBrk="0" hangingPunct="1">
      <a:defRPr i="1" kern="1200">
        <a:solidFill>
          <a:schemeClr val="tx1"/>
        </a:solidFill>
        <a:latin typeface="Arial" charset="0"/>
        <a:ea typeface="+mn-ea"/>
        <a:cs typeface="+mn-cs"/>
      </a:defRPr>
    </a:lvl8pPr>
    <a:lvl9pPr marL="3657600" algn="l" defTabSz="914400" rtl="0" eaLnBrk="1" latinLnBrk="0" hangingPunct="1">
      <a:defRPr i="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3300"/>
    <a:srgbClr val="9DBEFF"/>
    <a:srgbClr val="FFCC00"/>
    <a:srgbClr val="EDC0F4"/>
    <a:srgbClr val="FF6600"/>
    <a:srgbClr val="33CC33"/>
    <a:srgbClr val="996633"/>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27" autoAdjust="0"/>
    <p:restoredTop sz="97080" autoAdjust="0"/>
  </p:normalViewPr>
  <p:slideViewPr>
    <p:cSldViewPr>
      <p:cViewPr varScale="1">
        <p:scale>
          <a:sx n="88" d="100"/>
          <a:sy n="88" d="100"/>
        </p:scale>
        <p:origin x="1277"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0008"/>
    </p:cViewPr>
  </p:sorterViewPr>
  <p:notesViewPr>
    <p:cSldViewPr>
      <p:cViewPr varScale="1">
        <p:scale>
          <a:sx n="52" d="100"/>
          <a:sy n="52" d="100"/>
        </p:scale>
        <p:origin x="-2592" y="-90"/>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image" Target="../media/image72.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image" Target="../media/image7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574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i="0">
                <a:effectLst/>
                <a:latin typeface="Times New Roman" pitchFamily="18" charset="0"/>
              </a:defRPr>
            </a:lvl1pPr>
          </a:lstStyle>
          <a:p>
            <a:pPr>
              <a:defRPr/>
            </a:pPr>
            <a:endParaRPr lang="en-US"/>
          </a:p>
        </p:txBody>
      </p:sp>
      <p:sp>
        <p:nvSpPr>
          <p:cNvPr id="415747"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i="0">
                <a:effectLst/>
                <a:latin typeface="Times New Roman" pitchFamily="18" charset="0"/>
              </a:defRPr>
            </a:lvl1pPr>
          </a:lstStyle>
          <a:p>
            <a:pPr>
              <a:defRPr/>
            </a:pPr>
            <a:endParaRPr lang="en-US"/>
          </a:p>
        </p:txBody>
      </p:sp>
      <p:sp>
        <p:nvSpPr>
          <p:cNvPr id="415748"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i="0">
                <a:effectLst/>
                <a:latin typeface="Times New Roman" pitchFamily="18" charset="0"/>
              </a:defRPr>
            </a:lvl1pPr>
          </a:lstStyle>
          <a:p>
            <a:pPr>
              <a:defRPr/>
            </a:pPr>
            <a:endParaRPr lang="en-US"/>
          </a:p>
        </p:txBody>
      </p:sp>
      <p:sp>
        <p:nvSpPr>
          <p:cNvPr id="415749"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i="0">
                <a:effectLst/>
                <a:latin typeface="Times New Roman" pitchFamily="18" charset="0"/>
              </a:defRPr>
            </a:lvl1pPr>
          </a:lstStyle>
          <a:p>
            <a:pPr>
              <a:defRPr/>
            </a:pPr>
            <a:fld id="{BE62BD0F-80A1-43F5-81E0-85B34841B8E9}" type="slidenum">
              <a:rPr lang="en-US"/>
              <a:pPr>
                <a:defRPr/>
              </a:pPr>
              <a:t>‹#›</a:t>
            </a:fld>
            <a:endParaRPr lang="en-US"/>
          </a:p>
        </p:txBody>
      </p:sp>
    </p:spTree>
    <p:extLst>
      <p:ext uri="{BB962C8B-B14F-4D97-AF65-F5344CB8AC3E}">
        <p14:creationId xmlns:p14="http://schemas.microsoft.com/office/powerpoint/2010/main" val="888557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438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i="0">
                <a:effectLst/>
                <a:latin typeface="Times New Roman" pitchFamily="18" charset="0"/>
              </a:defRPr>
            </a:lvl1pPr>
          </a:lstStyle>
          <a:p>
            <a:pPr>
              <a:defRPr/>
            </a:pPr>
            <a:endParaRPr lang="en-GB"/>
          </a:p>
        </p:txBody>
      </p:sp>
      <p:sp>
        <p:nvSpPr>
          <p:cNvPr id="144387"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i="0">
                <a:effectLst/>
                <a:latin typeface="Times New Roman" pitchFamily="18" charset="0"/>
              </a:defRPr>
            </a:lvl1pPr>
          </a:lstStyle>
          <a:p>
            <a:pPr>
              <a:defRPr/>
            </a:pPr>
            <a:endParaRPr lang="en-GB"/>
          </a:p>
        </p:txBody>
      </p:sp>
      <p:sp>
        <p:nvSpPr>
          <p:cNvPr id="55300"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144389"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p>
        </p:txBody>
      </p:sp>
      <p:sp>
        <p:nvSpPr>
          <p:cNvPr id="144390"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i="0">
                <a:effectLst/>
                <a:latin typeface="Times New Roman" pitchFamily="18" charset="0"/>
              </a:defRPr>
            </a:lvl1pPr>
          </a:lstStyle>
          <a:p>
            <a:pPr>
              <a:defRPr/>
            </a:pPr>
            <a:endParaRPr lang="en-GB"/>
          </a:p>
        </p:txBody>
      </p:sp>
      <p:sp>
        <p:nvSpPr>
          <p:cNvPr id="144391"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i="0">
                <a:effectLst/>
                <a:latin typeface="Times New Roman" pitchFamily="18" charset="0"/>
              </a:defRPr>
            </a:lvl1pPr>
          </a:lstStyle>
          <a:p>
            <a:pPr>
              <a:defRPr/>
            </a:pPr>
            <a:fld id="{F7860507-55D0-4498-896C-F2890A4EACA5}" type="slidenum">
              <a:rPr lang="en-GB"/>
              <a:pPr>
                <a:defRPr/>
              </a:pPr>
              <a:t>‹#›</a:t>
            </a:fld>
            <a:endParaRPr lang="en-GB"/>
          </a:p>
        </p:txBody>
      </p:sp>
    </p:spTree>
    <p:extLst>
      <p:ext uri="{BB962C8B-B14F-4D97-AF65-F5344CB8AC3E}">
        <p14:creationId xmlns:p14="http://schemas.microsoft.com/office/powerpoint/2010/main" val="30695408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ea typeface="ＭＳ Ｐゴシック" charset="0"/>
                <a:cs typeface="Arial" charset="0"/>
              </a:defRPr>
            </a:lvl1pPr>
            <a:lvl2pPr marL="742950" indent="-285750">
              <a:defRPr sz="1200">
                <a:solidFill>
                  <a:schemeClr val="tx1"/>
                </a:solidFill>
                <a:latin typeface="Arial" charset="0"/>
                <a:ea typeface="Arial" charset="0"/>
                <a:cs typeface="Arial" charset="0"/>
              </a:defRPr>
            </a:lvl2pPr>
            <a:lvl3pPr marL="1143000" indent="-228600">
              <a:defRPr sz="1200">
                <a:solidFill>
                  <a:schemeClr val="tx1"/>
                </a:solidFill>
                <a:latin typeface="Arial" charset="0"/>
                <a:ea typeface="Arial" charset="0"/>
                <a:cs typeface="Arial" charset="0"/>
              </a:defRPr>
            </a:lvl3pPr>
            <a:lvl4pPr marL="1600200" indent="-228600">
              <a:defRPr sz="1200">
                <a:solidFill>
                  <a:schemeClr val="tx1"/>
                </a:solidFill>
                <a:latin typeface="Arial" charset="0"/>
                <a:ea typeface="Arial" charset="0"/>
                <a:cs typeface="Arial" charset="0"/>
              </a:defRPr>
            </a:lvl4pPr>
            <a:lvl5pPr marL="2057400" indent="-228600">
              <a:defRPr sz="1200">
                <a:solidFill>
                  <a:schemeClr val="tx1"/>
                </a:solidFill>
                <a:latin typeface="Arial" charset="0"/>
                <a:ea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ea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ea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ea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ea typeface="Arial" charset="0"/>
                <a:cs typeface="Arial" charset="0"/>
              </a:defRPr>
            </a:lvl9pPr>
          </a:lstStyle>
          <a:p>
            <a:fld id="{FD0B9A1C-93B6-5A49-84D0-F073F0DFF836}" type="slidenum">
              <a:rPr lang="en-US"/>
              <a:pPr/>
              <a:t>1</a:t>
            </a:fld>
            <a:endParaRPr lang="en-US"/>
          </a:p>
        </p:txBody>
      </p:sp>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tr-TR"/>
          </a:p>
        </p:txBody>
      </p:sp>
    </p:spTree>
    <p:extLst>
      <p:ext uri="{BB962C8B-B14F-4D97-AF65-F5344CB8AC3E}">
        <p14:creationId xmlns:p14="http://schemas.microsoft.com/office/powerpoint/2010/main" val="365670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509D784F-E49A-4CF0-9674-621D3B5A8680}" type="slidenum">
              <a:rPr lang="en-US" smtClean="0"/>
              <a:pPr/>
              <a:t>33</a:t>
            </a:fld>
            <a:endParaRPr lang="en-US" smtClean="0"/>
          </a:p>
        </p:txBody>
      </p:sp>
      <p:sp>
        <p:nvSpPr>
          <p:cNvPr id="136195" name="Rectangle 2"/>
          <p:cNvSpPr>
            <a:spLocks noGrp="1" noRot="1" noChangeAspect="1" noChangeArrowheads="1" noTextEdit="1"/>
          </p:cNvSpPr>
          <p:nvPr>
            <p:ph type="sldImg"/>
          </p:nvPr>
        </p:nvSpPr>
        <p:spPr>
          <a:solidFill>
            <a:srgbClr val="FFFFFF"/>
          </a:solidFill>
          <a:ln/>
        </p:spPr>
      </p:sp>
      <p:sp>
        <p:nvSpPr>
          <p:cNvPr id="136196" name="Rectangle 3"/>
          <p:cNvSpPr>
            <a:spLocks noGrp="1" noChangeArrowheads="1"/>
          </p:cNvSpPr>
          <p:nvPr>
            <p:ph type="body" idx="1"/>
          </p:nvPr>
        </p:nvSpPr>
        <p:spPr>
          <a:xfrm>
            <a:off x="976313" y="4560888"/>
            <a:ext cx="5362575" cy="4319587"/>
          </a:xfrm>
          <a:solidFill>
            <a:srgbClr val="FFFFFF"/>
          </a:solidFill>
          <a:ln>
            <a:solidFill>
              <a:srgbClr val="000000"/>
            </a:solidFill>
          </a:ln>
        </p:spPr>
        <p:txBody>
          <a:bodyPr/>
          <a:lstStyle/>
          <a:p>
            <a:r>
              <a:rPr lang="en-US" smtClean="0"/>
              <a:t>Typically, different names are used in different organizations</a:t>
            </a:r>
          </a:p>
          <a:p>
            <a:r>
              <a:rPr lang="en-US" smtClean="0"/>
              <a:t>System test = function + performance test</a:t>
            </a:r>
          </a:p>
          <a:p>
            <a:r>
              <a:rPr lang="en-US" smtClean="0"/>
              <a:t>Test cannot focus on all problems at once – divide and conquer to be more efficient</a:t>
            </a:r>
          </a:p>
        </p:txBody>
      </p:sp>
    </p:spTree>
    <p:extLst>
      <p:ext uri="{BB962C8B-B14F-4D97-AF65-F5344CB8AC3E}">
        <p14:creationId xmlns:p14="http://schemas.microsoft.com/office/powerpoint/2010/main" val="1713054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p>
            <a:fld id="{3F401C2B-D2EA-4302-A598-B4C94A542145}" type="slidenum">
              <a:rPr lang="en-US" smtClean="0"/>
              <a:pPr/>
              <a:t>34</a:t>
            </a:fld>
            <a:endParaRPr lang="en-US" smtClean="0"/>
          </a:p>
        </p:txBody>
      </p:sp>
      <p:sp>
        <p:nvSpPr>
          <p:cNvPr id="137219" name="Rectangle 2"/>
          <p:cNvSpPr>
            <a:spLocks noGrp="1" noRot="1" noChangeAspect="1" noChangeArrowheads="1" noTextEdit="1"/>
          </p:cNvSpPr>
          <p:nvPr>
            <p:ph type="sldImg"/>
          </p:nvPr>
        </p:nvSpPr>
        <p:spPr>
          <a:solidFill>
            <a:srgbClr val="FFFFFF"/>
          </a:solidFill>
          <a:ln/>
        </p:spPr>
      </p:sp>
      <p:sp>
        <p:nvSpPr>
          <p:cNvPr id="137220" name="Rectangle 3"/>
          <p:cNvSpPr>
            <a:spLocks noGrp="1" noChangeArrowheads="1"/>
          </p:cNvSpPr>
          <p:nvPr>
            <p:ph type="body" idx="1"/>
          </p:nvPr>
        </p:nvSpPr>
        <p:spPr>
          <a:xfrm>
            <a:off x="976313" y="4560888"/>
            <a:ext cx="5362575" cy="4319587"/>
          </a:xfrm>
          <a:solidFill>
            <a:srgbClr val="FFFFFF"/>
          </a:solidFill>
          <a:ln>
            <a:solidFill>
              <a:srgbClr val="000000"/>
            </a:solidFill>
          </a:ln>
        </p:spPr>
        <p:txBody>
          <a:bodyPr/>
          <a:lstStyle/>
          <a:p>
            <a:r>
              <a:rPr lang="en-US" smtClean="0"/>
              <a:t>Pfleeger, Software Engineering: Theory and Practice, 1998</a:t>
            </a:r>
          </a:p>
          <a:p>
            <a:r>
              <a:rPr lang="en-US" smtClean="0"/>
              <a:t>Typical test activities, inputs, and outputs in the life cycle</a:t>
            </a:r>
          </a:p>
          <a:p>
            <a:r>
              <a:rPr lang="en-US" smtClean="0"/>
              <a:t>Test planning and preparation should happen early in the life cycle</a:t>
            </a:r>
          </a:p>
          <a:p>
            <a:r>
              <a:rPr lang="en-US" smtClean="0"/>
              <a:t>Common terminology: system test = function + performance test</a:t>
            </a:r>
          </a:p>
          <a:p>
            <a:endParaRPr lang="en-US" smtClean="0"/>
          </a:p>
        </p:txBody>
      </p:sp>
    </p:spTree>
    <p:extLst>
      <p:ext uri="{BB962C8B-B14F-4D97-AF65-F5344CB8AC3E}">
        <p14:creationId xmlns:p14="http://schemas.microsoft.com/office/powerpoint/2010/main" val="36710442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36C2CB85-9F72-4FB1-9D5B-A5F1274100FB}" type="slidenum">
              <a:rPr lang="en-US" smtClean="0"/>
              <a:pPr/>
              <a:t>37</a:t>
            </a:fld>
            <a:endParaRPr lang="en-US" smtClean="0"/>
          </a:p>
        </p:txBody>
      </p:sp>
      <p:sp>
        <p:nvSpPr>
          <p:cNvPr id="115715" name="Rectangle 2"/>
          <p:cNvSpPr>
            <a:spLocks noGrp="1" noRot="1" noChangeAspect="1" noChangeArrowheads="1" noTextEdit="1"/>
          </p:cNvSpPr>
          <p:nvPr>
            <p:ph type="sldImg"/>
          </p:nvPr>
        </p:nvSpPr>
        <p:spPr>
          <a:solidFill>
            <a:srgbClr val="FFFFFF"/>
          </a:solidFill>
          <a:ln/>
        </p:spPr>
      </p:sp>
      <p:sp>
        <p:nvSpPr>
          <p:cNvPr id="115716" name="Rectangle 3"/>
          <p:cNvSpPr>
            <a:spLocks noGrp="1" noChangeArrowheads="1"/>
          </p:cNvSpPr>
          <p:nvPr>
            <p:ph type="body" idx="1"/>
          </p:nvPr>
        </p:nvSpPr>
        <p:spPr>
          <a:xfrm>
            <a:off x="976313" y="4560888"/>
            <a:ext cx="5362575" cy="4319587"/>
          </a:xfrm>
          <a:solidFill>
            <a:srgbClr val="FFFFFF"/>
          </a:solidFill>
          <a:ln>
            <a:solidFill>
              <a:srgbClr val="000000"/>
            </a:solidFill>
          </a:ln>
        </p:spPr>
        <p:txBody>
          <a:bodyPr lIns="95138" tIns="47569" rIns="95138" bIns="47569"/>
          <a:lstStyle/>
          <a:p>
            <a:r>
              <a:rPr lang="en-US" sz="900" smtClean="0"/>
              <a:t>PRE: -32768 &lt;= x &lt;= +32767,  POST: y=int(x)</a:t>
            </a:r>
          </a:p>
          <a:p>
            <a:endParaRPr lang="en-US" smtClean="0"/>
          </a:p>
          <a:p>
            <a:r>
              <a:rPr lang="en-US" smtClean="0"/>
              <a:t>It would seem likely that the programmer of the subprogram for converting a floating point number to a signed 16 bit number realized that the value of the floating point number to be converted must lie within a restricted range, namely the range of values which (after truncating or rounding to an integer) can be represented as a signed 16 bit number. Such restrictions on input values (preconditions for subprograms) were, however, neither systematically</a:t>
            </a:r>
          </a:p>
          <a:p>
            <a:r>
              <a:rPr lang="en-US" smtClean="0"/>
              <a:t>derived, documented nor followed back to determine corresponding restrictions on other values computed earlier [1].</a:t>
            </a:r>
          </a:p>
          <a:p>
            <a:endParaRPr lang="en-US" smtClean="0"/>
          </a:p>
          <a:p>
            <a:r>
              <a:rPr lang="en-US" smtClean="0"/>
              <a:t>The SRI was no longer needed, for Ariane 5, when it failed …</a:t>
            </a:r>
          </a:p>
          <a:p>
            <a:endParaRPr lang="en-US" smtClean="0"/>
          </a:p>
          <a:p>
            <a:r>
              <a:rPr lang="en-US" smtClean="0"/>
              <a:t>As a result, because there was no exception handling, or back-up procedure, when the flight system realized the data from the SRI were flawed, the whole flight system shut off. </a:t>
            </a:r>
          </a:p>
        </p:txBody>
      </p:sp>
    </p:spTree>
    <p:extLst>
      <p:ext uri="{BB962C8B-B14F-4D97-AF65-F5344CB8AC3E}">
        <p14:creationId xmlns:p14="http://schemas.microsoft.com/office/powerpoint/2010/main" val="1455355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8770579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a:ln/>
        </p:spPr>
      </p:sp>
      <p:sp>
        <p:nvSpPr>
          <p:cNvPr id="106499" name="Notes Placeholder 2"/>
          <p:cNvSpPr>
            <a:spLocks noGrp="1"/>
          </p:cNvSpPr>
          <p:nvPr>
            <p:ph type="body" idx="1"/>
          </p:nvPr>
        </p:nvSpPr>
        <p:spPr>
          <a:noFill/>
          <a:ln/>
        </p:spPr>
        <p:txBody>
          <a:bodyPr/>
          <a:lstStyle/>
          <a:p>
            <a:endParaRPr lang="en-US" smtClean="0"/>
          </a:p>
        </p:txBody>
      </p:sp>
      <p:sp>
        <p:nvSpPr>
          <p:cNvPr id="106500" name="Slide Number Placeholder 3"/>
          <p:cNvSpPr>
            <a:spLocks noGrp="1"/>
          </p:cNvSpPr>
          <p:nvPr>
            <p:ph type="sldNum" sz="quarter" idx="5"/>
          </p:nvPr>
        </p:nvSpPr>
        <p:spPr>
          <a:noFill/>
        </p:spPr>
        <p:txBody>
          <a:bodyPr/>
          <a:lstStyle/>
          <a:p>
            <a:fld id="{1B5BB395-B939-4821-9F6E-E4E1E3F7ED8F}" type="slidenum">
              <a:rPr lang="en-GB" smtClean="0"/>
              <a:pPr/>
              <a:t>60</a:t>
            </a:fld>
            <a:endParaRPr lang="en-GB" smtClean="0"/>
          </a:p>
        </p:txBody>
      </p:sp>
    </p:spTree>
    <p:extLst>
      <p:ext uri="{BB962C8B-B14F-4D97-AF65-F5344CB8AC3E}">
        <p14:creationId xmlns:p14="http://schemas.microsoft.com/office/powerpoint/2010/main" val="26531625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B0A8B2D9-913B-46E0-A6B9-82E79A1644C2}" type="slidenum">
              <a:rPr lang="en-US" smtClean="0"/>
              <a:pPr/>
              <a:t>64</a:t>
            </a:fld>
            <a:endParaRPr lang="en-US" smtClean="0"/>
          </a:p>
        </p:txBody>
      </p:sp>
      <p:sp>
        <p:nvSpPr>
          <p:cNvPr id="107523" name="Rectangle 2"/>
          <p:cNvSpPr>
            <a:spLocks noGrp="1" noRot="1" noChangeAspect="1" noChangeArrowheads="1" noTextEdit="1"/>
          </p:cNvSpPr>
          <p:nvPr>
            <p:ph type="sldImg"/>
          </p:nvPr>
        </p:nvSpPr>
        <p:spPr>
          <a:solidFill>
            <a:srgbClr val="FFFFFF"/>
          </a:solidFill>
          <a:ln/>
        </p:spPr>
      </p:sp>
      <p:sp>
        <p:nvSpPr>
          <p:cNvPr id="107524" name="Rectangle 3"/>
          <p:cNvSpPr>
            <a:spLocks noGrp="1" noChangeArrowheads="1"/>
          </p:cNvSpPr>
          <p:nvPr>
            <p:ph type="body" idx="1"/>
          </p:nvPr>
        </p:nvSpPr>
        <p:spPr>
          <a:xfrm>
            <a:off x="976313" y="4560888"/>
            <a:ext cx="5362575" cy="4319587"/>
          </a:xfrm>
          <a:solidFill>
            <a:srgbClr val="FFFFFF"/>
          </a:solidFill>
          <a:ln>
            <a:solidFill>
              <a:srgbClr val="000000"/>
            </a:solidFill>
          </a:ln>
        </p:spPr>
        <p:txBody>
          <a:bodyPr lIns="95138" tIns="47569" rIns="95138" bIns="47569"/>
          <a:lstStyle/>
          <a:p>
            <a:r>
              <a:rPr lang="en-US" smtClean="0"/>
              <a:t>Inputs in an equivalence class are assumed to be “treated the same” by the system … this is the key to the definition of good equivalence classes</a:t>
            </a:r>
          </a:p>
        </p:txBody>
      </p:sp>
    </p:spTree>
    <p:extLst>
      <p:ext uri="{BB962C8B-B14F-4D97-AF65-F5344CB8AC3E}">
        <p14:creationId xmlns:p14="http://schemas.microsoft.com/office/powerpoint/2010/main" val="2043086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algn="r" defTabSz="966788" eaLnBrk="1" hangingPunct="1"/>
            <a:fld id="{817F97D0-A562-4E5E-B7E6-12A09BB57A73}" type="slidenum">
              <a:rPr lang="en-US" sz="1300" b="0">
                <a:latin typeface="Times New Roman" pitchFamily="18" charset="0"/>
              </a:rPr>
              <a:pPr algn="r" defTabSz="966788" eaLnBrk="1" hangingPunct="1"/>
              <a:t>66</a:t>
            </a:fld>
            <a:endParaRPr lang="en-US" sz="1300" b="0">
              <a:latin typeface="Times New Roman" pitchFamily="18" charset="0"/>
            </a:endParaRPr>
          </a:p>
        </p:txBody>
      </p:sp>
      <p:sp>
        <p:nvSpPr>
          <p:cNvPr id="214019" name="Rectangle 2"/>
          <p:cNvSpPr>
            <a:spLocks noGrp="1" noRot="1" noChangeAspect="1" noChangeArrowheads="1" noTextEdit="1"/>
          </p:cNvSpPr>
          <p:nvPr>
            <p:ph type="sldImg"/>
          </p:nvPr>
        </p:nvSpPr>
        <p:spPr>
          <a:solidFill>
            <a:srgbClr val="FFFFFF"/>
          </a:solidFill>
          <a:ln/>
        </p:spPr>
      </p:sp>
      <p:sp>
        <p:nvSpPr>
          <p:cNvPr id="214020" name="Rectangle 3"/>
          <p:cNvSpPr>
            <a:spLocks noGrp="1" noChangeArrowheads="1"/>
          </p:cNvSpPr>
          <p:nvPr>
            <p:ph type="body" idx="1"/>
          </p:nvPr>
        </p:nvSpPr>
        <p:spPr>
          <a:xfrm>
            <a:off x="976313" y="4560888"/>
            <a:ext cx="5362575" cy="4319587"/>
          </a:xfrm>
          <a:solidFill>
            <a:srgbClr val="FFFFFF"/>
          </a:solidFill>
          <a:ln>
            <a:solidFill>
              <a:srgbClr val="000000"/>
            </a:solidFill>
          </a:ln>
        </p:spPr>
        <p:txBody>
          <a:bodyPr lIns="95138" tIns="47569" rIns="95138" bIns="47569"/>
          <a:lstStyle/>
          <a:p>
            <a:r>
              <a:rPr lang="en-US" smtClean="0"/>
              <a:t>Since  a year is 365.2422 days long, leap years are used for the extra data problem. If we declared a leap year every fourth year, there would be a slight error. A year is a leap year if it is divisible by 4, unless this is a century year. Century years are leap years only if they are multiples of 400. 1992, 1996, and 2000 are leap years, while the year 1900 is a common year. </a:t>
            </a:r>
          </a:p>
          <a:p>
            <a:endParaRPr lang="en-US" smtClean="0"/>
          </a:p>
          <a:p>
            <a:r>
              <a:rPr lang="en-US" smtClean="0"/>
              <a:t>The goal is to gain enough understanding about the problem to “guess” the different treatment inside the system … and then derive equivalence classes. May be discussed with domain experts – domain expertise is key here, though this example is obviously trivial. </a:t>
            </a:r>
          </a:p>
        </p:txBody>
      </p:sp>
    </p:spTree>
    <p:extLst>
      <p:ext uri="{BB962C8B-B14F-4D97-AF65-F5344CB8AC3E}">
        <p14:creationId xmlns:p14="http://schemas.microsoft.com/office/powerpoint/2010/main" val="8394937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algn="r" defTabSz="966788" eaLnBrk="1" hangingPunct="1"/>
            <a:fld id="{0D52FF36-CCDB-4734-9504-6276CBFDC70C}" type="slidenum">
              <a:rPr lang="en-US" sz="1300" b="0">
                <a:latin typeface="Times New Roman" pitchFamily="18" charset="0"/>
              </a:rPr>
              <a:pPr algn="r" defTabSz="966788" eaLnBrk="1" hangingPunct="1"/>
              <a:t>67</a:t>
            </a:fld>
            <a:endParaRPr lang="en-US" sz="1300" b="0">
              <a:latin typeface="Times New Roman" pitchFamily="18" charset="0"/>
            </a:endParaRPr>
          </a:p>
        </p:txBody>
      </p:sp>
      <p:sp>
        <p:nvSpPr>
          <p:cNvPr id="216067" name="Rectangle 2"/>
          <p:cNvSpPr>
            <a:spLocks noGrp="1" noRot="1" noChangeAspect="1" noChangeArrowheads="1" noTextEdit="1"/>
          </p:cNvSpPr>
          <p:nvPr>
            <p:ph type="sldImg"/>
          </p:nvPr>
        </p:nvSpPr>
        <p:spPr>
          <a:solidFill>
            <a:srgbClr val="FFFFFF"/>
          </a:solidFill>
          <a:ln/>
        </p:spPr>
      </p:sp>
      <p:sp>
        <p:nvSpPr>
          <p:cNvPr id="216068" name="Rectangle 3"/>
          <p:cNvSpPr>
            <a:spLocks noGrp="1" noChangeArrowheads="1"/>
          </p:cNvSpPr>
          <p:nvPr>
            <p:ph type="body" idx="1"/>
          </p:nvPr>
        </p:nvSpPr>
        <p:spPr>
          <a:xfrm>
            <a:off x="976313" y="4560888"/>
            <a:ext cx="5362575" cy="4319587"/>
          </a:xfrm>
          <a:solidFill>
            <a:srgbClr val="FFFFFF"/>
          </a:solidFill>
          <a:ln>
            <a:solidFill>
              <a:srgbClr val="000000"/>
            </a:solidFill>
          </a:ln>
        </p:spPr>
        <p:txBody>
          <a:bodyPr lIns="95138" tIns="47569" rIns="95138" bIns="47569"/>
          <a:lstStyle/>
          <a:p>
            <a:r>
              <a:rPr lang="en-US" smtClean="0"/>
              <a:t>By selecting classes for 30 and 31, we simplify the last day of the month question</a:t>
            </a:r>
          </a:p>
          <a:p>
            <a:r>
              <a:rPr lang="en-US" smtClean="0"/>
              <a:t>By taking February as a separate class, we can give more attention to leap year questions</a:t>
            </a:r>
          </a:p>
          <a:p>
            <a:r>
              <a:rPr lang="en-US" smtClean="0"/>
              <a:t>Days in D1 are (nearly) always incremented while days in D4 only have meaning for months in M2</a:t>
            </a:r>
          </a:p>
          <a:p>
            <a:r>
              <a:rPr lang="en-US" smtClean="0"/>
              <a:t>We have three classes of year, the special case of the year 1900, leap years, and common years. </a:t>
            </a:r>
          </a:p>
          <a:p>
            <a:endParaRPr lang="en-US" smtClean="0"/>
          </a:p>
          <a:p>
            <a:r>
              <a:rPr lang="en-US" smtClean="0"/>
              <a:t>This is not perfect but is likely to reveal many potential errors (implicit error model in mind, e.g., missing leap year, wrong #days in month, etc.)</a:t>
            </a:r>
          </a:p>
        </p:txBody>
      </p:sp>
    </p:spTree>
    <p:extLst>
      <p:ext uri="{BB962C8B-B14F-4D97-AF65-F5344CB8AC3E}">
        <p14:creationId xmlns:p14="http://schemas.microsoft.com/office/powerpoint/2010/main" val="14202128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B6560CC1-5310-4094-829F-E2151789307E}" type="slidenum">
              <a:rPr lang="en-US" smtClean="0"/>
              <a:pPr/>
              <a:t>69</a:t>
            </a:fld>
            <a:endParaRPr lang="en-US" smtClean="0"/>
          </a:p>
        </p:txBody>
      </p:sp>
      <p:sp>
        <p:nvSpPr>
          <p:cNvPr id="108547" name="Rectangle 2"/>
          <p:cNvSpPr>
            <a:spLocks noGrp="1" noRot="1" noChangeAspect="1" noChangeArrowheads="1" noTextEdit="1"/>
          </p:cNvSpPr>
          <p:nvPr>
            <p:ph type="sldImg"/>
          </p:nvPr>
        </p:nvSpPr>
        <p:spPr>
          <a:solidFill>
            <a:srgbClr val="FFFFFF"/>
          </a:solidFill>
          <a:ln/>
        </p:spPr>
      </p:sp>
      <p:sp>
        <p:nvSpPr>
          <p:cNvPr id="108548" name="Rectangle 3"/>
          <p:cNvSpPr>
            <a:spLocks noGrp="1" noChangeArrowheads="1"/>
          </p:cNvSpPr>
          <p:nvPr>
            <p:ph type="body" idx="1"/>
          </p:nvPr>
        </p:nvSpPr>
        <p:spPr>
          <a:xfrm>
            <a:off x="976313" y="4560888"/>
            <a:ext cx="5362575" cy="4319587"/>
          </a:xfrm>
          <a:solidFill>
            <a:srgbClr val="FFFFFF"/>
          </a:solidFill>
          <a:ln>
            <a:solidFill>
              <a:srgbClr val="000000"/>
            </a:solidFill>
          </a:ln>
        </p:spPr>
        <p:txBody>
          <a:bodyPr lIns="95138" tIns="47569" rIns="95138" bIns="47569"/>
          <a:lstStyle/>
          <a:p>
            <a:r>
              <a:rPr lang="en-US" smtClean="0"/>
              <a:t>From Jorgensen, Software Testing, A Craftman’s Approach, 1995</a:t>
            </a:r>
          </a:p>
          <a:p>
            <a:r>
              <a:rPr lang="en-US" smtClean="0"/>
              <a:t>As many test cases as the partition with the largest number of equivalence classes</a:t>
            </a:r>
          </a:p>
        </p:txBody>
      </p:sp>
    </p:spTree>
    <p:extLst>
      <p:ext uri="{BB962C8B-B14F-4D97-AF65-F5344CB8AC3E}">
        <p14:creationId xmlns:p14="http://schemas.microsoft.com/office/powerpoint/2010/main" val="30649908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6FAEBF66-03EB-485A-BB54-B0BBC9DEE129}" type="slidenum">
              <a:rPr lang="en-US" smtClean="0"/>
              <a:pPr/>
              <a:t>70</a:t>
            </a:fld>
            <a:endParaRPr lang="en-US" smtClean="0"/>
          </a:p>
        </p:txBody>
      </p:sp>
      <p:sp>
        <p:nvSpPr>
          <p:cNvPr id="109571" name="Rectangle 2"/>
          <p:cNvSpPr>
            <a:spLocks noGrp="1" noRot="1" noChangeAspect="1" noChangeArrowheads="1" noTextEdit="1"/>
          </p:cNvSpPr>
          <p:nvPr>
            <p:ph type="sldImg"/>
          </p:nvPr>
        </p:nvSpPr>
        <p:spPr>
          <a:solidFill>
            <a:srgbClr val="FFFFFF"/>
          </a:solidFill>
          <a:ln/>
        </p:spPr>
      </p:sp>
      <p:sp>
        <p:nvSpPr>
          <p:cNvPr id="109572" name="Rectangle 3"/>
          <p:cNvSpPr>
            <a:spLocks noGrp="1" noChangeArrowheads="1"/>
          </p:cNvSpPr>
          <p:nvPr>
            <p:ph type="body" idx="1"/>
          </p:nvPr>
        </p:nvSpPr>
        <p:spPr>
          <a:xfrm>
            <a:off x="976313" y="4560888"/>
            <a:ext cx="5362575" cy="4319587"/>
          </a:xfrm>
          <a:solidFill>
            <a:srgbClr val="FFFFFF"/>
          </a:solidFill>
          <a:ln>
            <a:solidFill>
              <a:srgbClr val="000000"/>
            </a:solidFill>
          </a:ln>
        </p:spPr>
        <p:txBody>
          <a:bodyPr lIns="95138" tIns="47569" rIns="95138" bIns="47569"/>
          <a:lstStyle/>
          <a:p>
            <a:r>
              <a:rPr lang="en-US" smtClean="0"/>
              <a:t>From Jorgensen, Software Testing, A Craftman’s Approach, 1995</a:t>
            </a:r>
          </a:p>
          <a:p>
            <a:r>
              <a:rPr lang="en-US" smtClean="0"/>
              <a:t>Product of equivalence classes: 3 * 4 * 2 = 24 elements / test cases, a 6-fold increase in test cases!</a:t>
            </a:r>
          </a:p>
          <a:p>
            <a:r>
              <a:rPr lang="en-US" smtClean="0"/>
              <a:t>Note: Should be capital letters!!! Like the previous slide</a:t>
            </a:r>
          </a:p>
          <a:p>
            <a:endParaRPr lang="en-US" smtClean="0"/>
          </a:p>
        </p:txBody>
      </p:sp>
    </p:spTree>
    <p:extLst>
      <p:ext uri="{BB962C8B-B14F-4D97-AF65-F5344CB8AC3E}">
        <p14:creationId xmlns:p14="http://schemas.microsoft.com/office/powerpoint/2010/main" val="3127913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E790C4C1-448B-4FDA-9137-D26744C71B65}" type="slidenum">
              <a:rPr lang="en-US" smtClean="0"/>
              <a:pPr/>
              <a:t>12</a:t>
            </a:fld>
            <a:endParaRPr lang="en-US" smtClean="0"/>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p:spPr>
        <p:txBody>
          <a:bodyPr/>
          <a:lstStyle/>
          <a:p>
            <a:r>
              <a:rPr lang="en-US" smtClean="0"/>
              <a:t>The concept of dependability is complex and we will revisit it soon</a:t>
            </a:r>
          </a:p>
        </p:txBody>
      </p:sp>
    </p:spTree>
    <p:extLst>
      <p:ext uri="{BB962C8B-B14F-4D97-AF65-F5344CB8AC3E}">
        <p14:creationId xmlns:p14="http://schemas.microsoft.com/office/powerpoint/2010/main" val="27700167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CBDB7468-0145-425B-96A5-CF47470851D8}" type="slidenum">
              <a:rPr lang="en-US" smtClean="0"/>
              <a:pPr/>
              <a:t>71</a:t>
            </a:fld>
            <a:endParaRPr lang="en-US" smtClean="0"/>
          </a:p>
        </p:txBody>
      </p:sp>
      <p:sp>
        <p:nvSpPr>
          <p:cNvPr id="111619" name="Rectangle 2"/>
          <p:cNvSpPr>
            <a:spLocks noGrp="1" noRot="1" noChangeAspect="1" noChangeArrowheads="1" noTextEdit="1"/>
          </p:cNvSpPr>
          <p:nvPr>
            <p:ph type="sldImg"/>
          </p:nvPr>
        </p:nvSpPr>
        <p:spPr>
          <a:solidFill>
            <a:srgbClr val="FFFFFF"/>
          </a:solidFill>
          <a:ln/>
        </p:spPr>
      </p:sp>
      <p:sp>
        <p:nvSpPr>
          <p:cNvPr id="111620" name="Rectangle 3"/>
          <p:cNvSpPr>
            <a:spLocks noGrp="1" noChangeArrowheads="1"/>
          </p:cNvSpPr>
          <p:nvPr>
            <p:ph type="body" idx="1"/>
          </p:nvPr>
        </p:nvSpPr>
        <p:spPr>
          <a:xfrm>
            <a:off x="976313" y="4560888"/>
            <a:ext cx="5362575" cy="4319587"/>
          </a:xfrm>
          <a:solidFill>
            <a:srgbClr val="FFFFFF"/>
          </a:solidFill>
          <a:ln>
            <a:solidFill>
              <a:srgbClr val="000000"/>
            </a:solidFill>
          </a:ln>
        </p:spPr>
        <p:txBody>
          <a:bodyPr lIns="95138" tIns="47569" rIns="95138" bIns="47569"/>
          <a:lstStyle/>
          <a:p>
            <a:r>
              <a:rPr lang="en-US" smtClean="0"/>
              <a:t>By selecting classes for 30 and 31, we simplify the last day of the month question</a:t>
            </a:r>
          </a:p>
          <a:p>
            <a:r>
              <a:rPr lang="en-US" smtClean="0"/>
              <a:t>By taking February as a separate class, we can give more attention to leap year questions</a:t>
            </a:r>
          </a:p>
          <a:p>
            <a:r>
              <a:rPr lang="en-US" smtClean="0"/>
              <a:t>Days in D1 are (nearly) always incremented while days in D4 only have meaning for months in M2</a:t>
            </a:r>
          </a:p>
          <a:p>
            <a:r>
              <a:rPr lang="en-US" smtClean="0"/>
              <a:t>We have three classes of year, the special case of the year 1900, leap years, and common years. </a:t>
            </a:r>
          </a:p>
          <a:p>
            <a:endParaRPr lang="en-US" smtClean="0"/>
          </a:p>
          <a:p>
            <a:r>
              <a:rPr lang="en-US" smtClean="0"/>
              <a:t>This is not perfect but is likely to reveal many potential errors (implicit error model in mind, e.g., missing leap year, wrong #days in month, etc.)</a:t>
            </a:r>
          </a:p>
        </p:txBody>
      </p:sp>
    </p:spTree>
    <p:extLst>
      <p:ext uri="{BB962C8B-B14F-4D97-AF65-F5344CB8AC3E}">
        <p14:creationId xmlns:p14="http://schemas.microsoft.com/office/powerpoint/2010/main" val="41678540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CCAB7EA4-C521-4591-A0C8-9C6A9BBDD125}" type="slidenum">
              <a:rPr lang="en-US" smtClean="0"/>
              <a:pPr/>
              <a:t>72</a:t>
            </a:fld>
            <a:endParaRPr lang="en-US" smtClean="0"/>
          </a:p>
        </p:txBody>
      </p:sp>
      <p:sp>
        <p:nvSpPr>
          <p:cNvPr id="112643" name="Rectangle 2"/>
          <p:cNvSpPr>
            <a:spLocks noGrp="1" noRot="1" noChangeAspect="1" noChangeArrowheads="1" noTextEdit="1"/>
          </p:cNvSpPr>
          <p:nvPr>
            <p:ph type="sldImg"/>
          </p:nvPr>
        </p:nvSpPr>
        <p:spPr>
          <a:solidFill>
            <a:srgbClr val="FFFFFF"/>
          </a:solidFill>
          <a:ln/>
        </p:spPr>
      </p:sp>
      <p:sp>
        <p:nvSpPr>
          <p:cNvPr id="112644" name="Rectangle 3"/>
          <p:cNvSpPr>
            <a:spLocks noGrp="1" noChangeArrowheads="1"/>
          </p:cNvSpPr>
          <p:nvPr>
            <p:ph type="body" idx="1"/>
          </p:nvPr>
        </p:nvSpPr>
        <p:spPr>
          <a:xfrm>
            <a:off x="976313" y="4560888"/>
            <a:ext cx="5362575" cy="4319587"/>
          </a:xfrm>
          <a:solidFill>
            <a:srgbClr val="FFFFFF"/>
          </a:solidFill>
          <a:ln>
            <a:solidFill>
              <a:srgbClr val="000000"/>
            </a:solidFill>
          </a:ln>
        </p:spPr>
        <p:txBody>
          <a:bodyPr lIns="95138" tIns="47569" rIns="95138" bIns="47569"/>
          <a:lstStyle/>
          <a:p>
            <a:r>
              <a:rPr lang="en-US" smtClean="0"/>
              <a:t>SETC not perfect  but still much more thorough than WETC</a:t>
            </a:r>
          </a:p>
          <a:p>
            <a:r>
              <a:rPr lang="en-US" smtClean="0"/>
              <a:t>Potential problem:  with the equivalence classes as defined, we may not have a Feb 28 in the test cases</a:t>
            </a:r>
          </a:p>
          <a:p>
            <a:r>
              <a:rPr lang="en-US" smtClean="0"/>
              <a:t>If we had chosen 5 day classes where D’1 would be 1-27 and D’’1 would be 28, and the other three would stay the same, we would have 45 test cases and a better coverage of the Feb 28 potential problem</a:t>
            </a:r>
          </a:p>
          <a:p>
            <a:endParaRPr lang="en-US" smtClean="0"/>
          </a:p>
          <a:p>
            <a:r>
              <a:rPr lang="en-US" smtClean="0"/>
              <a:t>Another possibility might be that we decide that most test cases related to 1900 are not that interesting and 1900 would be merged with other non-leap years. It would bring the test cases to 24</a:t>
            </a:r>
          </a:p>
          <a:p>
            <a:r>
              <a:rPr lang="en-US" smtClean="0"/>
              <a:t>Such test cases may be systematically reused/rerun after each modification of the system (maintenance): regression testing. Trying to minimize them is therefore important. </a:t>
            </a:r>
          </a:p>
        </p:txBody>
      </p:sp>
    </p:spTree>
    <p:extLst>
      <p:ext uri="{BB962C8B-B14F-4D97-AF65-F5344CB8AC3E}">
        <p14:creationId xmlns:p14="http://schemas.microsoft.com/office/powerpoint/2010/main" val="26432296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173E80FE-04F9-4268-BA1A-92FEBAFEABEC}" type="slidenum">
              <a:rPr lang="en-US" smtClean="0"/>
              <a:pPr/>
              <a:t>73</a:t>
            </a:fld>
            <a:endParaRPr lang="en-US" smtClean="0"/>
          </a:p>
        </p:txBody>
      </p:sp>
      <p:sp>
        <p:nvSpPr>
          <p:cNvPr id="113667" name="Rectangle 2"/>
          <p:cNvSpPr>
            <a:spLocks noGrp="1" noRot="1" noChangeAspect="1" noChangeArrowheads="1" noTextEdit="1"/>
          </p:cNvSpPr>
          <p:nvPr>
            <p:ph type="sldImg"/>
          </p:nvPr>
        </p:nvSpPr>
        <p:spPr>
          <a:solidFill>
            <a:srgbClr val="FFFFFF"/>
          </a:solidFill>
          <a:ln/>
        </p:spPr>
      </p:sp>
      <p:sp>
        <p:nvSpPr>
          <p:cNvPr id="113668" name="Rectangle 3"/>
          <p:cNvSpPr>
            <a:spLocks noGrp="1" noChangeArrowheads="1"/>
          </p:cNvSpPr>
          <p:nvPr>
            <p:ph type="body" idx="1"/>
          </p:nvPr>
        </p:nvSpPr>
        <p:spPr>
          <a:xfrm>
            <a:off x="976313" y="4560888"/>
            <a:ext cx="5362575" cy="4319587"/>
          </a:xfrm>
          <a:solidFill>
            <a:srgbClr val="FFFFFF"/>
          </a:solidFill>
          <a:ln>
            <a:solidFill>
              <a:srgbClr val="000000"/>
            </a:solidFill>
          </a:ln>
        </p:spPr>
        <p:txBody>
          <a:bodyPr lIns="96656" tIns="48328" rIns="96656" bIns="48328"/>
          <a:lstStyle/>
          <a:p>
            <a:r>
              <a:rPr lang="en-US" smtClean="0"/>
              <a:t>From Jorgensen, Software Testing, A Craftman’s Approach, 1995</a:t>
            </a:r>
          </a:p>
          <a:p>
            <a:endParaRPr lang="en-US" smtClean="0"/>
          </a:p>
        </p:txBody>
      </p:sp>
    </p:spTree>
    <p:extLst>
      <p:ext uri="{BB962C8B-B14F-4D97-AF65-F5344CB8AC3E}">
        <p14:creationId xmlns:p14="http://schemas.microsoft.com/office/powerpoint/2010/main" val="24055363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69912D30-A653-4AFF-8086-FEE56C576B1D}" type="slidenum">
              <a:rPr lang="en-US" smtClean="0"/>
              <a:pPr/>
              <a:t>74</a:t>
            </a:fld>
            <a:endParaRPr lang="en-US" smtClean="0"/>
          </a:p>
        </p:txBody>
      </p:sp>
      <p:sp>
        <p:nvSpPr>
          <p:cNvPr id="114691" name="Rectangle 2"/>
          <p:cNvSpPr>
            <a:spLocks noGrp="1" noRot="1" noChangeAspect="1" noChangeArrowheads="1" noTextEdit="1"/>
          </p:cNvSpPr>
          <p:nvPr>
            <p:ph type="sldImg"/>
          </p:nvPr>
        </p:nvSpPr>
        <p:spPr>
          <a:solidFill>
            <a:srgbClr val="FFFFFF"/>
          </a:solidFill>
          <a:ln/>
        </p:spPr>
      </p:sp>
      <p:sp>
        <p:nvSpPr>
          <p:cNvPr id="114692" name="Rectangle 3"/>
          <p:cNvSpPr>
            <a:spLocks noGrp="1" noChangeArrowheads="1"/>
          </p:cNvSpPr>
          <p:nvPr>
            <p:ph type="body" idx="1"/>
          </p:nvPr>
        </p:nvSpPr>
        <p:spPr>
          <a:xfrm>
            <a:off x="976313" y="4560888"/>
            <a:ext cx="5362575" cy="4319587"/>
          </a:xfrm>
          <a:solidFill>
            <a:srgbClr val="FFFFFF"/>
          </a:solidFill>
          <a:ln>
            <a:solidFill>
              <a:srgbClr val="000000"/>
            </a:solidFill>
          </a:ln>
        </p:spPr>
        <p:txBody>
          <a:bodyPr lIns="95138" tIns="47569" rIns="95138" bIns="47569"/>
          <a:lstStyle/>
          <a:p>
            <a:r>
              <a:rPr lang="en-US" smtClean="0"/>
              <a:t>We have not included invalid equivalence classes in the previous example … like years before 1812 or after 2012</a:t>
            </a:r>
          </a:p>
        </p:txBody>
      </p:sp>
    </p:spTree>
    <p:extLst>
      <p:ext uri="{BB962C8B-B14F-4D97-AF65-F5344CB8AC3E}">
        <p14:creationId xmlns:p14="http://schemas.microsoft.com/office/powerpoint/2010/main" val="32625756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498" name="Rectangle 2"/>
          <p:cNvSpPr>
            <a:spLocks noGrp="1" noRot="1" noChangeAspect="1" noChangeArrowheads="1" noTextEdit="1"/>
          </p:cNvSpPr>
          <p:nvPr>
            <p:ph type="sldImg"/>
          </p:nvPr>
        </p:nvSpPr>
        <p:spPr>
          <a:xfrm>
            <a:off x="1258888" y="720725"/>
            <a:ext cx="4799012" cy="3598863"/>
          </a:xfrm>
          <a:ln/>
        </p:spPr>
      </p:sp>
      <p:sp>
        <p:nvSpPr>
          <p:cNvPr id="1002499"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3265121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B63A7E89-D1BC-4C09-AAD7-24CAB42467D7}" type="slidenum">
              <a:rPr lang="en-US" smtClean="0"/>
              <a:pPr/>
              <a:t>87</a:t>
            </a:fld>
            <a:endParaRPr lang="en-US" smtClean="0"/>
          </a:p>
        </p:txBody>
      </p:sp>
      <p:sp>
        <p:nvSpPr>
          <p:cNvPr id="115715" name="Rectangle 2"/>
          <p:cNvSpPr>
            <a:spLocks noGrp="1" noRot="1" noChangeAspect="1" noChangeArrowheads="1" noTextEdit="1"/>
          </p:cNvSpPr>
          <p:nvPr>
            <p:ph type="sldImg"/>
          </p:nvPr>
        </p:nvSpPr>
        <p:spPr>
          <a:solidFill>
            <a:srgbClr val="FFFFFF"/>
          </a:solidFill>
          <a:ln/>
        </p:spPr>
      </p:sp>
      <p:sp>
        <p:nvSpPr>
          <p:cNvPr id="115716" name="Rectangle 3"/>
          <p:cNvSpPr>
            <a:spLocks noGrp="1" noChangeArrowheads="1"/>
          </p:cNvSpPr>
          <p:nvPr>
            <p:ph type="body" idx="1"/>
          </p:nvPr>
        </p:nvSpPr>
        <p:spPr>
          <a:xfrm>
            <a:off x="976313" y="4560888"/>
            <a:ext cx="5362575" cy="4319587"/>
          </a:xfrm>
          <a:solidFill>
            <a:srgbClr val="FFFFFF"/>
          </a:solidFill>
          <a:ln>
            <a:solidFill>
              <a:srgbClr val="000000"/>
            </a:solidFill>
          </a:ln>
        </p:spPr>
        <p:txBody>
          <a:bodyPr lIns="95138" tIns="47569" rIns="95138" bIns="47569"/>
          <a:lstStyle/>
          <a:p>
            <a:r>
              <a:rPr lang="en-US" smtClean="0"/>
              <a:t>There exist a tool integrated into case tools such as Software Through Pictures and Teamwork for boundary testing</a:t>
            </a:r>
          </a:p>
        </p:txBody>
      </p:sp>
    </p:spTree>
    <p:extLst>
      <p:ext uri="{BB962C8B-B14F-4D97-AF65-F5344CB8AC3E}">
        <p14:creationId xmlns:p14="http://schemas.microsoft.com/office/powerpoint/2010/main" val="28237769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2D727993-BBC4-4A0D-8676-5515262A79E6}" type="slidenum">
              <a:rPr lang="en-US" smtClean="0"/>
              <a:pPr/>
              <a:t>91</a:t>
            </a:fld>
            <a:endParaRPr lang="en-US" smtClean="0"/>
          </a:p>
        </p:txBody>
      </p:sp>
      <p:sp>
        <p:nvSpPr>
          <p:cNvPr id="116739" name="Rectangle 2"/>
          <p:cNvSpPr>
            <a:spLocks noGrp="1" noRot="1" noChangeAspect="1" noChangeArrowheads="1" noTextEdit="1"/>
          </p:cNvSpPr>
          <p:nvPr>
            <p:ph type="sldImg"/>
          </p:nvPr>
        </p:nvSpPr>
        <p:spPr>
          <a:solidFill>
            <a:srgbClr val="FFFFFF"/>
          </a:solidFill>
          <a:ln/>
        </p:spPr>
      </p:sp>
      <p:sp>
        <p:nvSpPr>
          <p:cNvPr id="116740" name="Rectangle 3"/>
          <p:cNvSpPr>
            <a:spLocks noGrp="1" noChangeArrowheads="1"/>
          </p:cNvSpPr>
          <p:nvPr>
            <p:ph type="body" idx="1"/>
          </p:nvPr>
        </p:nvSpPr>
        <p:spPr>
          <a:xfrm>
            <a:off x="976313" y="4560888"/>
            <a:ext cx="5362575" cy="4319587"/>
          </a:xfrm>
          <a:solidFill>
            <a:srgbClr val="FFFFFF"/>
          </a:solidFill>
          <a:ln>
            <a:solidFill>
              <a:srgbClr val="000000"/>
            </a:solidFill>
          </a:ln>
        </p:spPr>
        <p:txBody>
          <a:bodyPr lIns="95138" tIns="47569" rIns="95138" bIns="47569"/>
          <a:lstStyle/>
          <a:p>
            <a:endParaRPr lang="en-US" smtClean="0"/>
          </a:p>
        </p:txBody>
      </p:sp>
    </p:spTree>
    <p:extLst>
      <p:ext uri="{BB962C8B-B14F-4D97-AF65-F5344CB8AC3E}">
        <p14:creationId xmlns:p14="http://schemas.microsoft.com/office/powerpoint/2010/main" val="27173438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670EAA5C-C7D6-4261-9A6C-10D06B1B5D91}" type="slidenum">
              <a:rPr lang="en-US" smtClean="0"/>
              <a:pPr/>
              <a:t>92</a:t>
            </a:fld>
            <a:endParaRPr lang="en-US" smtClean="0"/>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p:spPr>
        <p:txBody>
          <a:bodyPr/>
          <a:lstStyle/>
          <a:p>
            <a:r>
              <a:rPr lang="en-US" smtClean="0"/>
              <a:t>5 power n yields much larger test sets than previous test criteria e.g., 4 times n + 1)</a:t>
            </a:r>
          </a:p>
        </p:txBody>
      </p:sp>
    </p:spTree>
    <p:extLst>
      <p:ext uri="{BB962C8B-B14F-4D97-AF65-F5344CB8AC3E}">
        <p14:creationId xmlns:p14="http://schemas.microsoft.com/office/powerpoint/2010/main" val="35897264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D4674579-B035-4BEC-A316-02FB850A96E1}" type="slidenum">
              <a:rPr lang="en-US" smtClean="0"/>
              <a:pPr/>
              <a:t>93</a:t>
            </a:fld>
            <a:endParaRPr lang="en-US" smtClean="0"/>
          </a:p>
        </p:txBody>
      </p:sp>
      <p:sp>
        <p:nvSpPr>
          <p:cNvPr id="118787" name="Rectangle 2"/>
          <p:cNvSpPr>
            <a:spLocks noGrp="1" noRot="1" noChangeAspect="1" noChangeArrowheads="1" noTextEdit="1"/>
          </p:cNvSpPr>
          <p:nvPr>
            <p:ph type="sldImg"/>
          </p:nvPr>
        </p:nvSpPr>
        <p:spPr>
          <a:solidFill>
            <a:srgbClr val="FFFFFF"/>
          </a:solidFill>
          <a:ln/>
        </p:spPr>
      </p:sp>
      <p:sp>
        <p:nvSpPr>
          <p:cNvPr id="118788" name="Rectangle 3"/>
          <p:cNvSpPr>
            <a:spLocks noGrp="1" noChangeArrowheads="1"/>
          </p:cNvSpPr>
          <p:nvPr>
            <p:ph type="body" idx="1"/>
          </p:nvPr>
        </p:nvSpPr>
        <p:spPr>
          <a:xfrm>
            <a:off x="976313" y="4560888"/>
            <a:ext cx="5362575" cy="4319587"/>
          </a:xfrm>
          <a:solidFill>
            <a:srgbClr val="FFFFFF"/>
          </a:solidFill>
          <a:ln>
            <a:solidFill>
              <a:srgbClr val="000000"/>
            </a:solidFill>
          </a:ln>
        </p:spPr>
        <p:txBody>
          <a:bodyPr lIns="95138" tIns="47569" rIns="95138" bIns="47569"/>
          <a:lstStyle/>
          <a:p>
            <a:r>
              <a:rPr lang="en-US" smtClean="0"/>
              <a:t>For paranoid testing!</a:t>
            </a:r>
          </a:p>
          <a:p>
            <a:r>
              <a:rPr lang="en-US" smtClean="0"/>
              <a:t>Combine robustness testing and WCT!</a:t>
            </a:r>
          </a:p>
        </p:txBody>
      </p:sp>
    </p:spTree>
    <p:extLst>
      <p:ext uri="{BB962C8B-B14F-4D97-AF65-F5344CB8AC3E}">
        <p14:creationId xmlns:p14="http://schemas.microsoft.com/office/powerpoint/2010/main" val="2352861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BB0A8A45-D18F-4C21-8953-2EAA3519A643}" type="slidenum">
              <a:rPr lang="en-US" smtClean="0"/>
              <a:pPr/>
              <a:t>95</a:t>
            </a:fld>
            <a:endParaRPr lang="en-US" smtClean="0"/>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p:spPr>
        <p:txBody>
          <a:bodyPr/>
          <a:lstStyle/>
          <a:p>
            <a:r>
              <a:rPr lang="en-US" dirty="0" err="1" smtClean="0"/>
              <a:t>Ostrand</a:t>
            </a:r>
            <a:r>
              <a:rPr lang="en-US" dirty="0" smtClean="0"/>
              <a:t> and </a:t>
            </a:r>
            <a:r>
              <a:rPr lang="en-US" dirty="0" err="1" smtClean="0"/>
              <a:t>Balcer</a:t>
            </a:r>
            <a:r>
              <a:rPr lang="en-US" dirty="0" smtClean="0"/>
              <a:t>, Communications of the ACM, 1988</a:t>
            </a:r>
          </a:p>
          <a:p>
            <a:r>
              <a:rPr lang="en-US" dirty="0" smtClean="0"/>
              <a:t>Category-partition testing integrates equivalence class testing, boundary analysis, and add a few refinements: </a:t>
            </a:r>
          </a:p>
          <a:p>
            <a:pPr>
              <a:buFontTx/>
              <a:buChar char="-"/>
            </a:pPr>
            <a:r>
              <a:rPr lang="en-US" dirty="0" smtClean="0"/>
              <a:t>Explicit dependencies between equivalence classes (here called “choices”)</a:t>
            </a:r>
          </a:p>
          <a:p>
            <a:pPr>
              <a:buFontTx/>
              <a:buChar char="-"/>
            </a:pPr>
            <a:r>
              <a:rPr lang="en-US" dirty="0" smtClean="0"/>
              <a:t>An additional step, categories, where the characteristics considered go beyond partitioning input domains, e.g., accounting for environment characteristics that may affect the execution of the function under test</a:t>
            </a:r>
          </a:p>
        </p:txBody>
      </p:sp>
    </p:spTree>
    <p:extLst>
      <p:ext uri="{BB962C8B-B14F-4D97-AF65-F5344CB8AC3E}">
        <p14:creationId xmlns:p14="http://schemas.microsoft.com/office/powerpoint/2010/main" val="3159757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algn="r" defTabSz="966788" eaLnBrk="1" hangingPunct="1"/>
            <a:fld id="{51DBBB5C-3FE4-4620-9AD4-8D38FBBEBAE8}" type="slidenum">
              <a:rPr lang="en-US" sz="1300" b="0" i="0">
                <a:latin typeface="Times New Roman" pitchFamily="18" charset="0"/>
              </a:rPr>
              <a:pPr algn="r" defTabSz="966788" eaLnBrk="1" hangingPunct="1"/>
              <a:t>13</a:t>
            </a:fld>
            <a:endParaRPr lang="en-US" sz="1300" b="0" i="0">
              <a:latin typeface="Times New Roman" pitchFamily="18" charset="0"/>
            </a:endParaRPr>
          </a:p>
        </p:txBody>
      </p:sp>
      <p:sp>
        <p:nvSpPr>
          <p:cNvPr id="110595" name="Rectangle 2"/>
          <p:cNvSpPr>
            <a:spLocks noGrp="1" noRot="1" noChangeAspect="1" noChangeArrowheads="1" noTextEdit="1"/>
          </p:cNvSpPr>
          <p:nvPr>
            <p:ph type="sldImg"/>
          </p:nvPr>
        </p:nvSpPr>
        <p:spPr>
          <a:solidFill>
            <a:srgbClr val="FFFFFF"/>
          </a:solidFill>
          <a:ln/>
        </p:spPr>
      </p:sp>
      <p:sp>
        <p:nvSpPr>
          <p:cNvPr id="110596" name="Rectangle 3"/>
          <p:cNvSpPr>
            <a:spLocks noGrp="1" noChangeArrowheads="1"/>
          </p:cNvSpPr>
          <p:nvPr>
            <p:ph type="body" idx="1"/>
          </p:nvPr>
        </p:nvSpPr>
        <p:spPr>
          <a:xfrm>
            <a:off x="976313" y="4560888"/>
            <a:ext cx="5362575" cy="4319587"/>
          </a:xfrm>
          <a:solidFill>
            <a:srgbClr val="FFFFFF"/>
          </a:solidFill>
          <a:ln>
            <a:solidFill>
              <a:srgbClr val="000000"/>
            </a:solidFill>
          </a:ln>
        </p:spPr>
        <p:txBody>
          <a:bodyPr lIns="96643" tIns="48320" rIns="96643" bIns="48320"/>
          <a:lstStyle/>
          <a:p>
            <a:r>
              <a:rPr lang="en-US" smtClean="0"/>
              <a:t>From IEEE standard definitions </a:t>
            </a:r>
          </a:p>
          <a:p>
            <a:r>
              <a:rPr lang="en-US" smtClean="0"/>
              <a:t>The point here is to clarify up-front our terminology</a:t>
            </a:r>
          </a:p>
        </p:txBody>
      </p:sp>
    </p:spTree>
    <p:extLst>
      <p:ext uri="{BB962C8B-B14F-4D97-AF65-F5344CB8AC3E}">
        <p14:creationId xmlns:p14="http://schemas.microsoft.com/office/powerpoint/2010/main" val="39099588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algn="r" defTabSz="966788" eaLnBrk="1" hangingPunct="1"/>
            <a:fld id="{35E48EEB-BAB7-4027-8B4D-F4A9C8DA8ED9}" type="slidenum">
              <a:rPr lang="en-US" sz="1300" b="0">
                <a:latin typeface="Times New Roman" pitchFamily="18" charset="0"/>
              </a:rPr>
              <a:pPr algn="r" defTabSz="966788" eaLnBrk="1" hangingPunct="1"/>
              <a:t>96</a:t>
            </a:fld>
            <a:endParaRPr lang="en-US" sz="1300" b="0">
              <a:latin typeface="Times New Roman" pitchFamily="18" charset="0"/>
            </a:endParaRPr>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a:ln/>
        </p:spPr>
        <p:txBody>
          <a:bodyPr/>
          <a:lstStyle/>
          <a:p>
            <a:r>
              <a:rPr lang="en-US" smtClean="0"/>
              <a:t>Very exciting example! </a:t>
            </a:r>
            <a:r>
              <a:rPr lang="en-US" smtClean="0">
                <a:sym typeface="Wingdings" pitchFamily="2" charset="2"/>
              </a:rPr>
              <a:t></a:t>
            </a:r>
            <a:endParaRPr lang="en-US" smtClean="0"/>
          </a:p>
        </p:txBody>
      </p:sp>
    </p:spTree>
    <p:extLst>
      <p:ext uri="{BB962C8B-B14F-4D97-AF65-F5344CB8AC3E}">
        <p14:creationId xmlns:p14="http://schemas.microsoft.com/office/powerpoint/2010/main" val="34797269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ADDB64DE-2696-4233-B5F3-38EDC3F4442C}" type="slidenum">
              <a:rPr lang="en-US" smtClean="0"/>
              <a:pPr/>
              <a:t>98</a:t>
            </a:fld>
            <a:endParaRPr lang="en-US"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p:spPr>
        <p:txBody>
          <a:bodyPr/>
          <a:lstStyle/>
          <a:p>
            <a:r>
              <a:rPr lang="en-US" smtClean="0"/>
              <a:t>Sometimes one choice in category (e.g., a, c)</a:t>
            </a:r>
          </a:p>
          <a:p>
            <a:r>
              <a:rPr lang="en-US" smtClean="0"/>
              <a:t>Combined boundary analysis, robustness and equivalence class partitioning (on categories!)  here</a:t>
            </a:r>
          </a:p>
        </p:txBody>
      </p:sp>
    </p:spTree>
    <p:extLst>
      <p:ext uri="{BB962C8B-B14F-4D97-AF65-F5344CB8AC3E}">
        <p14:creationId xmlns:p14="http://schemas.microsoft.com/office/powerpoint/2010/main" val="42269376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10CD07B3-0A73-472B-B768-31CB59BEA37E}" type="slidenum">
              <a:rPr lang="en-US" smtClean="0"/>
              <a:pPr/>
              <a:t>99</a:t>
            </a:fld>
            <a:endParaRPr lang="en-US" smtClean="0"/>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p:spPr>
        <p:txBody>
          <a:bodyPr/>
          <a:lstStyle/>
          <a:p>
            <a:r>
              <a:rPr lang="en-US" smtClean="0"/>
              <a:t>Dependencies are explicit and can be discussed, reviewed …</a:t>
            </a:r>
          </a:p>
          <a:p>
            <a:r>
              <a:rPr lang="en-US" smtClean="0"/>
              <a:t>This is where you specify, in an unambiguous way, your testing (during test planning)</a:t>
            </a:r>
          </a:p>
          <a:p>
            <a:r>
              <a:rPr lang="en-US" smtClean="0"/>
              <a:t>This is done once the function specifications are available, long before actual test cases are run</a:t>
            </a:r>
          </a:p>
          <a:p>
            <a:r>
              <a:rPr lang="en-US" smtClean="0"/>
              <a:t>It helps better prepare testing, when the pressure to complete will be high</a:t>
            </a:r>
          </a:p>
          <a:p>
            <a:endParaRPr lang="en-US" smtClean="0"/>
          </a:p>
          <a:p>
            <a:r>
              <a:rPr lang="en-US" smtClean="0"/>
              <a:t>In this example, the test specification could have been different – we could test more thoroughly error cases (incompatible choices due to user errors)  to test the system robustness to corrupt/inconsistent inputs</a:t>
            </a:r>
          </a:p>
          <a:p>
            <a:endParaRPr lang="en-US" smtClean="0"/>
          </a:p>
          <a:p>
            <a:r>
              <a:rPr lang="en-US" smtClean="0"/>
              <a:t>Property stringOK is not really necessary as we use [error] in other cases</a:t>
            </a:r>
          </a:p>
        </p:txBody>
      </p:sp>
    </p:spTree>
    <p:extLst>
      <p:ext uri="{BB962C8B-B14F-4D97-AF65-F5344CB8AC3E}">
        <p14:creationId xmlns:p14="http://schemas.microsoft.com/office/powerpoint/2010/main" val="40455887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algn="r" defTabSz="966788" eaLnBrk="1" hangingPunct="1"/>
            <a:fld id="{162165EC-17AD-4E7A-99AD-10D61BE1C94E}" type="slidenum">
              <a:rPr lang="en-US" sz="1300" b="0">
                <a:latin typeface="Times New Roman" pitchFamily="18" charset="0"/>
              </a:rPr>
              <a:pPr algn="r" defTabSz="966788" eaLnBrk="1" hangingPunct="1"/>
              <a:t>100</a:t>
            </a:fld>
            <a:endParaRPr lang="en-US" sz="1300" b="0">
              <a:latin typeface="Times New Roman" pitchFamily="18" charset="0"/>
            </a:endParaRPr>
          </a:p>
        </p:txBody>
      </p:sp>
      <p:sp>
        <p:nvSpPr>
          <p:cNvPr id="189443" name="Rectangle 2"/>
          <p:cNvSpPr>
            <a:spLocks noGrp="1" noRot="1" noChangeAspect="1" noChangeArrowheads="1" noTextEdit="1"/>
          </p:cNvSpPr>
          <p:nvPr>
            <p:ph type="sldImg"/>
          </p:nvPr>
        </p:nvSpPr>
        <p:spPr>
          <a:ln/>
        </p:spPr>
      </p:sp>
      <p:sp>
        <p:nvSpPr>
          <p:cNvPr id="189444" name="Rectangle 3"/>
          <p:cNvSpPr>
            <a:spLocks noGrp="1" noChangeArrowheads="1"/>
          </p:cNvSpPr>
          <p:nvPr>
            <p:ph type="body" idx="1"/>
          </p:nvPr>
        </p:nvSpPr>
        <p:spPr>
          <a:noFill/>
          <a:ln/>
        </p:spPr>
        <p:txBody>
          <a:bodyPr/>
          <a:lstStyle/>
          <a:p>
            <a:r>
              <a:rPr lang="en-US" smtClean="0"/>
              <a:t>Specific formalism is used here</a:t>
            </a:r>
          </a:p>
          <a:p>
            <a:endParaRPr lang="en-US" smtClean="0"/>
          </a:p>
          <a:p>
            <a:r>
              <a:rPr lang="en-US" smtClean="0"/>
              <a:t>We want to reduce the number of test cases, especially in the context of large applications</a:t>
            </a:r>
          </a:p>
          <a:p>
            <a:r>
              <a:rPr lang="en-US" smtClean="0"/>
              <a:t>Choices are annotated with constraints, consisting of properties and selectors based on properties</a:t>
            </a:r>
          </a:p>
          <a:p>
            <a:r>
              <a:rPr lang="en-US" smtClean="0"/>
              <a:t>Here, in this abstract example, choiceA2 and choiceB2 would not be combined into a test frame</a:t>
            </a:r>
          </a:p>
          <a:p>
            <a:endParaRPr lang="en-US" smtClean="0"/>
          </a:p>
          <a:p>
            <a:r>
              <a:rPr lang="en-US" smtClean="0"/>
              <a:t>Special selectors: </a:t>
            </a:r>
          </a:p>
          <a:p>
            <a:r>
              <a:rPr lang="en-US" smtClean="0"/>
              <a:t>[error] exception or error state not to be combined with other choices in other categories (e.g., can be tested once), e.g., date before 1812 in the NewDate example. Any call to the function using that choice will result in the same error. </a:t>
            </a:r>
          </a:p>
          <a:p>
            <a:r>
              <a:rPr lang="en-US" smtClean="0"/>
              <a:t>[single] special choices which again do not have to be combined with any others, e.g., illegal, special, unusual, redundant cases, e.g., 1900 in the NewDate example</a:t>
            </a:r>
          </a:p>
          <a:p>
            <a:r>
              <a:rPr lang="en-US" smtClean="0"/>
              <a:t>With [single], the tester is making an (explicit) judgment that this choice can be adequately tested with one test case. </a:t>
            </a:r>
          </a:p>
        </p:txBody>
      </p:sp>
    </p:spTree>
    <p:extLst>
      <p:ext uri="{BB962C8B-B14F-4D97-AF65-F5344CB8AC3E}">
        <p14:creationId xmlns:p14="http://schemas.microsoft.com/office/powerpoint/2010/main" val="35559612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algn="r" defTabSz="966788" eaLnBrk="1" hangingPunct="1"/>
            <a:fld id="{6EECF690-D1BD-443D-80A7-AEC12C50AA4F}" type="slidenum">
              <a:rPr lang="en-US" sz="1300" b="0">
                <a:latin typeface="Times New Roman" pitchFamily="18" charset="0"/>
              </a:rPr>
              <a:pPr algn="r" defTabSz="966788" eaLnBrk="1" hangingPunct="1"/>
              <a:t>101</a:t>
            </a:fld>
            <a:endParaRPr lang="en-US" sz="1300" b="0">
              <a:latin typeface="Times New Roman" pitchFamily="18" charset="0"/>
            </a:endParaRPr>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a:ln/>
        </p:spPr>
        <p:txBody>
          <a:bodyPr/>
          <a:lstStyle/>
          <a:p>
            <a:pPr>
              <a:spcBef>
                <a:spcPct val="50000"/>
              </a:spcBef>
            </a:pPr>
            <a:r>
              <a:rPr lang="en-US" sz="1000" dirty="0" smtClean="0"/>
              <a:t>Without constraints: 5*3*4 = 60 test frames/cases</a:t>
            </a:r>
          </a:p>
          <a:p>
            <a:pPr>
              <a:spcBef>
                <a:spcPct val="50000"/>
              </a:spcBef>
            </a:pPr>
            <a:r>
              <a:rPr lang="en-US" sz="1000" dirty="0" smtClean="0"/>
              <a:t>We have reduced to 12 using constraints</a:t>
            </a:r>
          </a:p>
          <a:p>
            <a:endParaRPr lang="en-US" sz="1000" dirty="0" smtClean="0"/>
          </a:p>
        </p:txBody>
      </p:sp>
    </p:spTree>
    <p:extLst>
      <p:ext uri="{BB962C8B-B14F-4D97-AF65-F5344CB8AC3E}">
        <p14:creationId xmlns:p14="http://schemas.microsoft.com/office/powerpoint/2010/main" val="5302969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800ACE9E-7655-4855-8247-00CE0D050E8E}" type="slidenum">
              <a:rPr lang="en-US" smtClean="0"/>
              <a:pPr/>
              <a:t>104</a:t>
            </a:fld>
            <a:endParaRPr lang="en-US" smtClean="0"/>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p:spPr>
        <p:txBody>
          <a:bodyPr/>
          <a:lstStyle/>
          <a:p>
            <a:r>
              <a:rPr lang="en-US" smtClean="0"/>
              <a:t>We have seen a simple example so you might wonder why so much effort for such a simple piece of program. But of course such techniques are designed for testing larger, more complex, possibly more critical functionalities. </a:t>
            </a:r>
          </a:p>
        </p:txBody>
      </p:sp>
    </p:spTree>
    <p:extLst>
      <p:ext uri="{BB962C8B-B14F-4D97-AF65-F5344CB8AC3E}">
        <p14:creationId xmlns:p14="http://schemas.microsoft.com/office/powerpoint/2010/main" val="34143690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algn="r" defTabSz="966788" eaLnBrk="1" hangingPunct="1"/>
            <a:fld id="{2EA00D06-CE64-449D-B130-12137AA20744}" type="slidenum">
              <a:rPr lang="en-US" sz="1300" b="0">
                <a:latin typeface="Times New Roman" pitchFamily="18" charset="0"/>
              </a:rPr>
              <a:pPr algn="r" defTabSz="966788" eaLnBrk="1" hangingPunct="1"/>
              <a:t>107</a:t>
            </a:fld>
            <a:endParaRPr lang="en-US" sz="1300" b="0">
              <a:latin typeface="Times New Roman" pitchFamily="18" charset="0"/>
            </a:endParaRPr>
          </a:p>
        </p:txBody>
      </p:sp>
      <p:sp>
        <p:nvSpPr>
          <p:cNvPr id="191491" name="Rectangle 1026"/>
          <p:cNvSpPr>
            <a:spLocks noGrp="1" noRot="1" noChangeAspect="1" noChangeArrowheads="1" noTextEdit="1"/>
          </p:cNvSpPr>
          <p:nvPr>
            <p:ph type="sldImg"/>
          </p:nvPr>
        </p:nvSpPr>
        <p:spPr>
          <a:solidFill>
            <a:srgbClr val="FFFFFF"/>
          </a:solidFill>
          <a:ln/>
        </p:spPr>
      </p:sp>
      <p:sp>
        <p:nvSpPr>
          <p:cNvPr id="191492" name="Rectangle 1027"/>
          <p:cNvSpPr>
            <a:spLocks noGrp="1" noChangeArrowheads="1"/>
          </p:cNvSpPr>
          <p:nvPr>
            <p:ph type="body" idx="1"/>
          </p:nvPr>
        </p:nvSpPr>
        <p:spPr>
          <a:xfrm>
            <a:off x="976313" y="4560888"/>
            <a:ext cx="5362575" cy="4319587"/>
          </a:xfrm>
          <a:solidFill>
            <a:srgbClr val="FFFFFF"/>
          </a:solidFill>
          <a:ln>
            <a:solidFill>
              <a:srgbClr val="000000"/>
            </a:solidFill>
          </a:ln>
        </p:spPr>
        <p:txBody>
          <a:bodyPr lIns="95138" tIns="47569" rIns="95138" bIns="47569"/>
          <a:lstStyle/>
          <a:p>
            <a:r>
              <a:rPr lang="en-US" smtClean="0"/>
              <a:t>From Jorgensen, Software Testing, A Craftman’s Approach, 1995</a:t>
            </a:r>
          </a:p>
          <a:p>
            <a:r>
              <a:rPr lang="en-US" smtClean="0"/>
              <a:t>This is the decision table for a program that determines the type of a triangle (if a triangle) based on the lengths of the triangle’s sides … </a:t>
            </a:r>
          </a:p>
          <a:p>
            <a:r>
              <a:rPr lang="en-US" smtClean="0"/>
              <a:t>Test case generation: we interpret conditions as conditions on inputs and actions as outputs or change of system state. Sometimes, conditions end up referring to equivalence classes of inputs and actions refer to major functional processing portions of the item being tested (testing in the large). In this case, conditions are mutually exclusive. </a:t>
            </a:r>
          </a:p>
          <a:p>
            <a:r>
              <a:rPr lang="en-US" smtClean="0"/>
              <a:t>Rules are then interpreted as test cases – because the table can mechanically be forced to be complete, we have a “complete” set of test cases</a:t>
            </a:r>
          </a:p>
          <a:p>
            <a:r>
              <a:rPr lang="en-US" smtClean="0"/>
              <a:t>Note: actions can be added to match impossible cases (related to exception handling)</a:t>
            </a:r>
          </a:p>
          <a:p>
            <a:r>
              <a:rPr lang="en-US" smtClean="0"/>
              <a:t>Here examples of “don’t care” entry and impossible rule usage</a:t>
            </a:r>
          </a:p>
          <a:p>
            <a:r>
              <a:rPr lang="en-US" smtClean="0"/>
              <a:t>In rules 3, 4, and 6, if two pairs are equal, by transitivity, the third pair must be equal. </a:t>
            </a:r>
          </a:p>
        </p:txBody>
      </p:sp>
    </p:spTree>
    <p:extLst>
      <p:ext uri="{BB962C8B-B14F-4D97-AF65-F5344CB8AC3E}">
        <p14:creationId xmlns:p14="http://schemas.microsoft.com/office/powerpoint/2010/main" val="14509349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p>
            <a:fld id="{D5482295-CFB9-4A34-BD87-D2AF79B11C6E}" type="slidenum">
              <a:rPr lang="en-US" smtClean="0"/>
              <a:pPr/>
              <a:t>108</a:t>
            </a:fld>
            <a:endParaRPr lang="en-US" smtClean="0"/>
          </a:p>
        </p:txBody>
      </p:sp>
      <p:sp>
        <p:nvSpPr>
          <p:cNvPr id="126979" name="Rectangle 2"/>
          <p:cNvSpPr>
            <a:spLocks noGrp="1" noRot="1" noChangeAspect="1" noChangeArrowheads="1" noTextEdit="1"/>
          </p:cNvSpPr>
          <p:nvPr>
            <p:ph type="sldImg"/>
          </p:nvPr>
        </p:nvSpPr>
        <p:spPr>
          <a:solidFill>
            <a:srgbClr val="FFFFFF"/>
          </a:solidFill>
          <a:ln/>
        </p:spPr>
      </p:sp>
      <p:sp>
        <p:nvSpPr>
          <p:cNvPr id="126980" name="Rectangle 3"/>
          <p:cNvSpPr>
            <a:spLocks noGrp="1" noChangeArrowheads="1"/>
          </p:cNvSpPr>
          <p:nvPr>
            <p:ph type="body" idx="1"/>
          </p:nvPr>
        </p:nvSpPr>
        <p:spPr>
          <a:xfrm>
            <a:off x="976313" y="4560888"/>
            <a:ext cx="5362575" cy="4319587"/>
          </a:xfrm>
          <a:solidFill>
            <a:srgbClr val="FFFFFF"/>
          </a:solidFill>
          <a:ln>
            <a:solidFill>
              <a:srgbClr val="000000"/>
            </a:solidFill>
          </a:ln>
        </p:spPr>
        <p:txBody>
          <a:bodyPr lIns="95138" tIns="47569" rIns="95138" bIns="47569"/>
          <a:lstStyle/>
          <a:p>
            <a:r>
              <a:rPr lang="en-US" smtClean="0"/>
              <a:t>It is not very effective to model memory as decision variables …. See state machine models</a:t>
            </a:r>
          </a:p>
          <a:p>
            <a:r>
              <a:rPr lang="en-US" smtClean="0"/>
              <a:t>E.g.: credit line extension decision depends not only on current account characteristics and status but also on account history – more difficult to model with decision table</a:t>
            </a:r>
          </a:p>
          <a:p>
            <a:r>
              <a:rPr lang="en-US" smtClean="0"/>
              <a:t>e.g.: a temperature control system using room temperature and user set temperature to control heating does not use history – easier to model with decision table</a:t>
            </a:r>
          </a:p>
          <a:p>
            <a:endParaRPr lang="en-US" smtClean="0"/>
          </a:p>
          <a:p>
            <a:r>
              <a:rPr lang="en-US" smtClean="0"/>
              <a:t>Input order may be important when inputs are event occurences, that have an order of arrival</a:t>
            </a:r>
          </a:p>
        </p:txBody>
      </p:sp>
    </p:spTree>
    <p:extLst>
      <p:ext uri="{BB962C8B-B14F-4D97-AF65-F5344CB8AC3E}">
        <p14:creationId xmlns:p14="http://schemas.microsoft.com/office/powerpoint/2010/main" val="2858364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677EE3EA-719B-4B72-B1CF-8EF36B6BE105}" type="slidenum">
              <a:rPr lang="en-US" smtClean="0"/>
              <a:pPr/>
              <a:t>109</a:t>
            </a:fld>
            <a:endParaRPr lang="en-US" smtClean="0"/>
          </a:p>
        </p:txBody>
      </p:sp>
      <p:sp>
        <p:nvSpPr>
          <p:cNvPr id="128003" name="Rectangle 2"/>
          <p:cNvSpPr>
            <a:spLocks noGrp="1" noRot="1" noChangeAspect="1" noChangeArrowheads="1" noTextEdit="1"/>
          </p:cNvSpPr>
          <p:nvPr>
            <p:ph type="sldImg"/>
          </p:nvPr>
        </p:nvSpPr>
        <p:spPr>
          <a:solidFill>
            <a:srgbClr val="FFFFFF"/>
          </a:solidFill>
          <a:ln/>
        </p:spPr>
      </p:sp>
      <p:sp>
        <p:nvSpPr>
          <p:cNvPr id="128004" name="Rectangle 3"/>
          <p:cNvSpPr>
            <a:spLocks noGrp="1" noChangeArrowheads="1"/>
          </p:cNvSpPr>
          <p:nvPr>
            <p:ph type="body" idx="1"/>
          </p:nvPr>
        </p:nvSpPr>
        <p:spPr>
          <a:xfrm>
            <a:off x="976313" y="4560888"/>
            <a:ext cx="5362575" cy="4319587"/>
          </a:xfrm>
          <a:solidFill>
            <a:srgbClr val="FFFFFF"/>
          </a:solidFill>
          <a:ln>
            <a:solidFill>
              <a:srgbClr val="000000"/>
            </a:solidFill>
          </a:ln>
        </p:spPr>
        <p:txBody>
          <a:bodyPr lIns="95138" tIns="47569" rIns="95138" bIns="47569"/>
          <a:lstStyle/>
          <a:p>
            <a:r>
              <a:rPr lang="en-US" smtClean="0"/>
              <a:t>From Jorgensen, Software Testing, A Craftman’s Approach, 1995</a:t>
            </a:r>
          </a:p>
          <a:p>
            <a:r>
              <a:rPr lang="en-US" smtClean="0"/>
              <a:t>This is ONE possible format for decision tables </a:t>
            </a:r>
          </a:p>
          <a:p>
            <a:r>
              <a:rPr lang="en-US" smtClean="0"/>
              <a:t>A column in the entry portion is a rule</a:t>
            </a:r>
          </a:p>
          <a:p>
            <a:r>
              <a:rPr lang="en-US" smtClean="0"/>
              <a:t>Rules indicate which actions are taken for the conditional circumstances indicated in the condition portion of the rule: C1=T AND C2=T AND C3=F =&gt; a1, a3</a:t>
            </a:r>
          </a:p>
          <a:p>
            <a:r>
              <a:rPr lang="en-US" smtClean="0"/>
              <a:t>“-” represent the “don’t care” entry, the condition is irrelevant or does not apply, sometimes “n/a” is used for the latter interpretation</a:t>
            </a:r>
          </a:p>
          <a:p>
            <a:r>
              <a:rPr lang="en-US" smtClean="0"/>
              <a:t>The structure guarantees that every combination of condition values are considered -&gt; will help with “complete” test case generation</a:t>
            </a:r>
          </a:p>
          <a:p>
            <a:r>
              <a:rPr lang="en-US" smtClean="0"/>
              <a:t>Actions are not specified to occur in any particular order in decision tables</a:t>
            </a:r>
          </a:p>
          <a:p>
            <a:r>
              <a:rPr lang="en-US" smtClean="0"/>
              <a:t>Here is an example where conditions are binary, but they do not have to be: limited entry decision tables versus extended entry decision tables</a:t>
            </a:r>
          </a:p>
          <a:p>
            <a:endParaRPr lang="en-US" smtClean="0"/>
          </a:p>
          <a:p>
            <a:endParaRPr lang="en-US" smtClean="0"/>
          </a:p>
          <a:p>
            <a:endParaRPr lang="en-US" smtClean="0"/>
          </a:p>
          <a:p>
            <a:endParaRPr lang="en-US" smtClean="0"/>
          </a:p>
        </p:txBody>
      </p:sp>
    </p:spTree>
    <p:extLst>
      <p:ext uri="{BB962C8B-B14F-4D97-AF65-F5344CB8AC3E}">
        <p14:creationId xmlns:p14="http://schemas.microsoft.com/office/powerpoint/2010/main" val="22701735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633DBB10-CED1-42A2-9D42-204ABB6F5766}" type="slidenum">
              <a:rPr lang="en-US" smtClean="0"/>
              <a:pPr/>
              <a:t>110</a:t>
            </a:fld>
            <a:endParaRPr lang="en-US" smtClean="0"/>
          </a:p>
        </p:txBody>
      </p:sp>
      <p:sp>
        <p:nvSpPr>
          <p:cNvPr id="130051" name="Rectangle 2"/>
          <p:cNvSpPr>
            <a:spLocks noGrp="1" noRot="1" noChangeAspect="1" noChangeArrowheads="1" noTextEdit="1"/>
          </p:cNvSpPr>
          <p:nvPr>
            <p:ph type="sldImg"/>
          </p:nvPr>
        </p:nvSpPr>
        <p:spPr>
          <a:solidFill>
            <a:srgbClr val="FFFFFF"/>
          </a:solidFill>
          <a:ln/>
        </p:spPr>
      </p:sp>
      <p:sp>
        <p:nvSpPr>
          <p:cNvPr id="130052" name="Rectangle 3"/>
          <p:cNvSpPr>
            <a:spLocks noGrp="1" noChangeArrowheads="1"/>
          </p:cNvSpPr>
          <p:nvPr>
            <p:ph type="body" idx="1"/>
          </p:nvPr>
        </p:nvSpPr>
        <p:spPr>
          <a:xfrm>
            <a:off x="976313" y="4560888"/>
            <a:ext cx="5362575" cy="4319587"/>
          </a:xfrm>
          <a:solidFill>
            <a:srgbClr val="FFFFFF"/>
          </a:solidFill>
          <a:ln>
            <a:solidFill>
              <a:srgbClr val="000000"/>
            </a:solidFill>
          </a:ln>
        </p:spPr>
        <p:txBody>
          <a:bodyPr lIns="95138" tIns="47569" rIns="95138" bIns="47569"/>
          <a:lstStyle/>
          <a:p>
            <a:r>
              <a:rPr lang="en-US" smtClean="0"/>
              <a:t>Another way of representing the triangle decision table … less readable but possibly more adapted to cases with many conditions</a:t>
            </a:r>
          </a:p>
          <a:p>
            <a:r>
              <a:rPr lang="en-US" smtClean="0"/>
              <a:t>Directly exploitable for test case generation</a:t>
            </a:r>
          </a:p>
          <a:p>
            <a:r>
              <a:rPr lang="en-US" smtClean="0"/>
              <a:t>Refinement of the first condition here: 3 conditions for “ a, b, c are a triangle?”</a:t>
            </a:r>
          </a:p>
          <a:p>
            <a:r>
              <a:rPr lang="en-US" smtClean="0"/>
              <a:t>11 categories of test cases: total coverage -&gt; minimum of 11 test cases</a:t>
            </a:r>
          </a:p>
        </p:txBody>
      </p:sp>
    </p:spTree>
    <p:extLst>
      <p:ext uri="{BB962C8B-B14F-4D97-AF65-F5344CB8AC3E}">
        <p14:creationId xmlns:p14="http://schemas.microsoft.com/office/powerpoint/2010/main" val="498859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7844570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10652366-7D80-49E1-83C8-2A25B2CB83C7}" type="slidenum">
              <a:rPr lang="en-US" smtClean="0"/>
              <a:pPr/>
              <a:t>111</a:t>
            </a:fld>
            <a:endParaRPr lang="en-US" smtClean="0"/>
          </a:p>
        </p:txBody>
      </p:sp>
      <p:sp>
        <p:nvSpPr>
          <p:cNvPr id="131075" name="Rectangle 2"/>
          <p:cNvSpPr>
            <a:spLocks noGrp="1" noRot="1" noChangeAspect="1" noChangeArrowheads="1" noTextEdit="1"/>
          </p:cNvSpPr>
          <p:nvPr>
            <p:ph type="sldImg"/>
          </p:nvPr>
        </p:nvSpPr>
        <p:spPr>
          <a:solidFill>
            <a:srgbClr val="FFFFFF"/>
          </a:solidFill>
          <a:ln/>
        </p:spPr>
      </p:sp>
      <p:sp>
        <p:nvSpPr>
          <p:cNvPr id="131076" name="Rectangle 3"/>
          <p:cNvSpPr>
            <a:spLocks noGrp="1" noChangeArrowheads="1"/>
          </p:cNvSpPr>
          <p:nvPr>
            <p:ph type="body" idx="1"/>
          </p:nvPr>
        </p:nvSpPr>
        <p:spPr>
          <a:xfrm>
            <a:off x="976313" y="4560888"/>
            <a:ext cx="5362575" cy="4319587"/>
          </a:xfrm>
          <a:solidFill>
            <a:srgbClr val="FFFFFF"/>
          </a:solidFill>
          <a:ln>
            <a:solidFill>
              <a:srgbClr val="000000"/>
            </a:solidFill>
          </a:ln>
        </p:spPr>
        <p:txBody>
          <a:bodyPr lIns="95138" tIns="47569" rIns="95138" bIns="47569"/>
          <a:lstStyle/>
          <a:p>
            <a:r>
              <a:rPr lang="en-US" smtClean="0"/>
              <a:t>We obtain 11 test cases: three impossible cases (?), three ways to fail the triangle property, one way to get an equilateral triangle, one way to get a scalene triangle, and three ways to get an isosceles triangle</a:t>
            </a:r>
          </a:p>
          <a:p>
            <a:r>
              <a:rPr lang="en-US" smtClean="0"/>
              <a:t>Impossible cases cannot be entered by the user (obviously) but may be the result of a bug in the condition implementations. The system may still need to be robust to it and detect it. </a:t>
            </a:r>
          </a:p>
        </p:txBody>
      </p:sp>
    </p:spTree>
    <p:extLst>
      <p:ext uri="{BB962C8B-B14F-4D97-AF65-F5344CB8AC3E}">
        <p14:creationId xmlns:p14="http://schemas.microsoft.com/office/powerpoint/2010/main" val="5106890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16C314BE-0852-4AA8-A80C-D2797A2E90A8}" type="slidenum">
              <a:rPr lang="en-US" smtClean="0"/>
              <a:pPr/>
              <a:t>112</a:t>
            </a:fld>
            <a:endParaRPr lang="en-US" smtClean="0"/>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r>
              <a:rPr lang="en-US" smtClean="0"/>
              <a:t>Responses: outputs, changes to system state</a:t>
            </a:r>
          </a:p>
        </p:txBody>
      </p:sp>
    </p:spTree>
    <p:extLst>
      <p:ext uri="{BB962C8B-B14F-4D97-AF65-F5344CB8AC3E}">
        <p14:creationId xmlns:p14="http://schemas.microsoft.com/office/powerpoint/2010/main" val="19395932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p>
            <a:fld id="{24E158FE-5892-4DFD-A72D-220444255E88}" type="slidenum">
              <a:rPr lang="en-US" smtClean="0"/>
              <a:pPr/>
              <a:t>113</a:t>
            </a:fld>
            <a:endParaRPr lang="en-US" smtClean="0"/>
          </a:p>
        </p:txBody>
      </p:sp>
      <p:sp>
        <p:nvSpPr>
          <p:cNvPr id="133123" name="Rectangle 2"/>
          <p:cNvSpPr>
            <a:spLocks noGrp="1" noRot="1" noChangeAspect="1" noChangeArrowheads="1" noTextEdit="1"/>
          </p:cNvSpPr>
          <p:nvPr>
            <p:ph type="sldImg"/>
          </p:nvPr>
        </p:nvSpPr>
        <p:spPr>
          <a:solidFill>
            <a:srgbClr val="FFFFFF"/>
          </a:solidFill>
          <a:ln/>
        </p:spPr>
      </p:sp>
      <p:sp>
        <p:nvSpPr>
          <p:cNvPr id="133124" name="Rectangle 3"/>
          <p:cNvSpPr>
            <a:spLocks noGrp="1" noChangeArrowheads="1"/>
          </p:cNvSpPr>
          <p:nvPr>
            <p:ph type="body" idx="1"/>
          </p:nvPr>
        </p:nvSpPr>
        <p:spPr>
          <a:xfrm>
            <a:off x="976313" y="4560888"/>
            <a:ext cx="5362575" cy="4319587"/>
          </a:xfrm>
          <a:solidFill>
            <a:srgbClr val="FFFFFF"/>
          </a:solidFill>
          <a:ln>
            <a:solidFill>
              <a:srgbClr val="000000"/>
            </a:solidFill>
          </a:ln>
        </p:spPr>
        <p:txBody>
          <a:bodyPr lIns="95138" tIns="47569" rIns="95138" bIns="47569"/>
          <a:lstStyle/>
          <a:p>
            <a:r>
              <a:rPr lang="en-US" smtClean="0"/>
              <a:t>A variant that can be inferred but is not given is an implicit variant. </a:t>
            </a:r>
          </a:p>
          <a:p>
            <a:r>
              <a:rPr lang="en-US" smtClean="0"/>
              <a:t>Results from don’t care and type-safe exclusions (e.g., logically, mutually exclusive conditions such as different value intervals for a variable)</a:t>
            </a:r>
          </a:p>
        </p:txBody>
      </p:sp>
    </p:spTree>
    <p:extLst>
      <p:ext uri="{BB962C8B-B14F-4D97-AF65-F5344CB8AC3E}">
        <p14:creationId xmlns:p14="http://schemas.microsoft.com/office/powerpoint/2010/main" val="28648825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algn="r" defTabSz="966788" eaLnBrk="1" hangingPunct="1"/>
            <a:fld id="{7392B930-C7E9-46D9-A6BB-2858371B42B5}" type="slidenum">
              <a:rPr lang="en-US" sz="1300" b="0">
                <a:latin typeface="Times New Roman" pitchFamily="18" charset="0"/>
              </a:rPr>
              <a:pPr algn="r" defTabSz="966788" eaLnBrk="1" hangingPunct="1"/>
              <a:t>115</a:t>
            </a:fld>
            <a:endParaRPr lang="en-US" sz="1300" b="0">
              <a:latin typeface="Times New Roman" pitchFamily="18" charset="0"/>
            </a:endParaRPr>
          </a:p>
        </p:txBody>
      </p:sp>
      <p:sp>
        <p:nvSpPr>
          <p:cNvPr id="193539" name="Rectangle 2"/>
          <p:cNvSpPr>
            <a:spLocks noGrp="1" noRot="1" noChangeAspect="1" noChangeArrowheads="1" noTextEdit="1"/>
          </p:cNvSpPr>
          <p:nvPr>
            <p:ph type="sldImg"/>
          </p:nvPr>
        </p:nvSpPr>
        <p:spPr>
          <a:solidFill>
            <a:srgbClr val="FFFFFF"/>
          </a:solidFill>
          <a:ln/>
        </p:spPr>
      </p:sp>
      <p:sp>
        <p:nvSpPr>
          <p:cNvPr id="193540" name="Rectangle 3"/>
          <p:cNvSpPr>
            <a:spLocks noGrp="1" noChangeArrowheads="1"/>
          </p:cNvSpPr>
          <p:nvPr>
            <p:ph type="body" idx="1"/>
          </p:nvPr>
        </p:nvSpPr>
        <p:spPr>
          <a:xfrm>
            <a:off x="976313" y="4560888"/>
            <a:ext cx="5362575" cy="4319587"/>
          </a:xfrm>
          <a:solidFill>
            <a:srgbClr val="FFFFFF"/>
          </a:solidFill>
          <a:ln>
            <a:solidFill>
              <a:srgbClr val="000000"/>
            </a:solidFill>
          </a:ln>
        </p:spPr>
        <p:txBody>
          <a:bodyPr lIns="95138" tIns="47569" rIns="95138" bIns="47569"/>
          <a:lstStyle/>
          <a:p>
            <a:r>
              <a:rPr lang="en-US" smtClean="0"/>
              <a:t>Intermediary nodes (grey)  help simplify graphs, from a visual standpoint</a:t>
            </a:r>
          </a:p>
          <a:p>
            <a:r>
              <a:rPr lang="en-US" smtClean="0"/>
              <a:t>Decision variables are Age and Claims</a:t>
            </a:r>
          </a:p>
        </p:txBody>
      </p:sp>
    </p:spTree>
    <p:extLst>
      <p:ext uri="{BB962C8B-B14F-4D97-AF65-F5344CB8AC3E}">
        <p14:creationId xmlns:p14="http://schemas.microsoft.com/office/powerpoint/2010/main" val="30026865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CB70FD2E-5AE9-4E11-B682-FB59F1121569}" type="slidenum">
              <a:rPr lang="en-US" smtClean="0"/>
              <a:pPr/>
              <a:t>116</a:t>
            </a:fld>
            <a:endParaRPr lang="en-US" smtClean="0"/>
          </a:p>
        </p:txBody>
      </p:sp>
      <p:sp>
        <p:nvSpPr>
          <p:cNvPr id="135171" name="Rectangle 2"/>
          <p:cNvSpPr>
            <a:spLocks noGrp="1" noRot="1" noChangeAspect="1" noChangeArrowheads="1" noTextEdit="1"/>
          </p:cNvSpPr>
          <p:nvPr>
            <p:ph type="sldImg"/>
          </p:nvPr>
        </p:nvSpPr>
        <p:spPr>
          <a:solidFill>
            <a:srgbClr val="FFFFFF"/>
          </a:solidFill>
          <a:ln/>
        </p:spPr>
      </p:sp>
      <p:sp>
        <p:nvSpPr>
          <p:cNvPr id="135172" name="Rectangle 3"/>
          <p:cNvSpPr>
            <a:spLocks noGrp="1" noChangeArrowheads="1"/>
          </p:cNvSpPr>
          <p:nvPr>
            <p:ph type="body" idx="1"/>
          </p:nvPr>
        </p:nvSpPr>
        <p:spPr>
          <a:xfrm>
            <a:off x="976313" y="4560888"/>
            <a:ext cx="5362575" cy="4319587"/>
          </a:xfrm>
          <a:solidFill>
            <a:srgbClr val="FFFFFF"/>
          </a:solidFill>
          <a:ln>
            <a:solidFill>
              <a:srgbClr val="000000"/>
            </a:solidFill>
          </a:ln>
        </p:spPr>
        <p:txBody>
          <a:bodyPr lIns="95138" tIns="47569" rIns="95138" bIns="47569"/>
          <a:lstStyle/>
          <a:p>
            <a:r>
              <a:rPr lang="en-US" smtClean="0"/>
              <a:t>The main difference with equivalence-class testing and category-partition testing is that outputs or actions are taken into account when identifying test requirements</a:t>
            </a:r>
          </a:p>
        </p:txBody>
      </p:sp>
    </p:spTree>
    <p:extLst>
      <p:ext uri="{BB962C8B-B14F-4D97-AF65-F5344CB8AC3E}">
        <p14:creationId xmlns:p14="http://schemas.microsoft.com/office/powerpoint/2010/main" val="5738872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3AB43611-C26D-45C1-8963-682BC921F060}" type="slidenum">
              <a:rPr lang="en-US" smtClean="0"/>
              <a:pPr/>
              <a:t>117</a:t>
            </a:fld>
            <a:endParaRPr lang="en-US" smtClean="0"/>
          </a:p>
        </p:txBody>
      </p:sp>
      <p:sp>
        <p:nvSpPr>
          <p:cNvPr id="136195" name="Rectangle 2"/>
          <p:cNvSpPr>
            <a:spLocks noGrp="1" noRot="1" noChangeAspect="1" noChangeArrowheads="1" noTextEdit="1"/>
          </p:cNvSpPr>
          <p:nvPr>
            <p:ph type="sldImg"/>
          </p:nvPr>
        </p:nvSpPr>
        <p:spPr>
          <a:solidFill>
            <a:srgbClr val="FFFFFF"/>
          </a:solidFill>
          <a:ln/>
        </p:spPr>
      </p:sp>
      <p:sp>
        <p:nvSpPr>
          <p:cNvPr id="136196" name="Rectangle 3"/>
          <p:cNvSpPr>
            <a:spLocks noGrp="1" noChangeArrowheads="1"/>
          </p:cNvSpPr>
          <p:nvPr>
            <p:ph type="body" idx="1"/>
          </p:nvPr>
        </p:nvSpPr>
        <p:spPr>
          <a:xfrm>
            <a:off x="976313" y="4560888"/>
            <a:ext cx="5362575" cy="4319587"/>
          </a:xfrm>
          <a:solidFill>
            <a:srgbClr val="FFFFFF"/>
          </a:solidFill>
          <a:ln>
            <a:solidFill>
              <a:srgbClr val="000000"/>
            </a:solidFill>
          </a:ln>
        </p:spPr>
        <p:txBody>
          <a:bodyPr lIns="95138" tIns="47569" rIns="95138" bIns="47569"/>
          <a:lstStyle/>
          <a:p>
            <a:endParaRPr lang="en-US" smtClean="0"/>
          </a:p>
        </p:txBody>
      </p:sp>
    </p:spTree>
    <p:extLst>
      <p:ext uri="{BB962C8B-B14F-4D97-AF65-F5344CB8AC3E}">
        <p14:creationId xmlns:p14="http://schemas.microsoft.com/office/powerpoint/2010/main" val="37451124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p>
            <a:fld id="{6FBC6DFB-554B-4946-9F88-6CF0961DBD0E}" type="slidenum">
              <a:rPr lang="en-US" smtClean="0"/>
              <a:pPr/>
              <a:t>118</a:t>
            </a:fld>
            <a:endParaRPr lang="en-US" smtClean="0"/>
          </a:p>
        </p:txBody>
      </p:sp>
      <p:sp>
        <p:nvSpPr>
          <p:cNvPr id="137219" name="Rectangle 2"/>
          <p:cNvSpPr>
            <a:spLocks noGrp="1" noRot="1" noChangeAspect="1" noChangeArrowheads="1" noTextEdit="1"/>
          </p:cNvSpPr>
          <p:nvPr>
            <p:ph type="sldImg"/>
          </p:nvPr>
        </p:nvSpPr>
        <p:spPr>
          <a:solidFill>
            <a:srgbClr val="FFFFFF"/>
          </a:solidFill>
          <a:ln/>
        </p:spPr>
      </p:sp>
      <p:sp>
        <p:nvSpPr>
          <p:cNvPr id="137220" name="Rectangle 3"/>
          <p:cNvSpPr>
            <a:spLocks noGrp="1" noChangeArrowheads="1"/>
          </p:cNvSpPr>
          <p:nvPr>
            <p:ph type="body" idx="1"/>
          </p:nvPr>
        </p:nvSpPr>
        <p:spPr>
          <a:xfrm>
            <a:off x="976313" y="4560888"/>
            <a:ext cx="5362575" cy="4319587"/>
          </a:xfrm>
          <a:solidFill>
            <a:srgbClr val="FFFFFF"/>
          </a:solidFill>
          <a:ln>
            <a:solidFill>
              <a:srgbClr val="000000"/>
            </a:solidFill>
          </a:ln>
        </p:spPr>
        <p:txBody>
          <a:bodyPr lIns="95138" tIns="47569" rIns="95138" bIns="47569"/>
          <a:lstStyle/>
          <a:p>
            <a:r>
              <a:rPr lang="en-US" smtClean="0"/>
              <a:t>Nodes: Causes on the left, effects on the rights</a:t>
            </a:r>
          </a:p>
          <a:p>
            <a:r>
              <a:rPr lang="en-US" smtClean="0"/>
              <a:t>Links: cause-effect relationships</a:t>
            </a:r>
          </a:p>
          <a:p>
            <a:r>
              <a:rPr lang="en-US" smtClean="0"/>
              <a:t>Some people use circuit logic notation (logic gates), but this is the standard notation</a:t>
            </a:r>
          </a:p>
        </p:txBody>
      </p:sp>
    </p:spTree>
    <p:extLst>
      <p:ext uri="{BB962C8B-B14F-4D97-AF65-F5344CB8AC3E}">
        <p14:creationId xmlns:p14="http://schemas.microsoft.com/office/powerpoint/2010/main" val="9703979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p>
            <a:fld id="{14132FCB-BFB8-4FC0-98F4-EF4E8C5885B8}" type="slidenum">
              <a:rPr lang="en-US" smtClean="0"/>
              <a:pPr/>
              <a:t>119</a:t>
            </a:fld>
            <a:endParaRPr lang="en-US" smtClean="0"/>
          </a:p>
        </p:txBody>
      </p:sp>
      <p:sp>
        <p:nvSpPr>
          <p:cNvPr id="139267" name="Rectangle 3074"/>
          <p:cNvSpPr>
            <a:spLocks noGrp="1" noRot="1" noChangeAspect="1" noChangeArrowheads="1" noTextEdit="1"/>
          </p:cNvSpPr>
          <p:nvPr>
            <p:ph type="sldImg"/>
          </p:nvPr>
        </p:nvSpPr>
        <p:spPr>
          <a:solidFill>
            <a:srgbClr val="FFFFFF"/>
          </a:solidFill>
          <a:ln/>
        </p:spPr>
      </p:sp>
      <p:sp>
        <p:nvSpPr>
          <p:cNvPr id="139268" name="Rectangle 3075"/>
          <p:cNvSpPr>
            <a:spLocks noGrp="1" noChangeArrowheads="1"/>
          </p:cNvSpPr>
          <p:nvPr>
            <p:ph type="body" idx="1"/>
          </p:nvPr>
        </p:nvSpPr>
        <p:spPr>
          <a:xfrm>
            <a:off x="976313" y="4560888"/>
            <a:ext cx="5362575" cy="4319587"/>
          </a:xfrm>
          <a:solidFill>
            <a:srgbClr val="FFFFFF"/>
          </a:solidFill>
          <a:ln>
            <a:solidFill>
              <a:srgbClr val="000000"/>
            </a:solidFill>
          </a:ln>
        </p:spPr>
        <p:txBody>
          <a:bodyPr lIns="95138" tIns="47569" rIns="95138" bIns="47569"/>
          <a:lstStyle/>
          <a:p>
            <a:r>
              <a:rPr lang="en-US" smtClean="0"/>
              <a:t>Variants can also be columns, or a decision tree format can be used. More readable but tables are more readily implemented as data structures used in test automation. The systematic enumeration of variants in tables makes it less likely to omit a case. </a:t>
            </a:r>
          </a:p>
          <a:p>
            <a:endParaRPr lang="en-US" smtClean="0"/>
          </a:p>
        </p:txBody>
      </p:sp>
    </p:spTree>
    <p:extLst>
      <p:ext uri="{BB962C8B-B14F-4D97-AF65-F5344CB8AC3E}">
        <p14:creationId xmlns:p14="http://schemas.microsoft.com/office/powerpoint/2010/main" val="20288190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p>
            <a:fld id="{3E818EE5-14F8-4EDE-A1C6-CB9A86117177}" type="slidenum">
              <a:rPr lang="en-US" smtClean="0"/>
              <a:pPr/>
              <a:t>120</a:t>
            </a:fld>
            <a:endParaRPr lang="en-US" smtClean="0"/>
          </a:p>
        </p:txBody>
      </p:sp>
      <p:sp>
        <p:nvSpPr>
          <p:cNvPr id="140291" name="Rectangle 2"/>
          <p:cNvSpPr>
            <a:spLocks noGrp="1" noRot="1" noChangeAspect="1" noChangeArrowheads="1" noTextEdit="1"/>
          </p:cNvSpPr>
          <p:nvPr>
            <p:ph type="sldImg"/>
          </p:nvPr>
        </p:nvSpPr>
        <p:spPr>
          <a:solidFill>
            <a:srgbClr val="FFFFFF"/>
          </a:solidFill>
          <a:ln/>
        </p:spPr>
      </p:sp>
      <p:sp>
        <p:nvSpPr>
          <p:cNvPr id="140292" name="Rectangle 3"/>
          <p:cNvSpPr>
            <a:spLocks noGrp="1" noChangeArrowheads="1"/>
          </p:cNvSpPr>
          <p:nvPr>
            <p:ph type="body" idx="1"/>
          </p:nvPr>
        </p:nvSpPr>
        <p:spPr>
          <a:xfrm>
            <a:off x="976313" y="4560888"/>
            <a:ext cx="5362575" cy="4319587"/>
          </a:xfrm>
          <a:solidFill>
            <a:srgbClr val="FFFFFF"/>
          </a:solidFill>
          <a:ln>
            <a:solidFill>
              <a:srgbClr val="000000"/>
            </a:solidFill>
          </a:ln>
        </p:spPr>
        <p:txBody>
          <a:bodyPr lIns="95138" tIns="47569" rIns="95138" bIns="47569"/>
          <a:lstStyle/>
          <a:p>
            <a:r>
              <a:rPr lang="en-US" smtClean="0"/>
              <a:t>Constraints can be applied on both inputs (causes) and outputs (effects) – their compatibility must be checked</a:t>
            </a:r>
          </a:p>
          <a:p>
            <a:r>
              <a:rPr lang="en-US" smtClean="0"/>
              <a:t>They are key to minimize test cases (logic minimization), but one must be very careful. They need to be reviewed carefully. </a:t>
            </a:r>
          </a:p>
        </p:txBody>
      </p:sp>
    </p:spTree>
    <p:extLst>
      <p:ext uri="{BB962C8B-B14F-4D97-AF65-F5344CB8AC3E}">
        <p14:creationId xmlns:p14="http://schemas.microsoft.com/office/powerpoint/2010/main" val="12185806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fld id="{CDB9C7EF-CDDF-435A-A173-DC16BF0CCC37}" type="slidenum">
              <a:rPr lang="en-US" smtClean="0"/>
              <a:pPr/>
              <a:t>121</a:t>
            </a:fld>
            <a:endParaRPr lang="en-US" smtClean="0"/>
          </a:p>
        </p:txBody>
      </p:sp>
      <p:sp>
        <p:nvSpPr>
          <p:cNvPr id="146435" name="Rectangle 2"/>
          <p:cNvSpPr>
            <a:spLocks noGrp="1" noRot="1" noChangeAspect="1" noChangeArrowheads="1" noTextEdit="1"/>
          </p:cNvSpPr>
          <p:nvPr>
            <p:ph type="sldImg"/>
          </p:nvPr>
        </p:nvSpPr>
        <p:spPr>
          <a:solidFill>
            <a:srgbClr val="FFFFFF"/>
          </a:solidFill>
          <a:ln/>
        </p:spPr>
      </p:sp>
      <p:sp>
        <p:nvSpPr>
          <p:cNvPr id="146436" name="Rectangle 3"/>
          <p:cNvSpPr>
            <a:spLocks noGrp="1" noChangeArrowheads="1"/>
          </p:cNvSpPr>
          <p:nvPr>
            <p:ph type="body" idx="1"/>
          </p:nvPr>
        </p:nvSpPr>
        <p:spPr>
          <a:xfrm>
            <a:off x="976313" y="4560888"/>
            <a:ext cx="5362575" cy="4319587"/>
          </a:xfrm>
          <a:solidFill>
            <a:srgbClr val="FFFFFF"/>
          </a:solidFill>
          <a:ln>
            <a:solidFill>
              <a:srgbClr val="000000"/>
            </a:solidFill>
          </a:ln>
        </p:spPr>
        <p:txBody>
          <a:bodyPr lIns="95138" tIns="47569" rIns="95138" bIns="47569"/>
          <a:lstStyle/>
          <a:p>
            <a:r>
              <a:rPr lang="en-US" smtClean="0"/>
              <a:t>Here, for example, we have already merged LOW and NORMAL effects – we could have made them distinct and have a more complex cause-effect graph. </a:t>
            </a:r>
          </a:p>
        </p:txBody>
      </p:sp>
    </p:spTree>
    <p:extLst>
      <p:ext uri="{BB962C8B-B14F-4D97-AF65-F5344CB8AC3E}">
        <p14:creationId xmlns:p14="http://schemas.microsoft.com/office/powerpoint/2010/main" val="2726949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eaLnBrk="1" hangingPunct="1"/>
            <a:fld id="{3A812F53-AB22-44F3-BAC7-0D229CDFC0CF}" type="slidenum">
              <a:rPr lang="en-US" sz="1300" i="0">
                <a:latin typeface="Times New Roman" pitchFamily="18" charset="0"/>
              </a:rPr>
              <a:pPr defTabSz="966788" eaLnBrk="1" hangingPunct="1"/>
              <a:t>21</a:t>
            </a:fld>
            <a:endParaRPr lang="en-US" sz="1300" i="0">
              <a:latin typeface="Times New Roman" pitchFamily="18" charset="0"/>
            </a:endParaRPr>
          </a:p>
        </p:txBody>
      </p:sp>
      <p:sp>
        <p:nvSpPr>
          <p:cNvPr id="470019" name="Rectangle 4098"/>
          <p:cNvSpPr>
            <a:spLocks noGrp="1" noRot="1" noChangeAspect="1" noChangeArrowheads="1" noTextEdit="1"/>
          </p:cNvSpPr>
          <p:nvPr>
            <p:ph type="sldImg"/>
          </p:nvPr>
        </p:nvSpPr>
        <p:spPr>
          <a:solidFill>
            <a:srgbClr val="FFFFFF"/>
          </a:solidFill>
          <a:ln/>
        </p:spPr>
      </p:sp>
      <p:sp>
        <p:nvSpPr>
          <p:cNvPr id="470020" name="Rectangle 4099"/>
          <p:cNvSpPr>
            <a:spLocks noGrp="1" noChangeArrowheads="1"/>
          </p:cNvSpPr>
          <p:nvPr>
            <p:ph type="body" idx="1"/>
          </p:nvPr>
        </p:nvSpPr>
        <p:spPr>
          <a:xfrm>
            <a:off x="976313" y="4560888"/>
            <a:ext cx="5362575" cy="4319587"/>
          </a:xfrm>
          <a:solidFill>
            <a:srgbClr val="FFFFFF"/>
          </a:solidFill>
          <a:ln>
            <a:solidFill>
              <a:srgbClr val="000000"/>
            </a:solidFill>
          </a:ln>
        </p:spPr>
        <p:txBody>
          <a:bodyPr lIns="96656" tIns="48328" rIns="96656" bIns="48328"/>
          <a:lstStyle/>
          <a:p>
            <a:r>
              <a:rPr lang="en-US" smtClean="0"/>
              <a:t>To replace what we are going to address in context …</a:t>
            </a:r>
          </a:p>
        </p:txBody>
      </p:sp>
    </p:spTree>
    <p:extLst>
      <p:ext uri="{BB962C8B-B14F-4D97-AF65-F5344CB8AC3E}">
        <p14:creationId xmlns:p14="http://schemas.microsoft.com/office/powerpoint/2010/main" val="9137379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5874068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923311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B83476BA-9C8F-4039-95B8-558D82CE9C76}" type="slidenum">
              <a:rPr lang="en-US" smtClean="0"/>
              <a:pPr/>
              <a:t>23</a:t>
            </a:fld>
            <a:endParaRPr lang="en-US" smtClean="0"/>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p:spPr>
        <p:txBody>
          <a:bodyPr/>
          <a:lstStyle/>
          <a:p>
            <a:r>
              <a:rPr lang="en-US" smtClean="0"/>
              <a:t>Producing test cases and an oracle is difficult and time consuming</a:t>
            </a:r>
          </a:p>
          <a:p>
            <a:r>
              <a:rPr lang="en-US" smtClean="0"/>
              <a:t>The concept of Oracle is a key concept in testing</a:t>
            </a:r>
          </a:p>
          <a:p>
            <a:r>
              <a:rPr lang="en-US" smtClean="0"/>
              <a:t>Testing is also very dependent on representation form and content, e.g., specs formalism</a:t>
            </a:r>
          </a:p>
          <a:p>
            <a:endParaRPr lang="en-US" smtClean="0"/>
          </a:p>
        </p:txBody>
      </p:sp>
    </p:spTree>
    <p:extLst>
      <p:ext uri="{BB962C8B-B14F-4D97-AF65-F5344CB8AC3E}">
        <p14:creationId xmlns:p14="http://schemas.microsoft.com/office/powerpoint/2010/main" val="2814967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36C2CB85-9F72-4FB1-9D5B-A5F1274100FB}" type="slidenum">
              <a:rPr lang="en-US" smtClean="0"/>
              <a:pPr/>
              <a:t>25</a:t>
            </a:fld>
            <a:endParaRPr lang="en-US" smtClean="0"/>
          </a:p>
        </p:txBody>
      </p:sp>
      <p:sp>
        <p:nvSpPr>
          <p:cNvPr id="115715" name="Rectangle 2"/>
          <p:cNvSpPr>
            <a:spLocks noGrp="1" noRot="1" noChangeAspect="1" noChangeArrowheads="1" noTextEdit="1"/>
          </p:cNvSpPr>
          <p:nvPr>
            <p:ph type="sldImg"/>
          </p:nvPr>
        </p:nvSpPr>
        <p:spPr>
          <a:solidFill>
            <a:srgbClr val="FFFFFF"/>
          </a:solidFill>
          <a:ln/>
        </p:spPr>
      </p:sp>
      <p:sp>
        <p:nvSpPr>
          <p:cNvPr id="115716" name="Rectangle 3"/>
          <p:cNvSpPr>
            <a:spLocks noGrp="1" noChangeArrowheads="1"/>
          </p:cNvSpPr>
          <p:nvPr>
            <p:ph type="body" idx="1"/>
          </p:nvPr>
        </p:nvSpPr>
        <p:spPr>
          <a:xfrm>
            <a:off x="976313" y="4560888"/>
            <a:ext cx="5362575" cy="4319587"/>
          </a:xfrm>
          <a:solidFill>
            <a:srgbClr val="FFFFFF"/>
          </a:solidFill>
          <a:ln>
            <a:solidFill>
              <a:srgbClr val="000000"/>
            </a:solidFill>
          </a:ln>
        </p:spPr>
        <p:txBody>
          <a:bodyPr lIns="95138" tIns="47569" rIns="95138" bIns="47569"/>
          <a:lstStyle/>
          <a:p>
            <a:r>
              <a:rPr lang="en-US" sz="900" smtClean="0"/>
              <a:t>PRE: -32768 &lt;= x &lt;= +32767,  POST: y=int(x)</a:t>
            </a:r>
          </a:p>
          <a:p>
            <a:endParaRPr lang="en-US" smtClean="0"/>
          </a:p>
          <a:p>
            <a:r>
              <a:rPr lang="en-US" smtClean="0"/>
              <a:t>It would seem likely that the programmer of the subprogram for converting a floating point number to a signed 16 bit number realized that the value of the floating point number to be converted must lie within a restricted range, namely the range of values which (after truncating or rounding to an integer) can be represented as a signed 16 bit number. Such restrictions on input values (preconditions for subprograms) were, however, neither systematically</a:t>
            </a:r>
          </a:p>
          <a:p>
            <a:r>
              <a:rPr lang="en-US" smtClean="0"/>
              <a:t>derived, documented nor followed back to determine corresponding restrictions on other values computed earlier [1].</a:t>
            </a:r>
          </a:p>
          <a:p>
            <a:endParaRPr lang="en-US" smtClean="0"/>
          </a:p>
          <a:p>
            <a:r>
              <a:rPr lang="en-US" smtClean="0"/>
              <a:t>The SRI was no longer needed, for Ariane 5, when it failed …</a:t>
            </a:r>
          </a:p>
          <a:p>
            <a:endParaRPr lang="en-US" smtClean="0"/>
          </a:p>
          <a:p>
            <a:r>
              <a:rPr lang="en-US" smtClean="0"/>
              <a:t>As a result, because there was no exception handling, or back-up procedure, when the flight system realized the data from the SRI were flawed, the whole flight system shut off. </a:t>
            </a:r>
          </a:p>
        </p:txBody>
      </p:sp>
    </p:spTree>
    <p:extLst>
      <p:ext uri="{BB962C8B-B14F-4D97-AF65-F5344CB8AC3E}">
        <p14:creationId xmlns:p14="http://schemas.microsoft.com/office/powerpoint/2010/main" val="686359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36C2CB85-9F72-4FB1-9D5B-A5F1274100FB}" type="slidenum">
              <a:rPr lang="en-US" smtClean="0"/>
              <a:pPr/>
              <a:t>26</a:t>
            </a:fld>
            <a:endParaRPr lang="en-US" smtClean="0"/>
          </a:p>
        </p:txBody>
      </p:sp>
      <p:sp>
        <p:nvSpPr>
          <p:cNvPr id="115715" name="Rectangle 2"/>
          <p:cNvSpPr>
            <a:spLocks noGrp="1" noRot="1" noChangeAspect="1" noChangeArrowheads="1" noTextEdit="1"/>
          </p:cNvSpPr>
          <p:nvPr>
            <p:ph type="sldImg"/>
          </p:nvPr>
        </p:nvSpPr>
        <p:spPr>
          <a:solidFill>
            <a:srgbClr val="FFFFFF"/>
          </a:solidFill>
          <a:ln/>
        </p:spPr>
      </p:sp>
      <p:sp>
        <p:nvSpPr>
          <p:cNvPr id="115716" name="Rectangle 3"/>
          <p:cNvSpPr>
            <a:spLocks noGrp="1" noChangeArrowheads="1"/>
          </p:cNvSpPr>
          <p:nvPr>
            <p:ph type="body" idx="1"/>
          </p:nvPr>
        </p:nvSpPr>
        <p:spPr>
          <a:xfrm>
            <a:off x="976313" y="4560888"/>
            <a:ext cx="5362575" cy="4319587"/>
          </a:xfrm>
          <a:solidFill>
            <a:srgbClr val="FFFFFF"/>
          </a:solidFill>
          <a:ln>
            <a:solidFill>
              <a:srgbClr val="000000"/>
            </a:solidFill>
          </a:ln>
        </p:spPr>
        <p:txBody>
          <a:bodyPr lIns="95138" tIns="47569" rIns="95138" bIns="47569"/>
          <a:lstStyle/>
          <a:p>
            <a:r>
              <a:rPr lang="en-US" sz="900" smtClean="0"/>
              <a:t>PRE: -32768 &lt;= x &lt;= +32767,  POST: y=int(x)</a:t>
            </a:r>
          </a:p>
          <a:p>
            <a:endParaRPr lang="en-US" smtClean="0"/>
          </a:p>
          <a:p>
            <a:r>
              <a:rPr lang="en-US" smtClean="0"/>
              <a:t>It would seem likely that the programmer of the subprogram for converting a floating point number to a signed 16 bit number realized that the value of the floating point number to be converted must lie within a restricted range, namely the range of values which (after truncating or rounding to an integer) can be represented as a signed 16 bit number. Such restrictions on input values (preconditions for subprograms) were, however, neither systematically</a:t>
            </a:r>
          </a:p>
          <a:p>
            <a:r>
              <a:rPr lang="en-US" smtClean="0"/>
              <a:t>derived, documented nor followed back to determine corresponding restrictions on other values computed earlier [1].</a:t>
            </a:r>
          </a:p>
          <a:p>
            <a:endParaRPr lang="en-US" smtClean="0"/>
          </a:p>
          <a:p>
            <a:r>
              <a:rPr lang="en-US" smtClean="0"/>
              <a:t>The SRI was no longer needed, for Ariane 5, when it failed …</a:t>
            </a:r>
          </a:p>
          <a:p>
            <a:endParaRPr lang="en-US" smtClean="0"/>
          </a:p>
          <a:p>
            <a:r>
              <a:rPr lang="en-US" smtClean="0"/>
              <a:t>As a result, because there was no exception handling, or back-up procedure, when the flight system realized the data from the SRI were flawed, the whole flight system shut off. </a:t>
            </a:r>
          </a:p>
        </p:txBody>
      </p:sp>
    </p:spTree>
    <p:extLst>
      <p:ext uri="{BB962C8B-B14F-4D97-AF65-F5344CB8AC3E}">
        <p14:creationId xmlns:p14="http://schemas.microsoft.com/office/powerpoint/2010/main" val="4244194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36C2CB85-9F72-4FB1-9D5B-A5F1274100FB}" type="slidenum">
              <a:rPr lang="en-US" smtClean="0"/>
              <a:pPr/>
              <a:t>27</a:t>
            </a:fld>
            <a:endParaRPr lang="en-US" smtClean="0"/>
          </a:p>
        </p:txBody>
      </p:sp>
      <p:sp>
        <p:nvSpPr>
          <p:cNvPr id="115715" name="Rectangle 2"/>
          <p:cNvSpPr>
            <a:spLocks noGrp="1" noRot="1" noChangeAspect="1" noChangeArrowheads="1" noTextEdit="1"/>
          </p:cNvSpPr>
          <p:nvPr>
            <p:ph type="sldImg"/>
          </p:nvPr>
        </p:nvSpPr>
        <p:spPr>
          <a:solidFill>
            <a:srgbClr val="FFFFFF"/>
          </a:solidFill>
          <a:ln/>
        </p:spPr>
      </p:sp>
      <p:sp>
        <p:nvSpPr>
          <p:cNvPr id="115716" name="Rectangle 3"/>
          <p:cNvSpPr>
            <a:spLocks noGrp="1" noChangeArrowheads="1"/>
          </p:cNvSpPr>
          <p:nvPr>
            <p:ph type="body" idx="1"/>
          </p:nvPr>
        </p:nvSpPr>
        <p:spPr>
          <a:xfrm>
            <a:off x="976313" y="4560888"/>
            <a:ext cx="5362575" cy="4319587"/>
          </a:xfrm>
          <a:solidFill>
            <a:srgbClr val="FFFFFF"/>
          </a:solidFill>
          <a:ln>
            <a:solidFill>
              <a:srgbClr val="000000"/>
            </a:solidFill>
          </a:ln>
        </p:spPr>
        <p:txBody>
          <a:bodyPr lIns="95138" tIns="47569" rIns="95138" bIns="47569"/>
          <a:lstStyle/>
          <a:p>
            <a:r>
              <a:rPr lang="en-US" sz="900" smtClean="0"/>
              <a:t>PRE: -32768 &lt;= x &lt;= +32767,  POST: y=int(x)</a:t>
            </a:r>
          </a:p>
          <a:p>
            <a:endParaRPr lang="en-US" smtClean="0"/>
          </a:p>
          <a:p>
            <a:r>
              <a:rPr lang="en-US" smtClean="0"/>
              <a:t>It would seem likely that the programmer of the subprogram for converting a floating point number to a signed 16 bit number realized that the value of the floating point number to be converted must lie within a restricted range, namely the range of values which (after truncating or rounding to an integer) can be represented as a signed 16 bit number. Such restrictions on input values (preconditions for subprograms) were, however, neither systematically</a:t>
            </a:r>
          </a:p>
          <a:p>
            <a:r>
              <a:rPr lang="en-US" smtClean="0"/>
              <a:t>derived, documented nor followed back to determine corresponding restrictions on other values computed earlier [1].</a:t>
            </a:r>
          </a:p>
          <a:p>
            <a:endParaRPr lang="en-US" smtClean="0"/>
          </a:p>
          <a:p>
            <a:r>
              <a:rPr lang="en-US" smtClean="0"/>
              <a:t>The SRI was no longer needed, for Ariane 5, when it failed …</a:t>
            </a:r>
          </a:p>
          <a:p>
            <a:endParaRPr lang="en-US" smtClean="0"/>
          </a:p>
          <a:p>
            <a:r>
              <a:rPr lang="en-US" smtClean="0"/>
              <a:t>As a result, because there was no exception handling, or back-up procedure, when the flight system realized the data from the SRI were flawed, the whole flight system shut off. </a:t>
            </a:r>
          </a:p>
        </p:txBody>
      </p:sp>
    </p:spTree>
    <p:extLst>
      <p:ext uri="{BB962C8B-B14F-4D97-AF65-F5344CB8AC3E}">
        <p14:creationId xmlns:p14="http://schemas.microsoft.com/office/powerpoint/2010/main" val="2586227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663300"/>
                </a:solidFill>
                <a:effectLs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79388" y="1268413"/>
            <a:ext cx="4279900" cy="1430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1688" y="1268413"/>
            <a:ext cx="4281487" cy="1430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82516844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8427" name="Rectangle 11"/>
          <p:cNvSpPr>
            <a:spLocks noChangeArrowheads="1"/>
          </p:cNvSpPr>
          <p:nvPr userDrawn="1"/>
        </p:nvSpPr>
        <p:spPr bwMode="auto">
          <a:xfrm>
            <a:off x="0" y="0"/>
            <a:ext cx="9144000" cy="1052513"/>
          </a:xfrm>
          <a:prstGeom prst="rect">
            <a:avLst/>
          </a:prstGeom>
          <a:solidFill>
            <a:schemeClr val="bg1"/>
          </a:solidFill>
          <a:ln w="12700">
            <a:noFill/>
            <a:miter lim="800000"/>
            <a:headEnd/>
            <a:tailEnd/>
          </a:ln>
          <a:effectLst/>
        </p:spPr>
        <p:txBody>
          <a:bodyPr wrap="none" anchor="ctr"/>
          <a:lstStyle/>
          <a:p>
            <a:pPr>
              <a:defRPr/>
            </a:pPr>
            <a:endParaRPr lang="en-US">
              <a:effectLst>
                <a:outerShdw blurRad="38100" dist="38100" dir="2700000" algn="tl">
                  <a:srgbClr val="000000">
                    <a:alpha val="43137"/>
                  </a:srgbClr>
                </a:outerShdw>
              </a:effectLst>
            </a:endParaRPr>
          </a:p>
        </p:txBody>
      </p:sp>
      <p:sp>
        <p:nvSpPr>
          <p:cNvPr id="188418" name="Rectangle 2"/>
          <p:cNvSpPr>
            <a:spLocks noGrp="1" noChangeArrowheads="1"/>
          </p:cNvSpPr>
          <p:nvPr>
            <p:ph type="title"/>
          </p:nvPr>
        </p:nvSpPr>
        <p:spPr bwMode="auto">
          <a:xfrm>
            <a:off x="7030" y="13261"/>
            <a:ext cx="9136970" cy="679435"/>
          </a:xfrm>
          <a:prstGeom prst="rect">
            <a:avLst/>
          </a:prstGeom>
          <a:noFill/>
          <a:ln w="12700">
            <a:noFill/>
            <a:miter lim="800000"/>
            <a:headEnd/>
            <a:tailEnd/>
          </a:ln>
          <a:effectLst/>
        </p:spPr>
        <p:txBody>
          <a:bodyPr vert="horz" wrap="square" lIns="90488" tIns="44450" rIns="90488" bIns="44450" numCol="1" anchor="ctr" anchorCtr="0" compatLnSpc="1">
            <a:prstTxWarp prst="textNoShape">
              <a:avLst/>
            </a:prstTxWarp>
          </a:bodyPr>
          <a:lstStyle/>
          <a:p>
            <a:pPr lvl="0"/>
            <a:r>
              <a:rPr lang="en-US" dirty="0" smtClean="0"/>
              <a:t>Slide Title</a:t>
            </a:r>
          </a:p>
        </p:txBody>
      </p:sp>
      <p:sp>
        <p:nvSpPr>
          <p:cNvPr id="1028" name="Rectangle 3"/>
          <p:cNvSpPr>
            <a:spLocks noGrp="1" noChangeArrowheads="1"/>
          </p:cNvSpPr>
          <p:nvPr>
            <p:ph type="body" idx="1"/>
          </p:nvPr>
        </p:nvSpPr>
        <p:spPr bwMode="auto">
          <a:xfrm>
            <a:off x="5649" y="721724"/>
            <a:ext cx="9138351" cy="1442896"/>
          </a:xfrm>
          <a:prstGeom prst="rect">
            <a:avLst/>
          </a:prstGeom>
          <a:noFill/>
          <a:ln w="12700">
            <a:noFill/>
            <a:miter lim="800000"/>
            <a:headEnd/>
            <a:tailEnd/>
          </a:ln>
        </p:spPr>
        <p:txBody>
          <a:bodyPr vert="horz" wrap="square" lIns="90488" tIns="44450" rIns="90488" bIns="44450" numCol="1" anchor="t" anchorCtr="0" compatLnSpc="1">
            <a:prstTxWarp prst="textNoShape">
              <a:avLst/>
            </a:prstTxWarp>
            <a:spAutoFit/>
          </a:bodyPr>
          <a:lstStyle/>
          <a:p>
            <a:pPr lvl="0"/>
            <a:r>
              <a:rPr lang="en-US" dirty="0" smtClean="0"/>
              <a:t>Body Text</a:t>
            </a:r>
          </a:p>
          <a:p>
            <a:pPr lvl="1"/>
            <a:r>
              <a:rPr lang="en-US" dirty="0" smtClean="0"/>
              <a:t>Second Level</a:t>
            </a:r>
          </a:p>
          <a:p>
            <a:pPr lvl="2"/>
            <a:r>
              <a:rPr lang="en-US" dirty="0" smtClean="0"/>
              <a:t>Third Level</a:t>
            </a:r>
          </a:p>
          <a:p>
            <a:pPr lvl="3"/>
            <a:r>
              <a:rPr lang="en-US" dirty="0" smtClean="0"/>
              <a:t>Forth level</a:t>
            </a:r>
          </a:p>
        </p:txBody>
      </p:sp>
      <p:sp>
        <p:nvSpPr>
          <p:cNvPr id="9" name="TextBox 8"/>
          <p:cNvSpPr txBox="1"/>
          <p:nvPr userDrawn="1"/>
        </p:nvSpPr>
        <p:spPr>
          <a:xfrm>
            <a:off x="8001000" y="6645275"/>
            <a:ext cx="1143000" cy="244475"/>
          </a:xfrm>
          <a:prstGeom prst="rect">
            <a:avLst/>
          </a:prstGeom>
          <a:noFill/>
        </p:spPr>
        <p:txBody>
          <a:bodyPr>
            <a:spAutoFit/>
          </a:bodyPr>
          <a:lstStyle/>
          <a:p>
            <a:pPr algn="r">
              <a:defRPr/>
            </a:pPr>
            <a:fld id="{DF6E2E14-3073-422A-87C3-132582BC8151}" type="slidenum">
              <a:rPr lang="en-US" sz="1000" i="0"/>
              <a:pPr algn="r">
                <a:defRPr/>
              </a:pPr>
              <a:t>‹#›</a:t>
            </a:fld>
            <a:endParaRPr lang="en-US" sz="1000" i="0"/>
          </a:p>
        </p:txBody>
      </p:sp>
      <p:sp>
        <p:nvSpPr>
          <p:cNvPr id="188424" name="Rectangle 8"/>
          <p:cNvSpPr>
            <a:spLocks noChangeArrowheads="1"/>
          </p:cNvSpPr>
          <p:nvPr userDrawn="1"/>
        </p:nvSpPr>
        <p:spPr bwMode="auto">
          <a:xfrm>
            <a:off x="-108520" y="6626380"/>
            <a:ext cx="1763688" cy="288653"/>
          </a:xfrm>
          <a:prstGeom prst="rect">
            <a:avLst/>
          </a:prstGeom>
          <a:noFill/>
          <a:ln w="9525">
            <a:noFill/>
            <a:miter lim="800000"/>
            <a:headEnd/>
            <a:tailEnd/>
          </a:ln>
          <a:effectLst/>
        </p:spPr>
        <p:txBody>
          <a:bodyPr anchor="ctr" anchorCtr="1"/>
          <a:lstStyle/>
          <a:p>
            <a:pPr eaLnBrk="1" hangingPunct="1">
              <a:defRPr/>
            </a:pPr>
            <a:r>
              <a:rPr lang="en-US" sz="1000" i="0" dirty="0">
                <a:solidFill>
                  <a:schemeClr val="bg1">
                    <a:lumMod val="65000"/>
                  </a:schemeClr>
                </a:solidFill>
                <a:cs typeface="Arial" charset="0"/>
              </a:rPr>
              <a:t>Vahid Garousi, </a:t>
            </a:r>
            <a:r>
              <a:rPr lang="en-US" sz="1000" i="0" dirty="0">
                <a:solidFill>
                  <a:schemeClr val="bg1">
                    <a:lumMod val="65000"/>
                  </a:schemeClr>
                </a:solidFill>
              </a:rPr>
              <a:t>SENG </a:t>
            </a:r>
            <a:r>
              <a:rPr lang="en-US" sz="1000" i="0" dirty="0" smtClean="0">
                <a:solidFill>
                  <a:schemeClr val="bg1">
                    <a:lumMod val="65000"/>
                  </a:schemeClr>
                </a:solidFill>
              </a:rPr>
              <a:t>639</a:t>
            </a:r>
            <a:endParaRPr lang="en-US" sz="1000" i="0" dirty="0">
              <a:solidFill>
                <a:schemeClr val="bg1">
                  <a:lumMod val="65000"/>
                </a:schemeClr>
              </a:solidFill>
              <a:cs typeface="Arial" charset="0"/>
            </a:endParaRPr>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60" r:id="rId5"/>
    <p:sldLayoutId id="2147483661" r:id="rId6"/>
  </p:sldLayoutIdLst>
  <p:transition>
    <p:fade/>
  </p:transition>
  <p:timing>
    <p:tnLst>
      <p:par>
        <p:cTn id="1" dur="indefinite" restart="never" nodeType="tmRoot"/>
      </p:par>
    </p:tnLst>
  </p:timing>
  <p:hf sldNum="0" hdr="0" ftr="0"/>
  <p:txStyles>
    <p:titleStyle>
      <a:lvl1pPr algn="l" defTabSz="920750" rtl="0" eaLnBrk="0" fontAlgn="base" hangingPunct="0">
        <a:lnSpc>
          <a:spcPct val="120000"/>
        </a:lnSpc>
        <a:spcBef>
          <a:spcPct val="0"/>
        </a:spcBef>
        <a:spcAft>
          <a:spcPct val="0"/>
        </a:spcAft>
        <a:defRPr sz="3100" b="1">
          <a:solidFill>
            <a:srgbClr val="663300"/>
          </a:solidFill>
          <a:effectLst/>
          <a:latin typeface="+mj-lt"/>
          <a:ea typeface="+mj-ea"/>
          <a:cs typeface="+mj-cs"/>
        </a:defRPr>
      </a:lvl1pPr>
      <a:lvl2pPr algn="l" defTabSz="920750" rtl="0" eaLnBrk="0" fontAlgn="base" hangingPunct="0">
        <a:lnSpc>
          <a:spcPct val="120000"/>
        </a:lnSpc>
        <a:spcBef>
          <a:spcPct val="0"/>
        </a:spcBef>
        <a:spcAft>
          <a:spcPct val="0"/>
        </a:spcAft>
        <a:defRPr sz="3100" b="1">
          <a:solidFill>
            <a:schemeClr val="tx2"/>
          </a:solidFill>
          <a:effectLst>
            <a:outerShdw blurRad="38100" dist="38100" dir="2700000" algn="tl">
              <a:srgbClr val="C0C0C0"/>
            </a:outerShdw>
          </a:effectLst>
          <a:latin typeface="Helvetica" pitchFamily="34" charset="0"/>
        </a:defRPr>
      </a:lvl2pPr>
      <a:lvl3pPr algn="l" defTabSz="920750" rtl="0" eaLnBrk="0" fontAlgn="base" hangingPunct="0">
        <a:lnSpc>
          <a:spcPct val="120000"/>
        </a:lnSpc>
        <a:spcBef>
          <a:spcPct val="0"/>
        </a:spcBef>
        <a:spcAft>
          <a:spcPct val="0"/>
        </a:spcAft>
        <a:defRPr sz="3100" b="1">
          <a:solidFill>
            <a:schemeClr val="tx2"/>
          </a:solidFill>
          <a:effectLst>
            <a:outerShdw blurRad="38100" dist="38100" dir="2700000" algn="tl">
              <a:srgbClr val="C0C0C0"/>
            </a:outerShdw>
          </a:effectLst>
          <a:latin typeface="Helvetica" pitchFamily="34" charset="0"/>
        </a:defRPr>
      </a:lvl3pPr>
      <a:lvl4pPr algn="l" defTabSz="920750" rtl="0" eaLnBrk="0" fontAlgn="base" hangingPunct="0">
        <a:lnSpc>
          <a:spcPct val="120000"/>
        </a:lnSpc>
        <a:spcBef>
          <a:spcPct val="0"/>
        </a:spcBef>
        <a:spcAft>
          <a:spcPct val="0"/>
        </a:spcAft>
        <a:defRPr sz="3100" b="1">
          <a:solidFill>
            <a:schemeClr val="tx2"/>
          </a:solidFill>
          <a:effectLst>
            <a:outerShdw blurRad="38100" dist="38100" dir="2700000" algn="tl">
              <a:srgbClr val="C0C0C0"/>
            </a:outerShdw>
          </a:effectLst>
          <a:latin typeface="Helvetica" pitchFamily="34" charset="0"/>
        </a:defRPr>
      </a:lvl4pPr>
      <a:lvl5pPr algn="l" defTabSz="920750" rtl="0" eaLnBrk="0" fontAlgn="base" hangingPunct="0">
        <a:lnSpc>
          <a:spcPct val="120000"/>
        </a:lnSpc>
        <a:spcBef>
          <a:spcPct val="0"/>
        </a:spcBef>
        <a:spcAft>
          <a:spcPct val="0"/>
        </a:spcAft>
        <a:defRPr sz="3100" b="1">
          <a:solidFill>
            <a:schemeClr val="tx2"/>
          </a:solidFill>
          <a:effectLst>
            <a:outerShdw blurRad="38100" dist="38100" dir="2700000" algn="tl">
              <a:srgbClr val="C0C0C0"/>
            </a:outerShdw>
          </a:effectLst>
          <a:latin typeface="Helvetica" pitchFamily="34" charset="0"/>
        </a:defRPr>
      </a:lvl5pPr>
      <a:lvl6pPr marL="457200" algn="l" defTabSz="920750" rtl="0" eaLnBrk="0" fontAlgn="base" hangingPunct="0">
        <a:lnSpc>
          <a:spcPct val="120000"/>
        </a:lnSpc>
        <a:spcBef>
          <a:spcPct val="0"/>
        </a:spcBef>
        <a:spcAft>
          <a:spcPct val="0"/>
        </a:spcAft>
        <a:defRPr sz="3100" b="1">
          <a:solidFill>
            <a:schemeClr val="tx2"/>
          </a:solidFill>
          <a:effectLst>
            <a:outerShdw blurRad="38100" dist="38100" dir="2700000" algn="tl">
              <a:srgbClr val="C0C0C0"/>
            </a:outerShdw>
          </a:effectLst>
          <a:latin typeface="Helvetica" pitchFamily="34" charset="0"/>
        </a:defRPr>
      </a:lvl6pPr>
      <a:lvl7pPr marL="914400" algn="l" defTabSz="920750" rtl="0" eaLnBrk="0" fontAlgn="base" hangingPunct="0">
        <a:lnSpc>
          <a:spcPct val="120000"/>
        </a:lnSpc>
        <a:spcBef>
          <a:spcPct val="0"/>
        </a:spcBef>
        <a:spcAft>
          <a:spcPct val="0"/>
        </a:spcAft>
        <a:defRPr sz="3100" b="1">
          <a:solidFill>
            <a:schemeClr val="tx2"/>
          </a:solidFill>
          <a:effectLst>
            <a:outerShdw blurRad="38100" dist="38100" dir="2700000" algn="tl">
              <a:srgbClr val="C0C0C0"/>
            </a:outerShdw>
          </a:effectLst>
          <a:latin typeface="Helvetica" pitchFamily="34" charset="0"/>
        </a:defRPr>
      </a:lvl7pPr>
      <a:lvl8pPr marL="1371600" algn="l" defTabSz="920750" rtl="0" eaLnBrk="0" fontAlgn="base" hangingPunct="0">
        <a:lnSpc>
          <a:spcPct val="120000"/>
        </a:lnSpc>
        <a:spcBef>
          <a:spcPct val="0"/>
        </a:spcBef>
        <a:spcAft>
          <a:spcPct val="0"/>
        </a:spcAft>
        <a:defRPr sz="3100" b="1">
          <a:solidFill>
            <a:schemeClr val="tx2"/>
          </a:solidFill>
          <a:effectLst>
            <a:outerShdw blurRad="38100" dist="38100" dir="2700000" algn="tl">
              <a:srgbClr val="C0C0C0"/>
            </a:outerShdw>
          </a:effectLst>
          <a:latin typeface="Helvetica" pitchFamily="34" charset="0"/>
        </a:defRPr>
      </a:lvl8pPr>
      <a:lvl9pPr marL="1828800" algn="l" defTabSz="920750" rtl="0" eaLnBrk="0" fontAlgn="base" hangingPunct="0">
        <a:lnSpc>
          <a:spcPct val="120000"/>
        </a:lnSpc>
        <a:spcBef>
          <a:spcPct val="0"/>
        </a:spcBef>
        <a:spcAft>
          <a:spcPct val="0"/>
        </a:spcAft>
        <a:defRPr sz="3100" b="1">
          <a:solidFill>
            <a:schemeClr val="tx2"/>
          </a:solidFill>
          <a:effectLst>
            <a:outerShdw blurRad="38100" dist="38100" dir="2700000" algn="tl">
              <a:srgbClr val="C0C0C0"/>
            </a:outerShdw>
          </a:effectLst>
          <a:latin typeface="Helvetica" pitchFamily="34" charset="0"/>
        </a:defRPr>
      </a:lvl9pPr>
    </p:titleStyle>
    <p:bodyStyle>
      <a:lvl1pPr marL="327025" indent="-327025" algn="l" defTabSz="920750" rtl="0" eaLnBrk="0" fontAlgn="base" hangingPunct="0">
        <a:lnSpc>
          <a:spcPct val="93000"/>
        </a:lnSpc>
        <a:spcBef>
          <a:spcPct val="40000"/>
        </a:spcBef>
        <a:spcAft>
          <a:spcPct val="0"/>
        </a:spcAft>
        <a:buClr>
          <a:schemeClr val="tx1"/>
        </a:buClr>
        <a:buSzPct val="100000"/>
        <a:buFont typeface="Wingdings" pitchFamily="2" charset="2"/>
        <a:buChar char="§"/>
        <a:defRPr sz="2500" b="0">
          <a:solidFill>
            <a:schemeClr val="tx2"/>
          </a:solidFill>
          <a:latin typeface="+mn-lt"/>
          <a:ea typeface="+mn-ea"/>
          <a:cs typeface="+mn-cs"/>
        </a:defRPr>
      </a:lvl1pPr>
      <a:lvl2pPr marL="819150" indent="-327025" algn="l" defTabSz="920750" rtl="0" eaLnBrk="0" fontAlgn="base" hangingPunct="0">
        <a:lnSpc>
          <a:spcPct val="93000"/>
        </a:lnSpc>
        <a:spcBef>
          <a:spcPct val="40000"/>
        </a:spcBef>
        <a:spcAft>
          <a:spcPct val="0"/>
        </a:spcAft>
        <a:buSzPct val="81000"/>
        <a:buFont typeface="Monotype Sorts" pitchFamily="2" charset="2"/>
        <a:buChar char="l"/>
        <a:defRPr sz="2100" b="0">
          <a:solidFill>
            <a:schemeClr val="tx1"/>
          </a:solidFill>
          <a:latin typeface="+mn-lt"/>
        </a:defRPr>
      </a:lvl2pPr>
      <a:lvl3pPr marL="1146175" indent="-163513" algn="l" defTabSz="920750" rtl="0" eaLnBrk="0" fontAlgn="base" hangingPunct="0">
        <a:lnSpc>
          <a:spcPct val="93000"/>
        </a:lnSpc>
        <a:spcBef>
          <a:spcPct val="40000"/>
        </a:spcBef>
        <a:spcAft>
          <a:spcPct val="0"/>
        </a:spcAft>
        <a:buSzPct val="100000"/>
        <a:buFont typeface="Monotype Sorts" pitchFamily="2" charset="2"/>
        <a:buChar char="F"/>
        <a:defRPr sz="1500" b="0">
          <a:solidFill>
            <a:schemeClr val="tx1"/>
          </a:solidFill>
          <a:latin typeface="+mn-lt"/>
        </a:defRPr>
      </a:lvl3pPr>
      <a:lvl4pPr marL="1646238" indent="-171450" algn="l" defTabSz="920750" rtl="0" eaLnBrk="0" fontAlgn="base" hangingPunct="0">
        <a:spcBef>
          <a:spcPct val="20000"/>
        </a:spcBef>
        <a:spcAft>
          <a:spcPct val="0"/>
        </a:spcAft>
        <a:buSzPct val="100000"/>
        <a:buChar char="–"/>
        <a:defRPr sz="1400" b="0">
          <a:solidFill>
            <a:schemeClr val="tx1"/>
          </a:solidFill>
          <a:latin typeface="+mn-lt"/>
        </a:defRPr>
      </a:lvl4pPr>
      <a:lvl5pPr marL="2012950" indent="-173038" algn="l" defTabSz="920750" rtl="0" eaLnBrk="0" fontAlgn="base" hangingPunct="0">
        <a:spcBef>
          <a:spcPct val="20000"/>
        </a:spcBef>
        <a:spcAft>
          <a:spcPct val="0"/>
        </a:spcAft>
        <a:buSzPct val="100000"/>
        <a:buChar char="»"/>
        <a:defRPr sz="2000">
          <a:solidFill>
            <a:schemeClr val="tx1"/>
          </a:solidFill>
          <a:latin typeface="Times New Roman" pitchFamily="18" charset="0"/>
        </a:defRPr>
      </a:lvl5pPr>
      <a:lvl6pPr marL="2470150" indent="-173038" algn="l" defTabSz="920750" rtl="0" eaLnBrk="0" fontAlgn="base" hangingPunct="0">
        <a:spcBef>
          <a:spcPct val="20000"/>
        </a:spcBef>
        <a:spcAft>
          <a:spcPct val="0"/>
        </a:spcAft>
        <a:buSzPct val="100000"/>
        <a:buChar char="»"/>
        <a:defRPr sz="2000">
          <a:solidFill>
            <a:schemeClr val="tx1"/>
          </a:solidFill>
          <a:latin typeface="Times New Roman" pitchFamily="18" charset="0"/>
        </a:defRPr>
      </a:lvl6pPr>
      <a:lvl7pPr marL="2927350" indent="-173038" algn="l" defTabSz="920750" rtl="0" eaLnBrk="0" fontAlgn="base" hangingPunct="0">
        <a:spcBef>
          <a:spcPct val="20000"/>
        </a:spcBef>
        <a:spcAft>
          <a:spcPct val="0"/>
        </a:spcAft>
        <a:buSzPct val="100000"/>
        <a:buChar char="»"/>
        <a:defRPr sz="2000">
          <a:solidFill>
            <a:schemeClr val="tx1"/>
          </a:solidFill>
          <a:latin typeface="Times New Roman" pitchFamily="18" charset="0"/>
        </a:defRPr>
      </a:lvl7pPr>
      <a:lvl8pPr marL="3384550" indent="-173038" algn="l" defTabSz="920750" rtl="0" eaLnBrk="0" fontAlgn="base" hangingPunct="0">
        <a:spcBef>
          <a:spcPct val="20000"/>
        </a:spcBef>
        <a:spcAft>
          <a:spcPct val="0"/>
        </a:spcAft>
        <a:buSzPct val="100000"/>
        <a:buChar char="»"/>
        <a:defRPr sz="2000">
          <a:solidFill>
            <a:schemeClr val="tx1"/>
          </a:solidFill>
          <a:latin typeface="Times New Roman" pitchFamily="18" charset="0"/>
        </a:defRPr>
      </a:lvl8pPr>
      <a:lvl9pPr marL="3841750" indent="-173038" algn="l" defTabSz="920750" rtl="0" eaLnBrk="0" fontAlgn="base" hangingPunct="0">
        <a:spcBef>
          <a:spcPct val="20000"/>
        </a:spcBef>
        <a:spcAft>
          <a:spcPct val="0"/>
        </a:spcAft>
        <a:buSzPct val="100000"/>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8" Type="http://schemas.openxmlformats.org/officeDocument/2006/relationships/hyperlink" Target="http://en.wikipedia.org/wiki/Image:Triangle.Scalene.svg" TargetMode="External"/><Relationship Id="rId3" Type="http://schemas.openxmlformats.org/officeDocument/2006/relationships/notesSlide" Target="../notesSlides/notesSlide36.xml"/><Relationship Id="rId7" Type="http://schemas.openxmlformats.org/officeDocument/2006/relationships/image" Target="../media/image69.png"/><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hyperlink" Target="http://en.wikipedia.org/wiki/Image:Triangle.Isosceles.svg" TargetMode="External"/><Relationship Id="rId11" Type="http://schemas.openxmlformats.org/officeDocument/2006/relationships/image" Target="../media/image67.emf"/><Relationship Id="rId5" Type="http://schemas.openxmlformats.org/officeDocument/2006/relationships/image" Target="../media/image68.png"/><Relationship Id="rId10" Type="http://schemas.openxmlformats.org/officeDocument/2006/relationships/oleObject" Target="../embeddings/oleObject1.bin"/><Relationship Id="rId4" Type="http://schemas.openxmlformats.org/officeDocument/2006/relationships/hyperlink" Target="http://en.wikipedia.org/wiki/Image:Triangle.Equilateral.svg" TargetMode="External"/><Relationship Id="rId9" Type="http://schemas.openxmlformats.org/officeDocument/2006/relationships/image" Target="../media/image70.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67.emf"/><Relationship Id="rId4" Type="http://schemas.openxmlformats.org/officeDocument/2006/relationships/oleObject" Target="../embeddings/oleObject2.bin"/></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vmlDrawing" Target="../drawings/vmlDrawing3.vml"/><Relationship Id="rId5" Type="http://schemas.openxmlformats.org/officeDocument/2006/relationships/image" Target="../media/image71.wmf"/><Relationship Id="rId4" Type="http://schemas.openxmlformats.org/officeDocument/2006/relationships/oleObject" Target="../embeddings/oleObject3.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67.emf"/><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72.emf"/><Relationship Id="rId4" Type="http://schemas.openxmlformats.org/officeDocument/2006/relationships/oleObject" Target="../embeddings/oleObject4.bin"/></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72.emf"/><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oleObject" Target="../embeddings/oleObject7.bin"/><Relationship Id="rId5" Type="http://schemas.openxmlformats.org/officeDocument/2006/relationships/image" Target="../media/image73.wmf"/><Relationship Id="rId4" Type="http://schemas.openxmlformats.org/officeDocument/2006/relationships/oleObject" Target="../embeddings/oleObject6.bin"/></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vmlDrawing" Target="../drawings/vmlDrawing6.vml"/><Relationship Id="rId5" Type="http://schemas.openxmlformats.org/officeDocument/2006/relationships/image" Target="../media/image72.emf"/><Relationship Id="rId4" Type="http://schemas.openxmlformats.org/officeDocument/2006/relationships/oleObject" Target="../embeddings/oleObject8.bin"/></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124.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www.nist.gov/public_affairs/releases/n02-10.htm" TargetMode="Externa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5.xml"/><Relationship Id="rId5" Type="http://schemas.openxmlformats.org/officeDocument/2006/relationships/image" Target="../media/image42.png"/><Relationship Id="rId4" Type="http://schemas.openxmlformats.org/officeDocument/2006/relationships/image" Target="../media/image41.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hyperlink" Target="http://upload.wikimedia.org/wikipedia/commons/e/e5/Set_partition.svg"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hyperlink" Target="http://en.wikipedia.org/wiki/Leap_years"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upload.wikimedia.org/wikipedia/commons/e/e5/Set_partition.svg" TargetMode="Externa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8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2.jpe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upload.wikimedia.org/wikipedia/commons/e/e5/Set_partition.svg" TargetMode="Externa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upload.wikimedia.org/wikipedia/commons/e/e5/Set_partition.svg" TargetMode="Externa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Group 5"/>
          <p:cNvGrpSpPr>
            <a:grpSpLocks/>
          </p:cNvGrpSpPr>
          <p:nvPr/>
        </p:nvGrpSpPr>
        <p:grpSpPr bwMode="auto">
          <a:xfrm>
            <a:off x="1828800" y="3352800"/>
            <a:ext cx="5597525" cy="3429000"/>
            <a:chOff x="0" y="0"/>
            <a:chExt cx="6318014" cy="4148971"/>
          </a:xfrm>
        </p:grpSpPr>
        <p:sp>
          <p:nvSpPr>
            <p:cNvPr id="7" name="Rectangle 6"/>
            <p:cNvSpPr/>
            <p:nvPr/>
          </p:nvSpPr>
          <p:spPr>
            <a:xfrm>
              <a:off x="4338036" y="0"/>
              <a:ext cx="1979978" cy="198036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C0C0C0"/>
                  </a:solidFill>
                  <a:latin typeface="Arial" charset="0"/>
                  <a:ea typeface="ＭＳ Ｐゴシック" charset="0"/>
                  <a:cs typeface="Times New Roman" charset="0"/>
                </a:rPr>
                <a:t> </a:t>
              </a:r>
            </a:p>
          </p:txBody>
        </p:sp>
        <p:sp>
          <p:nvSpPr>
            <p:cNvPr id="8" name="Rectangle 7"/>
            <p:cNvSpPr/>
            <p:nvPr/>
          </p:nvSpPr>
          <p:spPr>
            <a:xfrm>
              <a:off x="2189624" y="2159002"/>
              <a:ext cx="1979979" cy="19784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C0C0C0"/>
                  </a:solidFill>
                  <a:latin typeface="Arial" charset="0"/>
                  <a:ea typeface="ＭＳ Ｐゴシック" charset="0"/>
                  <a:cs typeface="Times New Roman" charset="0"/>
                </a:rPr>
                <a:t> </a:t>
              </a:r>
            </a:p>
          </p:txBody>
        </p:sp>
        <p:sp>
          <p:nvSpPr>
            <p:cNvPr id="9" name="Rectangle 8"/>
            <p:cNvSpPr/>
            <p:nvPr/>
          </p:nvSpPr>
          <p:spPr>
            <a:xfrm>
              <a:off x="2189624" y="0"/>
              <a:ext cx="1979979" cy="1980366"/>
            </a:xfrm>
            <a:prstGeom prst="rect">
              <a:avLst/>
            </a:prstGeom>
            <a:solidFill>
              <a:srgbClr val="F999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C0C0C0"/>
                  </a:solidFill>
                  <a:latin typeface="Arial" charset="0"/>
                  <a:ea typeface="ＭＳ Ｐゴシック" charset="0"/>
                  <a:cs typeface="Times New Roman" charset="0"/>
                </a:rPr>
                <a:t> </a:t>
              </a:r>
            </a:p>
          </p:txBody>
        </p:sp>
        <p:sp>
          <p:nvSpPr>
            <p:cNvPr id="10" name="Rectangle 9"/>
            <p:cNvSpPr/>
            <p:nvPr/>
          </p:nvSpPr>
          <p:spPr>
            <a:xfrm>
              <a:off x="4338036" y="2159002"/>
              <a:ext cx="1979978" cy="1978445"/>
            </a:xfrm>
            <a:prstGeom prst="rect">
              <a:avLst/>
            </a:prstGeom>
            <a:solidFill>
              <a:srgbClr val="9E2E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C0C0C0"/>
                  </a:solidFill>
                  <a:latin typeface="Arial" charset="0"/>
                  <a:ea typeface="ＭＳ Ｐゴシック" charset="0"/>
                  <a:cs typeface="Times New Roman" charset="0"/>
                </a:rPr>
                <a:t> </a:t>
              </a:r>
            </a:p>
          </p:txBody>
        </p:sp>
        <p:sp>
          <p:nvSpPr>
            <p:cNvPr id="11" name="Rectangle 10"/>
            <p:cNvSpPr/>
            <p:nvPr/>
          </p:nvSpPr>
          <p:spPr>
            <a:xfrm>
              <a:off x="10751" y="0"/>
              <a:ext cx="1979979" cy="19803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C0C0C0"/>
                  </a:solidFill>
                  <a:latin typeface="Arial" charset="0"/>
                  <a:ea typeface="ＭＳ Ｐゴシック" charset="0"/>
                  <a:cs typeface="Times New Roman" charset="0"/>
                </a:rPr>
                <a:t> </a:t>
              </a:r>
            </a:p>
          </p:txBody>
        </p:sp>
        <p:sp>
          <p:nvSpPr>
            <p:cNvPr id="12" name="Rectangle 11"/>
            <p:cNvSpPr/>
            <p:nvPr/>
          </p:nvSpPr>
          <p:spPr>
            <a:xfrm>
              <a:off x="0" y="2168606"/>
              <a:ext cx="1979979" cy="1980365"/>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C0C0C0"/>
                  </a:solidFill>
                  <a:latin typeface="Arial" charset="0"/>
                  <a:ea typeface="ＭＳ Ｐゴシック" charset="0"/>
                  <a:cs typeface="Times New Roman" charset="0"/>
                </a:rPr>
                <a:t> </a:t>
              </a:r>
            </a:p>
          </p:txBody>
        </p:sp>
      </p:grpSp>
      <p:sp>
        <p:nvSpPr>
          <p:cNvPr id="8196" name="Rectangle 2"/>
          <p:cNvSpPr txBox="1">
            <a:spLocks noChangeArrowheads="1"/>
          </p:cNvSpPr>
          <p:nvPr/>
        </p:nvSpPr>
        <p:spPr bwMode="gray">
          <a:xfrm>
            <a:off x="0" y="457200"/>
            <a:ext cx="9144000" cy="27248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sz="2400">
                <a:solidFill>
                  <a:schemeClr val="accent1"/>
                </a:solidFill>
                <a:latin typeface="Calibri" charset="0"/>
                <a:ea typeface="ＭＳ Ｐゴシック" charset="0"/>
                <a:cs typeface="Calibri" charset="0"/>
              </a:defRPr>
            </a:lvl1pPr>
            <a:lvl2pPr>
              <a:defRPr sz="2000">
                <a:solidFill>
                  <a:schemeClr val="tx1"/>
                </a:solidFill>
                <a:latin typeface="Calibri" charset="0"/>
                <a:ea typeface="ＭＳ Ｐゴシック" charset="0"/>
                <a:cs typeface="Calibri" charset="0"/>
              </a:defRPr>
            </a:lvl2pPr>
            <a:lvl3pPr>
              <a:defRPr>
                <a:solidFill>
                  <a:schemeClr val="tx1"/>
                </a:solidFill>
                <a:latin typeface="Calibri" charset="0"/>
                <a:ea typeface="ＭＳ Ｐゴシック" charset="0"/>
                <a:cs typeface="Calibri" charset="0"/>
              </a:defRPr>
            </a:lvl3pPr>
            <a:lvl4pPr>
              <a:defRPr>
                <a:solidFill>
                  <a:schemeClr val="tx1"/>
                </a:solidFill>
                <a:latin typeface="Calibri" charset="0"/>
                <a:ea typeface="ＭＳ Ｐゴシック" charset="0"/>
                <a:cs typeface="Calibri" charset="0"/>
              </a:defRPr>
            </a:lvl4pPr>
            <a:lvl5pPr>
              <a:defRPr>
                <a:solidFill>
                  <a:schemeClr val="tx1"/>
                </a:solidFill>
                <a:latin typeface="Calibri" charset="0"/>
                <a:ea typeface="ＭＳ Ｐゴシック" charset="0"/>
                <a:cs typeface="Calibri" charset="0"/>
              </a:defRPr>
            </a:lvl5pPr>
            <a:lvl6pPr eaLnBrk="0" hangingPunct="0">
              <a:buFont typeface="Wingdings" charset="0"/>
              <a:defRPr>
                <a:solidFill>
                  <a:schemeClr val="tx1"/>
                </a:solidFill>
                <a:latin typeface="Calibri" charset="0"/>
                <a:ea typeface="ＭＳ Ｐゴシック" charset="0"/>
                <a:cs typeface="Calibri" charset="0"/>
              </a:defRPr>
            </a:lvl6pPr>
            <a:lvl7pPr eaLnBrk="0" hangingPunct="0">
              <a:buFont typeface="Wingdings" charset="0"/>
              <a:defRPr>
                <a:solidFill>
                  <a:schemeClr val="tx1"/>
                </a:solidFill>
                <a:latin typeface="Calibri" charset="0"/>
                <a:ea typeface="ＭＳ Ｐゴシック" charset="0"/>
                <a:cs typeface="Calibri" charset="0"/>
              </a:defRPr>
            </a:lvl7pPr>
            <a:lvl8pPr eaLnBrk="0" hangingPunct="0">
              <a:buFont typeface="Wingdings" charset="0"/>
              <a:defRPr>
                <a:solidFill>
                  <a:schemeClr val="tx1"/>
                </a:solidFill>
                <a:latin typeface="Calibri" charset="0"/>
                <a:ea typeface="ＭＳ Ｐゴシック" charset="0"/>
                <a:cs typeface="Calibri" charset="0"/>
              </a:defRPr>
            </a:lvl8pPr>
            <a:lvl9pPr eaLnBrk="0" hangingPunct="0">
              <a:buFont typeface="Wingdings" charset="0"/>
              <a:defRPr>
                <a:solidFill>
                  <a:schemeClr val="tx1"/>
                </a:solidFill>
                <a:latin typeface="Calibri" charset="0"/>
                <a:ea typeface="ＭＳ Ｐゴシック" charset="0"/>
                <a:cs typeface="Calibri" charset="0"/>
              </a:defRPr>
            </a:lvl9pPr>
          </a:lstStyle>
          <a:p>
            <a:pPr algn="ctr"/>
            <a:r>
              <a:rPr lang="tr-TR" sz="3600" b="1" i="0" dirty="0">
                <a:solidFill>
                  <a:srgbClr val="FF8000"/>
                </a:solidFill>
                <a:latin typeface="Arial" charset="0"/>
              </a:rPr>
              <a:t>BBM-382 – SOFTWARE ENGINEERING</a:t>
            </a:r>
            <a:endParaRPr lang="tr-TR" sz="3200" b="1" i="0" dirty="0">
              <a:solidFill>
                <a:srgbClr val="FF8000"/>
              </a:solidFill>
              <a:latin typeface="Arial" charset="0"/>
            </a:endParaRPr>
          </a:p>
          <a:p>
            <a:pPr algn="ctr"/>
            <a:r>
              <a:rPr lang="tr-TR" sz="2000" b="1" i="0" dirty="0">
                <a:solidFill>
                  <a:srgbClr val="FF8000"/>
                </a:solidFill>
                <a:latin typeface="Arial" charset="0"/>
              </a:rPr>
              <a:t>SPRING </a:t>
            </a:r>
            <a:r>
              <a:rPr lang="tr-TR" sz="2000" b="1" i="0" dirty="0" smtClean="0">
                <a:solidFill>
                  <a:srgbClr val="FF8000"/>
                </a:solidFill>
                <a:latin typeface="Arial" charset="0"/>
              </a:rPr>
              <a:t>2018</a:t>
            </a:r>
            <a:endParaRPr lang="tr-TR" sz="2000" b="1" i="0" dirty="0">
              <a:solidFill>
                <a:srgbClr val="FF8000"/>
              </a:solidFill>
              <a:latin typeface="Arial" charset="0"/>
            </a:endParaRPr>
          </a:p>
          <a:p>
            <a:pPr algn="ctr"/>
            <a:r>
              <a:rPr lang="tr-TR" b="1" i="0" dirty="0" err="1">
                <a:solidFill>
                  <a:srgbClr val="FF8000"/>
                </a:solidFill>
                <a:latin typeface="Arial" charset="0"/>
              </a:rPr>
              <a:t>Lecture</a:t>
            </a:r>
            <a:r>
              <a:rPr lang="tr-TR" b="1" i="0" dirty="0">
                <a:solidFill>
                  <a:srgbClr val="FF8000"/>
                </a:solidFill>
                <a:latin typeface="Arial" charset="0"/>
              </a:rPr>
              <a:t> </a:t>
            </a:r>
            <a:r>
              <a:rPr lang="tr-TR" b="1" i="0" dirty="0" smtClean="0">
                <a:solidFill>
                  <a:srgbClr val="FF8000"/>
                </a:solidFill>
                <a:latin typeface="Arial" charset="0"/>
              </a:rPr>
              <a:t>8</a:t>
            </a:r>
            <a:endParaRPr lang="tr-TR" b="1" i="0" dirty="0" smtClean="0">
              <a:solidFill>
                <a:srgbClr val="FF8000"/>
              </a:solidFill>
              <a:latin typeface="Arial" charset="0"/>
            </a:endParaRPr>
          </a:p>
          <a:p>
            <a:pPr algn="ctr"/>
            <a:endParaRPr lang="tr-TR" sz="2000" b="1" i="0" dirty="0">
              <a:solidFill>
                <a:srgbClr val="FF8000"/>
              </a:solidFill>
              <a:latin typeface="Arial" charset="0"/>
            </a:endParaRPr>
          </a:p>
          <a:p>
            <a:pPr algn="ctr"/>
            <a:r>
              <a:rPr lang="tr-TR" sz="2000" b="1" i="0" dirty="0" smtClean="0">
                <a:solidFill>
                  <a:srgbClr val="FF8000"/>
                </a:solidFill>
                <a:latin typeface="Arial" charset="0"/>
              </a:rPr>
              <a:t>Dr</a:t>
            </a:r>
            <a:r>
              <a:rPr lang="tr-TR" sz="2000" b="1" i="0" dirty="0">
                <a:solidFill>
                  <a:srgbClr val="FF8000"/>
                </a:solidFill>
                <a:latin typeface="Arial" charset="0"/>
              </a:rPr>
              <a:t>. Ayça </a:t>
            </a:r>
            <a:r>
              <a:rPr lang="tr-TR" sz="2000" b="1" i="0" dirty="0" smtClean="0">
                <a:solidFill>
                  <a:srgbClr val="FF8000"/>
                </a:solidFill>
                <a:latin typeface="Arial" charset="0"/>
              </a:rPr>
              <a:t>TARHAN</a:t>
            </a:r>
            <a:endParaRPr lang="tr-TR" sz="2000" b="1" i="0" dirty="0">
              <a:solidFill>
                <a:srgbClr val="FF8000"/>
              </a:solidFill>
              <a:latin typeface="Arial" charset="0"/>
            </a:endParaRPr>
          </a:p>
        </p:txBody>
      </p:sp>
    </p:spTree>
    <p:extLst>
      <p:ext uri="{BB962C8B-B14F-4D97-AF65-F5344CB8AC3E}">
        <p14:creationId xmlns:p14="http://schemas.microsoft.com/office/powerpoint/2010/main" val="319333742"/>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3074"/>
          <p:cNvSpPr>
            <a:spLocks noGrp="1" noChangeArrowheads="1"/>
          </p:cNvSpPr>
          <p:nvPr>
            <p:ph type="title" idx="4294967295"/>
          </p:nvPr>
        </p:nvSpPr>
        <p:spPr/>
        <p:txBody>
          <a:bodyPr/>
          <a:lstStyle/>
          <a:p>
            <a:pPr>
              <a:defRPr/>
            </a:pPr>
            <a:r>
              <a:rPr lang="en-US" dirty="0" smtClean="0"/>
              <a:t>Definitions</a:t>
            </a:r>
          </a:p>
        </p:txBody>
      </p:sp>
      <p:sp>
        <p:nvSpPr>
          <p:cNvPr id="118787" name="Rectangle 3075"/>
          <p:cNvSpPr>
            <a:spLocks noGrp="1" noChangeArrowheads="1"/>
          </p:cNvSpPr>
          <p:nvPr>
            <p:ph idx="4294967295"/>
          </p:nvPr>
        </p:nvSpPr>
        <p:spPr>
          <a:xfrm>
            <a:off x="179388" y="1268413"/>
            <a:ext cx="6480175" cy="4897238"/>
          </a:xfrm>
        </p:spPr>
        <p:txBody>
          <a:bodyPr/>
          <a:lstStyle/>
          <a:p>
            <a:pPr>
              <a:lnSpc>
                <a:spcPct val="100000"/>
              </a:lnSpc>
            </a:pPr>
            <a:r>
              <a:rPr lang="en-US" sz="2200" b="1" dirty="0" smtClean="0">
                <a:solidFill>
                  <a:srgbClr val="663300"/>
                </a:solidFill>
              </a:rPr>
              <a:t>SW Testing</a:t>
            </a:r>
            <a:r>
              <a:rPr lang="en-US" sz="2200" b="1" dirty="0" smtClean="0"/>
              <a:t>: </a:t>
            </a:r>
            <a:r>
              <a:rPr lang="en-US" sz="2200" dirty="0" smtClean="0"/>
              <a:t>Techniques to execute programs with the intent of finding as many defects as possible and/or gaining sufficient confidence in the software system under test.</a:t>
            </a:r>
          </a:p>
          <a:p>
            <a:pPr lvl="1">
              <a:lnSpc>
                <a:spcPct val="100000"/>
              </a:lnSpc>
            </a:pPr>
            <a:r>
              <a:rPr lang="en-US" sz="2200" b="1" i="1" dirty="0" smtClean="0"/>
              <a:t>“Program testing can show the presence of bugs, but never their absence” </a:t>
            </a:r>
            <a:r>
              <a:rPr lang="en-US" sz="2200" b="1" dirty="0" smtClean="0"/>
              <a:t>(</a:t>
            </a:r>
            <a:r>
              <a:rPr lang="en-CA" sz="2200" b="1" dirty="0" err="1" smtClean="0"/>
              <a:t>Edsger</a:t>
            </a:r>
            <a:r>
              <a:rPr lang="en-CA" sz="2200" b="1" dirty="0" smtClean="0"/>
              <a:t> </a:t>
            </a:r>
            <a:r>
              <a:rPr lang="en-CA" sz="2200" b="1" dirty="0" err="1" smtClean="0"/>
              <a:t>Dijkstra</a:t>
            </a:r>
            <a:r>
              <a:rPr lang="en-CA" sz="2200" b="1" dirty="0" smtClean="0"/>
              <a:t>, 1930-2002</a:t>
            </a:r>
            <a:r>
              <a:rPr lang="en-US" sz="2200" b="1" dirty="0" smtClean="0"/>
              <a:t>)</a:t>
            </a:r>
          </a:p>
          <a:p>
            <a:pPr>
              <a:lnSpc>
                <a:spcPct val="100000"/>
              </a:lnSpc>
            </a:pPr>
            <a:endParaRPr lang="en-US" sz="2200" dirty="0" smtClean="0">
              <a:solidFill>
                <a:srgbClr val="663300"/>
              </a:solidFill>
            </a:endParaRPr>
          </a:p>
          <a:p>
            <a:pPr>
              <a:lnSpc>
                <a:spcPct val="100000"/>
              </a:lnSpc>
            </a:pPr>
            <a:r>
              <a:rPr lang="en-US" sz="2200" b="1" dirty="0" smtClean="0">
                <a:solidFill>
                  <a:srgbClr val="663300"/>
                </a:solidFill>
              </a:rPr>
              <a:t>SW Inspections</a:t>
            </a:r>
            <a:r>
              <a:rPr lang="en-US" sz="2200" b="1" dirty="0" smtClean="0"/>
              <a:t>: </a:t>
            </a:r>
            <a:r>
              <a:rPr lang="en-US" sz="2200" dirty="0" smtClean="0"/>
              <a:t>Techniques aimed at </a:t>
            </a:r>
            <a:r>
              <a:rPr lang="en-US" sz="2200" i="1" dirty="0" smtClean="0"/>
              <a:t>systematically</a:t>
            </a:r>
            <a:r>
              <a:rPr lang="en-US" sz="2200" dirty="0" smtClean="0"/>
              <a:t> verifying software artifacts (design documents, code, tests, etc) with the intent of finding as many defects as possible, as early as </a:t>
            </a:r>
            <a:r>
              <a:rPr lang="en-US" sz="2200" dirty="0" smtClean="0"/>
              <a:t>possible</a:t>
            </a:r>
            <a:r>
              <a:rPr lang="tr-TR" sz="2200" dirty="0" smtClean="0"/>
              <a:t>.</a:t>
            </a:r>
            <a:r>
              <a:rPr lang="en-US" sz="2200" dirty="0" smtClean="0"/>
              <a:t> </a:t>
            </a:r>
            <a:endParaRPr lang="en-US" sz="2200" dirty="0" smtClean="0"/>
          </a:p>
        </p:txBody>
      </p:sp>
      <p:pic>
        <p:nvPicPr>
          <p:cNvPr id="8196" name="Picture 4" descr="Photo of Edsger W. Dijkstra"/>
          <p:cNvPicPr>
            <a:picLocks noChangeAspect="1" noChangeArrowheads="1"/>
          </p:cNvPicPr>
          <p:nvPr/>
        </p:nvPicPr>
        <p:blipFill>
          <a:blip r:embed="rId2" cstate="print"/>
          <a:srcRect/>
          <a:stretch>
            <a:fillRect/>
          </a:stretch>
        </p:blipFill>
        <p:spPr bwMode="auto">
          <a:xfrm>
            <a:off x="6804025" y="1341438"/>
            <a:ext cx="2087563" cy="291465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78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idx="4294967295"/>
          </p:nvPr>
        </p:nvSpPr>
        <p:spPr/>
        <p:txBody>
          <a:bodyPr/>
          <a:lstStyle/>
          <a:p>
            <a:r>
              <a:rPr lang="en-US" sz="2300" b="0" smtClean="0">
                <a:effectLst/>
              </a:rPr>
              <a:t>Category-Partition Testing</a:t>
            </a:r>
            <a:r>
              <a:rPr lang="en-US" sz="2300" b="0" smtClean="0"/>
              <a:t> </a:t>
            </a:r>
            <a:br>
              <a:rPr lang="en-US" sz="2300" b="0" smtClean="0"/>
            </a:br>
            <a:r>
              <a:rPr lang="en-US" sz="2300" b="0" smtClean="0"/>
              <a:t>Specifying constraints among choices, in General</a:t>
            </a:r>
          </a:p>
        </p:txBody>
      </p:sp>
      <p:sp>
        <p:nvSpPr>
          <p:cNvPr id="188419" name="Rectangle 3"/>
          <p:cNvSpPr>
            <a:spLocks noGrp="1" noChangeArrowheads="1"/>
          </p:cNvSpPr>
          <p:nvPr>
            <p:ph idx="4294967295"/>
          </p:nvPr>
        </p:nvSpPr>
        <p:spPr>
          <a:xfrm>
            <a:off x="179388" y="1268413"/>
            <a:ext cx="8713787" cy="4664075"/>
          </a:xfrm>
        </p:spPr>
        <p:txBody>
          <a:bodyPr/>
          <a:lstStyle/>
          <a:p>
            <a:pPr>
              <a:lnSpc>
                <a:spcPct val="90000"/>
              </a:lnSpc>
            </a:pPr>
            <a:r>
              <a:rPr lang="en-US" sz="2400" b="0" i="1" smtClean="0"/>
              <a:t>Properties, </a:t>
            </a:r>
            <a:r>
              <a:rPr lang="en-US" sz="2400" b="0" smtClean="0"/>
              <a:t>and </a:t>
            </a:r>
            <a:r>
              <a:rPr lang="en-US" sz="2400" b="0" i="1" smtClean="0"/>
              <a:t>Selectors</a:t>
            </a:r>
            <a:r>
              <a:rPr lang="en-US" sz="2400" b="0" smtClean="0"/>
              <a:t> are associated with choices</a:t>
            </a:r>
          </a:p>
          <a:p>
            <a:pPr>
              <a:lnSpc>
                <a:spcPct val="90000"/>
              </a:lnSpc>
              <a:buFontTx/>
              <a:buNone/>
            </a:pPr>
            <a:endParaRPr lang="en-US" sz="2400" b="0" smtClean="0"/>
          </a:p>
          <a:p>
            <a:pPr>
              <a:lnSpc>
                <a:spcPct val="90000"/>
              </a:lnSpc>
              <a:buFontTx/>
              <a:buNone/>
            </a:pPr>
            <a:r>
              <a:rPr lang="en-US" sz="2400" b="0" smtClean="0">
                <a:solidFill>
                  <a:srgbClr val="663300"/>
                </a:solidFill>
              </a:rPr>
              <a:t>Category A</a:t>
            </a:r>
          </a:p>
          <a:p>
            <a:pPr lvl="1">
              <a:lnSpc>
                <a:spcPct val="90000"/>
              </a:lnSpc>
              <a:buFontTx/>
              <a:buNone/>
            </a:pPr>
            <a:r>
              <a:rPr lang="en-US" sz="2000" smtClean="0">
                <a:solidFill>
                  <a:srgbClr val="663300"/>
                </a:solidFill>
              </a:rPr>
              <a:t>ChoiceA1		[property X, Y, Z]</a:t>
            </a:r>
          </a:p>
          <a:p>
            <a:pPr lvl="1">
              <a:lnSpc>
                <a:spcPct val="90000"/>
              </a:lnSpc>
              <a:buFontTx/>
              <a:buNone/>
            </a:pPr>
            <a:r>
              <a:rPr lang="en-US" sz="2000" smtClean="0">
                <a:solidFill>
                  <a:srgbClr val="663300"/>
                </a:solidFill>
              </a:rPr>
              <a:t>ChoiceA2</a:t>
            </a:r>
          </a:p>
          <a:p>
            <a:pPr>
              <a:lnSpc>
                <a:spcPct val="90000"/>
              </a:lnSpc>
              <a:buFontTx/>
              <a:buNone/>
            </a:pPr>
            <a:r>
              <a:rPr lang="en-US" sz="2400" b="0" smtClean="0">
                <a:solidFill>
                  <a:srgbClr val="663300"/>
                </a:solidFill>
              </a:rPr>
              <a:t>Category B</a:t>
            </a:r>
          </a:p>
          <a:p>
            <a:pPr lvl="1">
              <a:lnSpc>
                <a:spcPct val="90000"/>
              </a:lnSpc>
              <a:buFontTx/>
              <a:buNone/>
            </a:pPr>
            <a:r>
              <a:rPr lang="en-US" sz="2000" smtClean="0">
                <a:solidFill>
                  <a:srgbClr val="663300"/>
                </a:solidFill>
              </a:rPr>
              <a:t>ChoiceB1</a:t>
            </a:r>
          </a:p>
          <a:p>
            <a:pPr lvl="1">
              <a:lnSpc>
                <a:spcPct val="90000"/>
              </a:lnSpc>
              <a:buFontTx/>
              <a:buNone/>
            </a:pPr>
            <a:r>
              <a:rPr lang="en-US" sz="2000" smtClean="0">
                <a:solidFill>
                  <a:srgbClr val="663300"/>
                </a:solidFill>
              </a:rPr>
              <a:t>ChoiceB2 		[if X and Z]</a:t>
            </a:r>
          </a:p>
          <a:p>
            <a:pPr lvl="1">
              <a:lnSpc>
                <a:spcPct val="90000"/>
              </a:lnSpc>
              <a:buFontTx/>
              <a:buNone/>
            </a:pPr>
            <a:endParaRPr lang="en-US" sz="2000" smtClean="0">
              <a:solidFill>
                <a:srgbClr val="663300"/>
              </a:solidFill>
            </a:endParaRPr>
          </a:p>
          <a:p>
            <a:pPr>
              <a:lnSpc>
                <a:spcPct val="90000"/>
              </a:lnSpc>
            </a:pPr>
            <a:r>
              <a:rPr lang="en-US" b="0" smtClean="0"/>
              <a:t>E.g., in the above abstract example, </a:t>
            </a:r>
            <a:r>
              <a:rPr lang="en-US" b="0" smtClean="0">
                <a:solidFill>
                  <a:srgbClr val="663300"/>
                </a:solidFill>
              </a:rPr>
              <a:t>ChoiceA2 </a:t>
            </a:r>
            <a:r>
              <a:rPr lang="en-US" b="0" smtClean="0"/>
              <a:t>and </a:t>
            </a:r>
            <a:r>
              <a:rPr lang="en-US" b="0" smtClean="0">
                <a:solidFill>
                  <a:srgbClr val="663300"/>
                </a:solidFill>
              </a:rPr>
              <a:t>ChoiceB2 </a:t>
            </a:r>
            <a:r>
              <a:rPr lang="en-US" b="0" smtClean="0"/>
              <a:t>would not be combined into a test frame</a:t>
            </a:r>
            <a:endParaRPr lang="en-US" sz="2400" b="0" smtClean="0"/>
          </a:p>
        </p:txBody>
      </p:sp>
      <p:sp>
        <p:nvSpPr>
          <p:cNvPr id="188420" name="Rectangle 4"/>
          <p:cNvSpPr>
            <a:spLocks noChangeArrowheads="1"/>
          </p:cNvSpPr>
          <p:nvPr/>
        </p:nvSpPr>
        <p:spPr bwMode="auto">
          <a:xfrm>
            <a:off x="4387850" y="1916113"/>
            <a:ext cx="2635250" cy="366712"/>
          </a:xfrm>
          <a:prstGeom prst="rect">
            <a:avLst/>
          </a:prstGeom>
          <a:noFill/>
          <a:ln w="12700">
            <a:noFill/>
            <a:miter lim="800000"/>
            <a:headEnd/>
            <a:tailEnd/>
          </a:ln>
          <a:effectLst/>
        </p:spPr>
        <p:txBody>
          <a:bodyPr wrap="none">
            <a:spAutoFit/>
          </a:bodyPr>
          <a:lstStyle/>
          <a:p>
            <a:r>
              <a:rPr lang="en-US" b="0">
                <a:solidFill>
                  <a:schemeClr val="tx2"/>
                </a:solidFill>
              </a:rPr>
              <a:t>3 properties (definitions)</a:t>
            </a:r>
          </a:p>
        </p:txBody>
      </p:sp>
      <p:sp>
        <p:nvSpPr>
          <p:cNvPr id="188421" name="Rectangle 5"/>
          <p:cNvSpPr>
            <a:spLocks noChangeArrowheads="1"/>
          </p:cNvSpPr>
          <p:nvPr/>
        </p:nvSpPr>
        <p:spPr bwMode="auto">
          <a:xfrm>
            <a:off x="3851275" y="3573463"/>
            <a:ext cx="1200150" cy="366712"/>
          </a:xfrm>
          <a:prstGeom prst="rect">
            <a:avLst/>
          </a:prstGeom>
          <a:noFill/>
          <a:ln w="12700">
            <a:noFill/>
            <a:miter lim="800000"/>
            <a:headEnd/>
            <a:tailEnd/>
          </a:ln>
          <a:effectLst/>
        </p:spPr>
        <p:txBody>
          <a:bodyPr wrap="none">
            <a:spAutoFit/>
          </a:bodyPr>
          <a:lstStyle/>
          <a:p>
            <a:r>
              <a:rPr lang="en-US" b="0">
                <a:solidFill>
                  <a:schemeClr val="tx2"/>
                </a:solidFill>
              </a:rPr>
              <a:t>A selector</a:t>
            </a:r>
          </a:p>
        </p:txBody>
      </p:sp>
      <p:sp>
        <p:nvSpPr>
          <p:cNvPr id="188422" name="Line 6"/>
          <p:cNvSpPr>
            <a:spLocks noChangeShapeType="1"/>
          </p:cNvSpPr>
          <p:nvPr/>
        </p:nvSpPr>
        <p:spPr bwMode="auto">
          <a:xfrm flipH="1">
            <a:off x="4098925" y="2276475"/>
            <a:ext cx="647700" cy="431800"/>
          </a:xfrm>
          <a:prstGeom prst="line">
            <a:avLst/>
          </a:prstGeom>
          <a:noFill/>
          <a:ln w="12700">
            <a:solidFill>
              <a:schemeClr val="tx1"/>
            </a:solidFill>
            <a:round/>
            <a:headEnd/>
            <a:tailEnd type="triangle" w="med" len="med"/>
          </a:ln>
          <a:effectLst/>
        </p:spPr>
        <p:txBody>
          <a:bodyPr/>
          <a:lstStyle/>
          <a:p>
            <a:endParaRPr lang="en-CA"/>
          </a:p>
        </p:txBody>
      </p:sp>
      <p:sp>
        <p:nvSpPr>
          <p:cNvPr id="188423" name="Line 7"/>
          <p:cNvSpPr>
            <a:spLocks noChangeShapeType="1"/>
          </p:cNvSpPr>
          <p:nvPr/>
        </p:nvSpPr>
        <p:spPr bwMode="auto">
          <a:xfrm flipH="1">
            <a:off x="3635375" y="3933825"/>
            <a:ext cx="647700" cy="431800"/>
          </a:xfrm>
          <a:prstGeom prst="line">
            <a:avLst/>
          </a:prstGeom>
          <a:noFill/>
          <a:ln w="12700">
            <a:solidFill>
              <a:schemeClr val="tx1"/>
            </a:solidFill>
            <a:round/>
            <a:headEnd/>
            <a:tailEnd type="triangle" w="med" len="med"/>
          </a:ln>
          <a:effectLst/>
        </p:spPr>
        <p:txBody>
          <a:bodyPr/>
          <a:lstStyle/>
          <a:p>
            <a:endParaRPr lang="en-CA"/>
          </a:p>
        </p:txBody>
      </p:sp>
      <p:sp>
        <p:nvSpPr>
          <p:cNvPr id="188424" name="AutoShape 8"/>
          <p:cNvSpPr>
            <a:spLocks/>
          </p:cNvSpPr>
          <p:nvPr/>
        </p:nvSpPr>
        <p:spPr bwMode="auto">
          <a:xfrm>
            <a:off x="442913" y="2636838"/>
            <a:ext cx="287337" cy="863600"/>
          </a:xfrm>
          <a:prstGeom prst="leftBrace">
            <a:avLst>
              <a:gd name="adj1" fmla="val 25046"/>
              <a:gd name="adj2" fmla="val 50000"/>
            </a:avLst>
          </a:prstGeom>
          <a:noFill/>
          <a:ln w="12700">
            <a:solidFill>
              <a:schemeClr val="tx1"/>
            </a:solidFill>
            <a:round/>
            <a:headEnd/>
            <a:tailEnd/>
          </a:ln>
          <a:effectLst/>
        </p:spPr>
        <p:txBody>
          <a:bodyPr wrap="none" anchor="ctr"/>
          <a:lstStyle/>
          <a:p>
            <a:endParaRPr lang="en-CA"/>
          </a:p>
        </p:txBody>
      </p:sp>
      <p:sp>
        <p:nvSpPr>
          <p:cNvPr id="188425" name="Rectangle 9"/>
          <p:cNvSpPr>
            <a:spLocks noChangeArrowheads="1"/>
          </p:cNvSpPr>
          <p:nvPr/>
        </p:nvSpPr>
        <p:spPr bwMode="auto">
          <a:xfrm rot="16200000">
            <a:off x="-181769" y="2947194"/>
            <a:ext cx="915988" cy="336550"/>
          </a:xfrm>
          <a:prstGeom prst="rect">
            <a:avLst/>
          </a:prstGeom>
          <a:noFill/>
          <a:ln w="12700">
            <a:noFill/>
            <a:miter lim="800000"/>
            <a:headEnd/>
            <a:tailEnd/>
          </a:ln>
          <a:effectLst/>
        </p:spPr>
        <p:txBody>
          <a:bodyPr wrap="none">
            <a:spAutoFit/>
          </a:bodyPr>
          <a:lstStyle/>
          <a:p>
            <a:r>
              <a:rPr lang="en-US" sz="1600" b="0">
                <a:solidFill>
                  <a:schemeClr val="tx2"/>
                </a:solidFill>
              </a:rPr>
              <a:t>Choices</a:t>
            </a:r>
          </a:p>
        </p:txBody>
      </p:sp>
    </p:spTree>
    <p:extLst>
      <p:ext uri="{BB962C8B-B14F-4D97-AF65-F5344CB8AC3E}">
        <p14:creationId xmlns:p14="http://schemas.microsoft.com/office/powerpoint/2010/main" val="3848909224"/>
      </p:ext>
    </p:extLst>
  </p:cSld>
  <p:clrMapOvr>
    <a:masterClrMapping/>
  </p:clrMapOvr>
  <p:transition>
    <p:fad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sz="2700" b="0" smtClean="0">
                <a:effectLst/>
              </a:rPr>
              <a:t>Category-Partition Testing Example</a:t>
            </a:r>
            <a:r>
              <a:rPr lang="en-US" sz="2700" b="0" smtClean="0"/>
              <a:t> </a:t>
            </a:r>
            <a:br>
              <a:rPr lang="en-US" sz="2700" b="0" smtClean="0"/>
            </a:br>
            <a:r>
              <a:rPr lang="en-US" sz="2700" b="0" smtClean="0"/>
              <a:t>Test Frames, Data and Cases</a:t>
            </a:r>
          </a:p>
        </p:txBody>
      </p:sp>
      <p:sp>
        <p:nvSpPr>
          <p:cNvPr id="225283" name="Rectangle 3"/>
          <p:cNvSpPr>
            <a:spLocks noGrp="1" noChangeArrowheads="1"/>
          </p:cNvSpPr>
          <p:nvPr>
            <p:ph idx="1"/>
          </p:nvPr>
        </p:nvSpPr>
        <p:spPr>
          <a:xfrm>
            <a:off x="214888" y="1013841"/>
            <a:ext cx="4387047" cy="1695079"/>
          </a:xfrm>
        </p:spPr>
        <p:txBody>
          <a:bodyPr/>
          <a:lstStyle/>
          <a:p>
            <a:pPr>
              <a:lnSpc>
                <a:spcPct val="90000"/>
              </a:lnSpc>
            </a:pPr>
            <a:r>
              <a:rPr lang="en-US" sz="1600" b="0" dirty="0" smtClean="0"/>
              <a:t>The </a:t>
            </a:r>
            <a:r>
              <a:rPr lang="en-US" sz="1600" b="0" dirty="0"/>
              <a:t>number depends on the inter-choice </a:t>
            </a:r>
            <a:r>
              <a:rPr lang="en-US" sz="1600" b="0" dirty="0" smtClean="0"/>
              <a:t>constraint </a:t>
            </a:r>
            <a:r>
              <a:rPr lang="en-US" sz="1600" b="0" dirty="0"/>
              <a:t>dependencies</a:t>
            </a:r>
          </a:p>
          <a:p>
            <a:pPr>
              <a:spcBef>
                <a:spcPct val="50000"/>
              </a:spcBef>
            </a:pPr>
            <a:r>
              <a:rPr lang="en-US" sz="1600" b="0" dirty="0"/>
              <a:t>Without constraints: 5*3*4 = 60 test </a:t>
            </a:r>
            <a:r>
              <a:rPr lang="en-US" sz="1600" b="0" dirty="0" smtClean="0"/>
              <a:t>frames/cases (i.e., using SECT)</a:t>
            </a:r>
            <a:endParaRPr lang="en-US" sz="1600" b="0" dirty="0"/>
          </a:p>
          <a:p>
            <a:pPr>
              <a:spcBef>
                <a:spcPct val="50000"/>
              </a:spcBef>
            </a:pPr>
            <a:r>
              <a:rPr lang="en-US" sz="1600" b="0" dirty="0"/>
              <a:t>We have reduced to 12 using </a:t>
            </a:r>
            <a:r>
              <a:rPr lang="en-US" sz="1600" b="0" dirty="0" smtClean="0"/>
              <a:t>constraints</a:t>
            </a:r>
            <a:endParaRPr lang="en-US" sz="1600" b="0" dirty="0"/>
          </a:p>
        </p:txBody>
      </p:sp>
      <p:sp>
        <p:nvSpPr>
          <p:cNvPr id="225284" name="Rectangle 3"/>
          <p:cNvSpPr>
            <a:spLocks noChangeArrowheads="1"/>
          </p:cNvSpPr>
          <p:nvPr/>
        </p:nvSpPr>
        <p:spPr bwMode="auto">
          <a:xfrm>
            <a:off x="4716463" y="1196975"/>
            <a:ext cx="4175125" cy="2767013"/>
          </a:xfrm>
          <a:prstGeom prst="rect">
            <a:avLst/>
          </a:prstGeom>
          <a:noFill/>
          <a:ln w="12700">
            <a:noFill/>
            <a:miter lim="800000"/>
            <a:headEnd/>
            <a:tailEnd/>
          </a:ln>
        </p:spPr>
        <p:txBody>
          <a:bodyPr lIns="90488" tIns="44450" rIns="90488" bIns="44450">
            <a:spAutoFit/>
          </a:bodyPr>
          <a:lstStyle/>
          <a:p>
            <a:pPr marL="533400" indent="-533400" defTabSz="920750">
              <a:lnSpc>
                <a:spcPct val="80000"/>
              </a:lnSpc>
              <a:spcBef>
                <a:spcPct val="40000"/>
              </a:spcBef>
              <a:buClr>
                <a:schemeClr val="tx1"/>
              </a:buClr>
              <a:buSzPct val="100000"/>
            </a:pPr>
            <a:r>
              <a:rPr lang="en-US" sz="1000">
                <a:solidFill>
                  <a:srgbClr val="663300"/>
                </a:solidFill>
                <a:latin typeface="Helvetica" pitchFamily="34" charset="0"/>
              </a:rPr>
              <a:t>x (length):</a:t>
            </a:r>
          </a:p>
          <a:p>
            <a:pPr marL="533400" indent="-533400" defTabSz="920750">
              <a:lnSpc>
                <a:spcPct val="80000"/>
              </a:lnSpc>
              <a:spcBef>
                <a:spcPct val="40000"/>
              </a:spcBef>
              <a:buClr>
                <a:schemeClr val="tx1"/>
              </a:buClr>
              <a:buSzPct val="100000"/>
            </a:pPr>
            <a:r>
              <a:rPr lang="en-US" sz="1000">
                <a:solidFill>
                  <a:schemeClr val="tx2"/>
                </a:solidFill>
                <a:latin typeface="Helvetica" pitchFamily="34" charset="0"/>
              </a:rPr>
              <a:t>1) 	0		[error (out of range)]</a:t>
            </a:r>
          </a:p>
          <a:p>
            <a:pPr marL="533400" indent="-533400" defTabSz="920750">
              <a:lnSpc>
                <a:spcPct val="80000"/>
              </a:lnSpc>
              <a:spcBef>
                <a:spcPct val="40000"/>
              </a:spcBef>
              <a:buClr>
                <a:schemeClr val="tx1"/>
              </a:buClr>
              <a:buSzPct val="100000"/>
            </a:pPr>
            <a:r>
              <a:rPr lang="en-US" sz="1000">
                <a:solidFill>
                  <a:schemeClr val="tx2"/>
                </a:solidFill>
                <a:latin typeface="Helvetica" pitchFamily="34" charset="0"/>
              </a:rPr>
              <a:t>2) 	1		[property stringOk, MinLength]</a:t>
            </a:r>
          </a:p>
          <a:p>
            <a:pPr marL="533400" indent="-533400" defTabSz="920750">
              <a:lnSpc>
                <a:spcPct val="80000"/>
              </a:lnSpc>
              <a:spcBef>
                <a:spcPct val="40000"/>
              </a:spcBef>
              <a:buClr>
                <a:schemeClr val="tx1"/>
              </a:buClr>
              <a:buSzPct val="100000"/>
            </a:pPr>
            <a:r>
              <a:rPr lang="en-US" sz="1000">
                <a:solidFill>
                  <a:schemeClr val="tx2"/>
                </a:solidFill>
                <a:latin typeface="Helvetica" pitchFamily="34" charset="0"/>
              </a:rPr>
              <a:t>3) 	2-19 		[property stringOk, MidLength]</a:t>
            </a:r>
          </a:p>
          <a:p>
            <a:pPr marL="533400" indent="-533400" defTabSz="920750">
              <a:lnSpc>
                <a:spcPct val="80000"/>
              </a:lnSpc>
              <a:spcBef>
                <a:spcPct val="40000"/>
              </a:spcBef>
              <a:buClr>
                <a:schemeClr val="tx1"/>
              </a:buClr>
              <a:buSzPct val="100000"/>
            </a:pPr>
            <a:r>
              <a:rPr lang="en-US" sz="1000">
                <a:solidFill>
                  <a:schemeClr val="tx2"/>
                </a:solidFill>
                <a:latin typeface="Helvetica" pitchFamily="34" charset="0"/>
              </a:rPr>
              <a:t>4) 	20 		[property stringOk, MaxLength]</a:t>
            </a:r>
          </a:p>
          <a:p>
            <a:pPr marL="533400" indent="-533400" defTabSz="920750">
              <a:lnSpc>
                <a:spcPct val="80000"/>
              </a:lnSpc>
              <a:spcBef>
                <a:spcPct val="40000"/>
              </a:spcBef>
              <a:buClr>
                <a:schemeClr val="tx1"/>
              </a:buClr>
              <a:buSzPct val="100000"/>
            </a:pPr>
            <a:r>
              <a:rPr lang="en-US" sz="1000">
                <a:solidFill>
                  <a:schemeClr val="tx2"/>
                </a:solidFill>
                <a:latin typeface="Helvetica" pitchFamily="34" charset="0"/>
              </a:rPr>
              <a:t>5) 	21 		[error (out of range)]</a:t>
            </a:r>
          </a:p>
          <a:p>
            <a:pPr marL="533400" indent="-533400" defTabSz="920750">
              <a:lnSpc>
                <a:spcPct val="80000"/>
              </a:lnSpc>
              <a:spcBef>
                <a:spcPct val="40000"/>
              </a:spcBef>
              <a:buClr>
                <a:schemeClr val="tx1"/>
              </a:buClr>
              <a:buSzPct val="100000"/>
            </a:pPr>
            <a:r>
              <a:rPr lang="en-US" sz="1000">
                <a:solidFill>
                  <a:srgbClr val="663300"/>
                </a:solidFill>
                <a:latin typeface="Helvetica" pitchFamily="34" charset="0"/>
              </a:rPr>
              <a:t>a (string):</a:t>
            </a:r>
          </a:p>
          <a:p>
            <a:pPr marL="533400" indent="-533400" defTabSz="920750">
              <a:lnSpc>
                <a:spcPct val="80000"/>
              </a:lnSpc>
              <a:spcBef>
                <a:spcPct val="40000"/>
              </a:spcBef>
              <a:buClr>
                <a:schemeClr val="tx1"/>
              </a:buClr>
              <a:buSzPct val="100000"/>
              <a:buFontTx/>
              <a:buAutoNum type="arabicParenR"/>
            </a:pPr>
            <a:r>
              <a:rPr lang="en-US" sz="1000">
                <a:solidFill>
                  <a:schemeClr val="tx2"/>
                </a:solidFill>
                <a:latin typeface="Helvetica" pitchFamily="34" charset="0"/>
              </a:rPr>
              <a:t>Of length 1 	[if stringOk and MinLength]</a:t>
            </a:r>
          </a:p>
          <a:p>
            <a:pPr marL="533400" indent="-533400" defTabSz="920750">
              <a:lnSpc>
                <a:spcPct val="80000"/>
              </a:lnSpc>
              <a:spcBef>
                <a:spcPct val="40000"/>
              </a:spcBef>
              <a:buClr>
                <a:schemeClr val="tx1"/>
              </a:buClr>
              <a:buSzPct val="100000"/>
              <a:buFontTx/>
              <a:buAutoNum type="arabicParenR"/>
            </a:pPr>
            <a:r>
              <a:rPr lang="en-US" sz="1000">
                <a:solidFill>
                  <a:schemeClr val="tx2"/>
                </a:solidFill>
                <a:latin typeface="Helvetica" pitchFamily="34" charset="0"/>
              </a:rPr>
              <a:t>Of length 2-19 	[if stringOk and MidLength]</a:t>
            </a:r>
          </a:p>
          <a:p>
            <a:pPr marL="533400" indent="-533400" defTabSz="920750">
              <a:lnSpc>
                <a:spcPct val="80000"/>
              </a:lnSpc>
              <a:spcBef>
                <a:spcPct val="40000"/>
              </a:spcBef>
              <a:buClr>
                <a:schemeClr val="tx1"/>
              </a:buClr>
              <a:buSzPct val="100000"/>
              <a:buFontTx/>
              <a:buAutoNum type="arabicParenR"/>
            </a:pPr>
            <a:r>
              <a:rPr lang="en-US" sz="1000">
                <a:solidFill>
                  <a:schemeClr val="tx2"/>
                </a:solidFill>
                <a:latin typeface="Helvetica" pitchFamily="34" charset="0"/>
              </a:rPr>
              <a:t>Of length 20 	[if stringOk and MaxLength]</a:t>
            </a:r>
          </a:p>
          <a:p>
            <a:pPr marL="533400" indent="-533400" defTabSz="920750">
              <a:lnSpc>
                <a:spcPct val="80000"/>
              </a:lnSpc>
              <a:spcBef>
                <a:spcPct val="40000"/>
              </a:spcBef>
              <a:buClr>
                <a:schemeClr val="tx1"/>
              </a:buClr>
              <a:buSzPct val="100000"/>
            </a:pPr>
            <a:r>
              <a:rPr lang="en-US" sz="1000">
                <a:solidFill>
                  <a:srgbClr val="663300"/>
                </a:solidFill>
                <a:latin typeface="Helvetica" pitchFamily="34" charset="0"/>
              </a:rPr>
              <a:t>c (character):</a:t>
            </a:r>
          </a:p>
          <a:p>
            <a:pPr marL="533400" indent="-533400" defTabSz="920750">
              <a:lnSpc>
                <a:spcPct val="80000"/>
              </a:lnSpc>
              <a:spcBef>
                <a:spcPct val="40000"/>
              </a:spcBef>
              <a:buClr>
                <a:schemeClr val="tx1"/>
              </a:buClr>
              <a:buSzPct val="100000"/>
              <a:buFontTx/>
              <a:buAutoNum type="arabicParenR"/>
            </a:pPr>
            <a:r>
              <a:rPr lang="en-US" sz="1000">
                <a:solidFill>
                  <a:schemeClr val="tx2"/>
                </a:solidFill>
                <a:latin typeface="Helvetica" pitchFamily="34" charset="0"/>
              </a:rPr>
              <a:t>At first position in string  [if stringOk]</a:t>
            </a:r>
          </a:p>
          <a:p>
            <a:pPr marL="533400" indent="-533400" defTabSz="920750">
              <a:lnSpc>
                <a:spcPct val="80000"/>
              </a:lnSpc>
              <a:spcBef>
                <a:spcPct val="40000"/>
              </a:spcBef>
              <a:buClr>
                <a:schemeClr val="tx1"/>
              </a:buClr>
              <a:buSzPct val="100000"/>
              <a:buFontTx/>
              <a:buAutoNum type="arabicParenR"/>
            </a:pPr>
            <a:r>
              <a:rPr lang="en-US" sz="1000">
                <a:solidFill>
                  <a:schemeClr val="tx2"/>
                </a:solidFill>
                <a:latin typeface="Helvetica" pitchFamily="34" charset="0"/>
              </a:rPr>
              <a:t>At last position in string   [if stringOk and not MinLength]</a:t>
            </a:r>
          </a:p>
          <a:p>
            <a:pPr marL="533400" indent="-533400" defTabSz="920750">
              <a:lnSpc>
                <a:spcPct val="80000"/>
              </a:lnSpc>
              <a:spcBef>
                <a:spcPct val="40000"/>
              </a:spcBef>
              <a:buClr>
                <a:schemeClr val="tx1"/>
              </a:buClr>
              <a:buSzPct val="100000"/>
            </a:pPr>
            <a:r>
              <a:rPr lang="en-US" sz="1000">
                <a:solidFill>
                  <a:schemeClr val="tx2"/>
                </a:solidFill>
                <a:latin typeface="Helvetica" pitchFamily="34" charset="0"/>
              </a:rPr>
              <a:t>3) 	In middle of string	       [if stringOk and not MinLength]</a:t>
            </a:r>
          </a:p>
          <a:p>
            <a:pPr marL="533400" indent="-533400" defTabSz="920750">
              <a:lnSpc>
                <a:spcPct val="80000"/>
              </a:lnSpc>
              <a:spcBef>
                <a:spcPct val="40000"/>
              </a:spcBef>
              <a:buClr>
                <a:schemeClr val="tx1"/>
              </a:buClr>
              <a:buSzPct val="100000"/>
            </a:pPr>
            <a:r>
              <a:rPr lang="en-US" sz="1000">
                <a:solidFill>
                  <a:schemeClr val="tx2"/>
                </a:solidFill>
                <a:latin typeface="Helvetica" pitchFamily="34" charset="0"/>
              </a:rPr>
              <a:t>4) 	Not in string	       [if stringOk]</a:t>
            </a:r>
          </a:p>
        </p:txBody>
      </p:sp>
      <p:sp>
        <p:nvSpPr>
          <p:cNvPr id="225285" name="AutoShape 5"/>
          <p:cNvSpPr>
            <a:spLocks noChangeArrowheads="1"/>
          </p:cNvSpPr>
          <p:nvPr/>
        </p:nvSpPr>
        <p:spPr bwMode="auto">
          <a:xfrm rot="-1918872">
            <a:off x="4746180" y="3980422"/>
            <a:ext cx="863600" cy="792163"/>
          </a:xfrm>
          <a:prstGeom prst="leftArrow">
            <a:avLst>
              <a:gd name="adj1" fmla="val 50000"/>
              <a:gd name="adj2" fmla="val 27254"/>
            </a:avLst>
          </a:prstGeom>
          <a:solidFill>
            <a:schemeClr val="accent1"/>
          </a:solidFill>
          <a:ln w="12700">
            <a:solidFill>
              <a:schemeClr val="tx1"/>
            </a:solidFill>
            <a:miter lim="800000"/>
            <a:headEnd/>
            <a:tailEnd/>
          </a:ln>
          <a:effectLst/>
        </p:spPr>
        <p:txBody>
          <a:bodyPr wrap="none" anchor="ctr"/>
          <a:lstStyle/>
          <a:p>
            <a:endParaRPr lang="en-CA"/>
          </a:p>
        </p:txBody>
      </p:sp>
      <p:sp>
        <p:nvSpPr>
          <p:cNvPr id="7" name="Rectangle 3"/>
          <p:cNvSpPr txBox="1">
            <a:spLocks noChangeArrowheads="1"/>
          </p:cNvSpPr>
          <p:nvPr/>
        </p:nvSpPr>
        <p:spPr bwMode="auto">
          <a:xfrm>
            <a:off x="214888" y="2708920"/>
            <a:ext cx="8713787" cy="3832331"/>
          </a:xfrm>
          <a:prstGeom prst="rect">
            <a:avLst/>
          </a:prstGeom>
          <a:noFill/>
          <a:ln w="12700">
            <a:noFill/>
            <a:miter lim="800000"/>
            <a:headEnd/>
            <a:tailEnd/>
          </a:ln>
        </p:spPr>
        <p:txBody>
          <a:bodyPr vert="horz" wrap="square" lIns="90488" tIns="44450" rIns="90488" bIns="44450" numCol="1" anchor="t" anchorCtr="0" compatLnSpc="1">
            <a:prstTxWarp prst="textNoShape">
              <a:avLst/>
            </a:prstTxWarp>
            <a:spAutoFit/>
          </a:bodyPr>
          <a:lstStyle>
            <a:lvl1pPr marL="327025" indent="-327025" algn="l" defTabSz="920750" rtl="0" eaLnBrk="0" fontAlgn="base" hangingPunct="0">
              <a:lnSpc>
                <a:spcPct val="93000"/>
              </a:lnSpc>
              <a:spcBef>
                <a:spcPct val="40000"/>
              </a:spcBef>
              <a:spcAft>
                <a:spcPct val="0"/>
              </a:spcAft>
              <a:buClr>
                <a:schemeClr val="tx1"/>
              </a:buClr>
              <a:buSzPct val="100000"/>
              <a:buFont typeface="Wingdings" pitchFamily="2" charset="2"/>
              <a:buChar char="§"/>
              <a:defRPr sz="2500" b="1">
                <a:solidFill>
                  <a:schemeClr val="tx2"/>
                </a:solidFill>
                <a:latin typeface="+mn-lt"/>
                <a:ea typeface="+mn-ea"/>
                <a:cs typeface="+mn-cs"/>
              </a:defRPr>
            </a:lvl1pPr>
            <a:lvl2pPr marL="819150" indent="-327025" algn="l" defTabSz="920750" rtl="0" eaLnBrk="0" fontAlgn="base" hangingPunct="0">
              <a:lnSpc>
                <a:spcPct val="93000"/>
              </a:lnSpc>
              <a:spcBef>
                <a:spcPct val="40000"/>
              </a:spcBef>
              <a:spcAft>
                <a:spcPct val="0"/>
              </a:spcAft>
              <a:buSzPct val="81000"/>
              <a:buFont typeface="Monotype Sorts" charset="2"/>
              <a:buChar char="l"/>
              <a:defRPr sz="2100">
                <a:solidFill>
                  <a:schemeClr val="tx1"/>
                </a:solidFill>
                <a:latin typeface="+mn-lt"/>
              </a:defRPr>
            </a:lvl2pPr>
            <a:lvl3pPr marL="1146175" indent="-163513" algn="l" defTabSz="920750" rtl="0" eaLnBrk="0" fontAlgn="base" hangingPunct="0">
              <a:lnSpc>
                <a:spcPct val="93000"/>
              </a:lnSpc>
              <a:spcBef>
                <a:spcPct val="40000"/>
              </a:spcBef>
              <a:spcAft>
                <a:spcPct val="0"/>
              </a:spcAft>
              <a:buSzPct val="100000"/>
              <a:buFont typeface="Monotype Sorts" charset="2"/>
              <a:buChar char="F"/>
              <a:defRPr sz="1500">
                <a:solidFill>
                  <a:schemeClr val="tx1"/>
                </a:solidFill>
                <a:latin typeface="+mn-lt"/>
              </a:defRPr>
            </a:lvl3pPr>
            <a:lvl4pPr marL="1646238" indent="-171450" algn="l" defTabSz="920750" rtl="0" eaLnBrk="0" fontAlgn="base" hangingPunct="0">
              <a:spcBef>
                <a:spcPct val="20000"/>
              </a:spcBef>
              <a:spcAft>
                <a:spcPct val="0"/>
              </a:spcAft>
              <a:buSzPct val="100000"/>
              <a:buChar char="–"/>
              <a:defRPr sz="1400">
                <a:solidFill>
                  <a:schemeClr val="tx1"/>
                </a:solidFill>
                <a:latin typeface="+mn-lt"/>
              </a:defRPr>
            </a:lvl4pPr>
            <a:lvl5pPr marL="2012950" indent="-173038" algn="l" defTabSz="920750" rtl="0" eaLnBrk="0" fontAlgn="base" hangingPunct="0">
              <a:spcBef>
                <a:spcPct val="20000"/>
              </a:spcBef>
              <a:spcAft>
                <a:spcPct val="0"/>
              </a:spcAft>
              <a:buSzPct val="100000"/>
              <a:buChar char="»"/>
              <a:defRPr sz="2000">
                <a:solidFill>
                  <a:schemeClr val="tx1"/>
                </a:solidFill>
                <a:latin typeface="Times New Roman" pitchFamily="18" charset="0"/>
              </a:defRPr>
            </a:lvl5pPr>
            <a:lvl6pPr marL="2470150" indent="-173038" algn="l" defTabSz="920750" rtl="0" eaLnBrk="0" fontAlgn="base" hangingPunct="0">
              <a:spcBef>
                <a:spcPct val="20000"/>
              </a:spcBef>
              <a:spcAft>
                <a:spcPct val="0"/>
              </a:spcAft>
              <a:buSzPct val="100000"/>
              <a:buChar char="»"/>
              <a:defRPr sz="2000">
                <a:solidFill>
                  <a:schemeClr val="tx1"/>
                </a:solidFill>
                <a:latin typeface="Times New Roman" pitchFamily="18" charset="0"/>
              </a:defRPr>
            </a:lvl6pPr>
            <a:lvl7pPr marL="2927350" indent="-173038" algn="l" defTabSz="920750" rtl="0" eaLnBrk="0" fontAlgn="base" hangingPunct="0">
              <a:spcBef>
                <a:spcPct val="20000"/>
              </a:spcBef>
              <a:spcAft>
                <a:spcPct val="0"/>
              </a:spcAft>
              <a:buSzPct val="100000"/>
              <a:buChar char="»"/>
              <a:defRPr sz="2000">
                <a:solidFill>
                  <a:schemeClr val="tx1"/>
                </a:solidFill>
                <a:latin typeface="Times New Roman" pitchFamily="18" charset="0"/>
              </a:defRPr>
            </a:lvl7pPr>
            <a:lvl8pPr marL="3384550" indent="-173038" algn="l" defTabSz="920750" rtl="0" eaLnBrk="0" fontAlgn="base" hangingPunct="0">
              <a:spcBef>
                <a:spcPct val="20000"/>
              </a:spcBef>
              <a:spcAft>
                <a:spcPct val="0"/>
              </a:spcAft>
              <a:buSzPct val="100000"/>
              <a:buChar char="»"/>
              <a:defRPr sz="2000">
                <a:solidFill>
                  <a:schemeClr val="tx1"/>
                </a:solidFill>
                <a:latin typeface="Times New Roman" pitchFamily="18" charset="0"/>
              </a:defRPr>
            </a:lvl8pPr>
            <a:lvl9pPr marL="3841750" indent="-173038" algn="l" defTabSz="920750" rtl="0" eaLnBrk="0" fontAlgn="base" hangingPunct="0">
              <a:spcBef>
                <a:spcPct val="20000"/>
              </a:spcBef>
              <a:spcAft>
                <a:spcPct val="0"/>
              </a:spcAft>
              <a:buSzPct val="100000"/>
              <a:buChar char="»"/>
              <a:defRPr sz="2000">
                <a:solidFill>
                  <a:schemeClr val="tx1"/>
                </a:solidFill>
                <a:latin typeface="Times New Roman" pitchFamily="18" charset="0"/>
              </a:defRPr>
            </a:lvl9pPr>
          </a:lstStyle>
          <a:p>
            <a:pPr>
              <a:lnSpc>
                <a:spcPct val="90000"/>
              </a:lnSpc>
              <a:buFontTx/>
              <a:buNone/>
            </a:pPr>
            <a:r>
              <a:rPr lang="en-US" sz="1600" kern="0" dirty="0" smtClean="0"/>
              <a:t>x1		x = 0</a:t>
            </a:r>
          </a:p>
          <a:p>
            <a:pPr>
              <a:lnSpc>
                <a:spcPct val="90000"/>
              </a:lnSpc>
              <a:buFontTx/>
              <a:buNone/>
            </a:pPr>
            <a:r>
              <a:rPr lang="en-US" sz="1600" kern="0" dirty="0" smtClean="0"/>
              <a:t>x2a1c1	x = 1, a = ‘A’, c = ‘A’</a:t>
            </a:r>
          </a:p>
          <a:p>
            <a:pPr>
              <a:lnSpc>
                <a:spcPct val="90000"/>
              </a:lnSpc>
              <a:buFontTx/>
              <a:buNone/>
            </a:pPr>
            <a:r>
              <a:rPr lang="en-US" sz="1600" kern="0" dirty="0" smtClean="0"/>
              <a:t>x2a1c4	x = 1, a = ‘A’, c = ‘B’</a:t>
            </a:r>
          </a:p>
          <a:p>
            <a:pPr>
              <a:lnSpc>
                <a:spcPct val="90000"/>
              </a:lnSpc>
              <a:buFontTx/>
              <a:buNone/>
            </a:pPr>
            <a:r>
              <a:rPr lang="en-US" sz="1600" kern="0" dirty="0" smtClean="0"/>
              <a:t>x3a2c1	x = 7, a = ‘ABCDEFG’, c = ‘A’</a:t>
            </a:r>
          </a:p>
          <a:p>
            <a:pPr>
              <a:lnSpc>
                <a:spcPct val="90000"/>
              </a:lnSpc>
              <a:buFontTx/>
              <a:buNone/>
            </a:pPr>
            <a:r>
              <a:rPr lang="en-US" sz="1600" kern="0" dirty="0" smtClean="0"/>
              <a:t>x3a2c2	x = 7, a = ‘ABCDEFG’, c = ‘G’</a:t>
            </a:r>
          </a:p>
          <a:p>
            <a:pPr>
              <a:lnSpc>
                <a:spcPct val="90000"/>
              </a:lnSpc>
              <a:buFontTx/>
              <a:buNone/>
            </a:pPr>
            <a:r>
              <a:rPr lang="en-US" sz="1600" kern="0" dirty="0" smtClean="0"/>
              <a:t>x3a2c3	x = 7, a = ‘ABCDEFG’, c = ‘D’</a:t>
            </a:r>
          </a:p>
          <a:p>
            <a:pPr>
              <a:lnSpc>
                <a:spcPct val="90000"/>
              </a:lnSpc>
              <a:buFontTx/>
              <a:buNone/>
            </a:pPr>
            <a:r>
              <a:rPr lang="en-US" sz="1600" kern="0" dirty="0" smtClean="0"/>
              <a:t>x3a2c4	x = 7, a = ‘ABCDEFG’, c = ‘X’</a:t>
            </a:r>
          </a:p>
          <a:p>
            <a:pPr>
              <a:lnSpc>
                <a:spcPct val="90000"/>
              </a:lnSpc>
              <a:buFontTx/>
              <a:buNone/>
            </a:pPr>
            <a:r>
              <a:rPr lang="en-US" sz="1600" kern="0" dirty="0" smtClean="0"/>
              <a:t>x4a3c1	x = 20, a = ‘ABCDEFGHIJKLMNOPQRST’, c = ‘A’</a:t>
            </a:r>
          </a:p>
          <a:p>
            <a:pPr>
              <a:lnSpc>
                <a:spcPct val="90000"/>
              </a:lnSpc>
              <a:buFontTx/>
              <a:buNone/>
            </a:pPr>
            <a:r>
              <a:rPr lang="en-US" sz="1600" kern="0" dirty="0" smtClean="0"/>
              <a:t>x4a3c2	x = 20, a = ‘ABCDEFGHIJKLMNOPQRST’, c = ‘T’</a:t>
            </a:r>
          </a:p>
          <a:p>
            <a:pPr>
              <a:lnSpc>
                <a:spcPct val="90000"/>
              </a:lnSpc>
              <a:buFontTx/>
              <a:buNone/>
            </a:pPr>
            <a:r>
              <a:rPr lang="en-US" sz="1600" kern="0" dirty="0" smtClean="0"/>
              <a:t>x4a3c3	x = 20, a = ‘ABCDEFGHIJKLMNOPQRST’, c = ‘J’</a:t>
            </a:r>
          </a:p>
          <a:p>
            <a:pPr>
              <a:lnSpc>
                <a:spcPct val="90000"/>
              </a:lnSpc>
              <a:buFontTx/>
              <a:buNone/>
            </a:pPr>
            <a:r>
              <a:rPr lang="en-US" sz="1600" kern="0" dirty="0" smtClean="0"/>
              <a:t>x4a3c4	x = 20, a = ‘ABCDEFGHIJKLMNOPQRST’, c = ‘X’</a:t>
            </a:r>
          </a:p>
          <a:p>
            <a:pPr>
              <a:lnSpc>
                <a:spcPct val="90000"/>
              </a:lnSpc>
              <a:buFontTx/>
              <a:buNone/>
            </a:pPr>
            <a:r>
              <a:rPr lang="en-US" sz="1600" kern="0" dirty="0" smtClean="0"/>
              <a:t>x5		x = 21</a:t>
            </a:r>
          </a:p>
        </p:txBody>
      </p:sp>
    </p:spTree>
    <p:extLst>
      <p:ext uri="{BB962C8B-B14F-4D97-AF65-F5344CB8AC3E}">
        <p14:creationId xmlns:p14="http://schemas.microsoft.com/office/powerpoint/2010/main" val="14997989"/>
      </p:ext>
    </p:extLst>
  </p:cSld>
  <p:clrMapOvr>
    <a:masterClrMapping/>
  </p:clrMapOvr>
  <p:transition>
    <p:fad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3074"/>
          <p:cNvSpPr>
            <a:spLocks noGrp="1" noChangeArrowheads="1"/>
          </p:cNvSpPr>
          <p:nvPr>
            <p:ph type="title" idx="4294967295"/>
          </p:nvPr>
        </p:nvSpPr>
        <p:spPr/>
        <p:txBody>
          <a:bodyPr/>
          <a:lstStyle/>
          <a:p>
            <a:r>
              <a:rPr lang="en-US" sz="2700" b="0" smtClean="0">
                <a:effectLst/>
              </a:rPr>
              <a:t>Category-Partition Testing</a:t>
            </a:r>
            <a:r>
              <a:rPr lang="en-US" sz="2700" b="0" smtClean="0"/>
              <a:t> </a:t>
            </a:r>
            <a:br>
              <a:rPr lang="en-US" sz="2700" b="0" smtClean="0"/>
            </a:br>
            <a:r>
              <a:rPr lang="en-US" sz="2700" b="0" smtClean="0"/>
              <a:t>Steps (II)</a:t>
            </a:r>
          </a:p>
        </p:txBody>
      </p:sp>
      <p:sp>
        <p:nvSpPr>
          <p:cNvPr id="223235" name="Rectangle 3075"/>
          <p:cNvSpPr>
            <a:spLocks noGrp="1" noChangeArrowheads="1"/>
          </p:cNvSpPr>
          <p:nvPr>
            <p:ph idx="4294967295"/>
          </p:nvPr>
        </p:nvSpPr>
        <p:spPr>
          <a:xfrm>
            <a:off x="179388" y="1268413"/>
            <a:ext cx="8713787" cy="4074449"/>
          </a:xfrm>
        </p:spPr>
        <p:txBody>
          <a:bodyPr/>
          <a:lstStyle/>
          <a:p>
            <a:r>
              <a:rPr lang="en-US" sz="2800" b="0" dirty="0" smtClean="0"/>
              <a:t>The </a:t>
            </a:r>
            <a:r>
              <a:rPr lang="en-US" sz="2800" b="0" i="1" dirty="0" smtClean="0"/>
              <a:t>constraints</a:t>
            </a:r>
            <a:r>
              <a:rPr lang="en-US" sz="2800" b="0" dirty="0" smtClean="0"/>
              <a:t> operating between choices are then identified, i.e., how the occurrence of one choice can affect the existence of another</a:t>
            </a:r>
          </a:p>
          <a:p>
            <a:pPr lvl="1"/>
            <a:r>
              <a:rPr lang="en-US" sz="2400" dirty="0" smtClean="0"/>
              <a:t>E.g., in the array sorting example, if Len = 0, then the rest does not matter</a:t>
            </a:r>
          </a:p>
          <a:p>
            <a:r>
              <a:rPr lang="en-US" sz="2800" b="0" i="1" dirty="0" smtClean="0"/>
              <a:t>Test frames</a:t>
            </a:r>
            <a:r>
              <a:rPr lang="en-US" sz="2800" b="0" dirty="0" smtClean="0"/>
              <a:t> (or test specifications) are then generated which are defined as the allowable combinations of choices in the categories</a:t>
            </a:r>
          </a:p>
          <a:p>
            <a:r>
              <a:rPr lang="en-US" sz="2800" b="0" dirty="0" smtClean="0"/>
              <a:t>Test frames are then converted into </a:t>
            </a:r>
            <a:r>
              <a:rPr lang="en-US" sz="2800" b="0" i="1" dirty="0" smtClean="0"/>
              <a:t>test data</a:t>
            </a:r>
          </a:p>
        </p:txBody>
      </p:sp>
    </p:spTree>
    <p:extLst>
      <p:ext uri="{BB962C8B-B14F-4D97-AF65-F5344CB8AC3E}">
        <p14:creationId xmlns:p14="http://schemas.microsoft.com/office/powerpoint/2010/main" val="23245674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323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323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050"/>
          <p:cNvSpPr>
            <a:spLocks noGrp="1" noChangeArrowheads="1"/>
          </p:cNvSpPr>
          <p:nvPr>
            <p:ph type="title"/>
          </p:nvPr>
        </p:nvSpPr>
        <p:spPr/>
        <p:txBody>
          <a:bodyPr/>
          <a:lstStyle/>
          <a:p>
            <a:r>
              <a:rPr lang="en-US" sz="2300" b="0" smtClean="0">
                <a:effectLst/>
              </a:rPr>
              <a:t>Category-Partition Testing</a:t>
            </a:r>
            <a:r>
              <a:rPr lang="en-US" sz="2300" b="0" smtClean="0"/>
              <a:t> </a:t>
            </a:r>
            <a:br>
              <a:rPr lang="en-US" sz="2300" b="0" smtClean="0"/>
            </a:br>
            <a:r>
              <a:rPr lang="en-US" sz="2700" b="0" smtClean="0"/>
              <a:t>Criteria Using Choices</a:t>
            </a:r>
          </a:p>
        </p:txBody>
      </p:sp>
      <p:sp>
        <p:nvSpPr>
          <p:cNvPr id="43011" name="Rectangle 2051"/>
          <p:cNvSpPr>
            <a:spLocks noGrp="1" noChangeArrowheads="1"/>
          </p:cNvSpPr>
          <p:nvPr>
            <p:ph idx="1"/>
          </p:nvPr>
        </p:nvSpPr>
        <p:spPr>
          <a:xfrm>
            <a:off x="179388" y="908720"/>
            <a:ext cx="8713787" cy="5660524"/>
          </a:xfrm>
        </p:spPr>
        <p:txBody>
          <a:bodyPr/>
          <a:lstStyle/>
          <a:p>
            <a:pPr>
              <a:lnSpc>
                <a:spcPct val="100000"/>
              </a:lnSpc>
            </a:pPr>
            <a:r>
              <a:rPr lang="en-US" sz="1900" dirty="0" smtClean="0">
                <a:solidFill>
                  <a:srgbClr val="663300"/>
                </a:solidFill>
              </a:rPr>
              <a:t>All Combinations (AC)</a:t>
            </a:r>
            <a:r>
              <a:rPr lang="en-US" sz="1900" dirty="0" smtClean="0"/>
              <a:t>: This is what was shown in the previous example, what is typically done when using category-partition. One value for every choice of every parameter must be used with one value of every (possible) choice of every other category. </a:t>
            </a:r>
          </a:p>
          <a:p>
            <a:pPr>
              <a:lnSpc>
                <a:spcPct val="100000"/>
              </a:lnSpc>
            </a:pPr>
            <a:r>
              <a:rPr lang="en-US" sz="1900" dirty="0" smtClean="0">
                <a:solidFill>
                  <a:srgbClr val="663300"/>
                </a:solidFill>
              </a:rPr>
              <a:t>Each choice (EC)</a:t>
            </a:r>
            <a:r>
              <a:rPr lang="en-US" sz="1900" dirty="0" smtClean="0"/>
              <a:t>: This is a weaker criterion. One value from each choice for each category must be used at least in one test case. </a:t>
            </a:r>
          </a:p>
          <a:p>
            <a:pPr lvl="1">
              <a:lnSpc>
                <a:spcPct val="100000"/>
              </a:lnSpc>
            </a:pPr>
            <a:r>
              <a:rPr lang="en-US" sz="1600" b="1" dirty="0" smtClean="0"/>
              <a:t>Should use a “greedy approach”</a:t>
            </a:r>
          </a:p>
          <a:p>
            <a:pPr lvl="1">
              <a:lnSpc>
                <a:spcPct val="100000"/>
              </a:lnSpc>
            </a:pPr>
            <a:r>
              <a:rPr lang="en-US" sz="1600" b="1" dirty="0" smtClean="0"/>
              <a:t>How many test cases for our example? 7 TCs</a:t>
            </a:r>
          </a:p>
          <a:p>
            <a:pPr lvl="2">
              <a:lnSpc>
                <a:spcPct val="90000"/>
              </a:lnSpc>
              <a:buFontTx/>
              <a:buNone/>
            </a:pPr>
            <a:r>
              <a:rPr lang="en-US" sz="1200" b="1" dirty="0"/>
              <a:t>x1	</a:t>
            </a:r>
            <a:r>
              <a:rPr lang="en-US" sz="1200" b="1" dirty="0" smtClean="0"/>
              <a:t>x </a:t>
            </a:r>
            <a:r>
              <a:rPr lang="en-US" sz="1200" b="1" dirty="0"/>
              <a:t>= 0</a:t>
            </a:r>
          </a:p>
          <a:p>
            <a:pPr lvl="2">
              <a:lnSpc>
                <a:spcPct val="90000"/>
              </a:lnSpc>
              <a:buFontTx/>
              <a:buNone/>
            </a:pPr>
            <a:r>
              <a:rPr lang="en-US" sz="1200" b="1" dirty="0"/>
              <a:t>x2a1c1	x = 1, a = ‘A’, c = ‘A’</a:t>
            </a:r>
          </a:p>
          <a:p>
            <a:pPr lvl="2">
              <a:lnSpc>
                <a:spcPct val="90000"/>
              </a:lnSpc>
              <a:buFontTx/>
              <a:buNone/>
            </a:pPr>
            <a:r>
              <a:rPr lang="en-US" sz="1200" b="1" dirty="0"/>
              <a:t>x2a1c4	x = 1, a = ‘A’, c = ‘B’</a:t>
            </a:r>
          </a:p>
          <a:p>
            <a:pPr lvl="2">
              <a:lnSpc>
                <a:spcPct val="90000"/>
              </a:lnSpc>
              <a:buFontTx/>
              <a:buNone/>
            </a:pPr>
            <a:r>
              <a:rPr lang="en-US" sz="1200" b="1" dirty="0"/>
              <a:t>x3a2c1	x = 7, a = ‘ABCDEFG’, c = ‘A’</a:t>
            </a:r>
          </a:p>
          <a:p>
            <a:pPr lvl="2">
              <a:lnSpc>
                <a:spcPct val="90000"/>
              </a:lnSpc>
              <a:buFontTx/>
              <a:buNone/>
            </a:pPr>
            <a:r>
              <a:rPr lang="en-US" sz="1200" b="1" dirty="0"/>
              <a:t>x3a2c2	x = 7, a = ‘ABCDEFG’, c = ‘G’</a:t>
            </a:r>
          </a:p>
          <a:p>
            <a:pPr lvl="2">
              <a:lnSpc>
                <a:spcPct val="90000"/>
              </a:lnSpc>
              <a:buFontTx/>
              <a:buNone/>
            </a:pPr>
            <a:r>
              <a:rPr lang="en-US" sz="1200" b="1" dirty="0"/>
              <a:t>x3a2c3	x = 7, a = ‘ABCDEFG’, c = ‘D’</a:t>
            </a:r>
          </a:p>
          <a:p>
            <a:pPr lvl="2">
              <a:lnSpc>
                <a:spcPct val="90000"/>
              </a:lnSpc>
              <a:buFontTx/>
              <a:buNone/>
            </a:pPr>
            <a:r>
              <a:rPr lang="en-US" sz="1200" b="1" dirty="0"/>
              <a:t>x3a2c4	x = 7, a = ‘ABCDEFG’, c = ‘X’</a:t>
            </a:r>
          </a:p>
          <a:p>
            <a:pPr lvl="2">
              <a:lnSpc>
                <a:spcPct val="90000"/>
              </a:lnSpc>
              <a:buFontTx/>
              <a:buNone/>
            </a:pPr>
            <a:r>
              <a:rPr lang="en-US" sz="1200" b="1" dirty="0"/>
              <a:t>x4a3c1	x = 20, a = ‘ABCDEFGHIJKLMNOPQRST’, c = ‘A’</a:t>
            </a:r>
          </a:p>
          <a:p>
            <a:pPr lvl="2">
              <a:lnSpc>
                <a:spcPct val="90000"/>
              </a:lnSpc>
              <a:buFontTx/>
              <a:buNone/>
            </a:pPr>
            <a:r>
              <a:rPr lang="en-US" sz="1200" b="1" dirty="0"/>
              <a:t>x4a3c2	x = 20, a = ‘ABCDEFGHIJKLMNOPQRST’, c = ‘T’</a:t>
            </a:r>
          </a:p>
          <a:p>
            <a:pPr lvl="2">
              <a:lnSpc>
                <a:spcPct val="90000"/>
              </a:lnSpc>
              <a:buFontTx/>
              <a:buNone/>
            </a:pPr>
            <a:r>
              <a:rPr lang="en-US" sz="1200" b="1" dirty="0"/>
              <a:t>x4a3c3	x = 20, a = ‘ABCDEFGHIJKLMNOPQRST’, c = ‘J’</a:t>
            </a:r>
          </a:p>
          <a:p>
            <a:pPr lvl="2">
              <a:lnSpc>
                <a:spcPct val="90000"/>
              </a:lnSpc>
              <a:buFontTx/>
              <a:buNone/>
            </a:pPr>
            <a:r>
              <a:rPr lang="en-US" sz="1200" b="1" dirty="0"/>
              <a:t>x4a3c4	x = 20, a = ‘ABCDEFGHIJKLMNOPQRST’, c = ‘X’</a:t>
            </a:r>
          </a:p>
          <a:p>
            <a:pPr lvl="2">
              <a:lnSpc>
                <a:spcPct val="90000"/>
              </a:lnSpc>
              <a:buFontTx/>
              <a:buNone/>
            </a:pPr>
            <a:r>
              <a:rPr lang="en-US" sz="1200" b="1" dirty="0"/>
              <a:t>x5	</a:t>
            </a:r>
            <a:r>
              <a:rPr lang="en-US" sz="1200" b="1" dirty="0" smtClean="0"/>
              <a:t>x </a:t>
            </a:r>
            <a:r>
              <a:rPr lang="en-US" sz="1200" b="1" dirty="0"/>
              <a:t>= </a:t>
            </a:r>
            <a:r>
              <a:rPr lang="en-US" sz="1200" b="1" dirty="0" smtClean="0"/>
              <a:t>21</a:t>
            </a:r>
            <a:endParaRPr lang="en-US" sz="900" b="1" dirty="0" smtClean="0"/>
          </a:p>
        </p:txBody>
      </p:sp>
      <p:cxnSp>
        <p:nvCxnSpPr>
          <p:cNvPr id="3" name="Straight Connector 2"/>
          <p:cNvCxnSpPr/>
          <p:nvPr/>
        </p:nvCxnSpPr>
        <p:spPr bwMode="auto">
          <a:xfrm>
            <a:off x="1043608" y="4077072"/>
            <a:ext cx="2880320" cy="0"/>
          </a:xfrm>
          <a:prstGeom prst="line">
            <a:avLst/>
          </a:prstGeom>
          <a:solidFill>
            <a:srgbClr val="FF6600"/>
          </a:solidFill>
          <a:ln w="12700" cap="flat" cmpd="sng" algn="ctr">
            <a:solidFill>
              <a:srgbClr val="FF0000"/>
            </a:solidFill>
            <a:prstDash val="solid"/>
            <a:round/>
            <a:headEnd type="none" w="med" len="med"/>
            <a:tailEnd type="none" w="med" len="med"/>
          </a:ln>
          <a:effectLst/>
        </p:spPr>
      </p:cxnSp>
      <p:cxnSp>
        <p:nvCxnSpPr>
          <p:cNvPr id="7" name="Straight Connector 6"/>
          <p:cNvCxnSpPr/>
          <p:nvPr/>
        </p:nvCxnSpPr>
        <p:spPr bwMode="auto">
          <a:xfrm>
            <a:off x="1043608" y="4581128"/>
            <a:ext cx="2880320" cy="0"/>
          </a:xfrm>
          <a:prstGeom prst="line">
            <a:avLst/>
          </a:prstGeom>
          <a:solidFill>
            <a:srgbClr val="FF6600"/>
          </a:solidFill>
          <a:ln w="12700" cap="flat" cmpd="sng" algn="ctr">
            <a:solidFill>
              <a:srgbClr val="FF0000"/>
            </a:solidFill>
            <a:prstDash val="solid"/>
            <a:round/>
            <a:headEnd type="none" w="med" len="med"/>
            <a:tailEnd type="none" w="med" len="med"/>
          </a:ln>
          <a:effectLst/>
        </p:spPr>
      </p:cxnSp>
      <p:cxnSp>
        <p:nvCxnSpPr>
          <p:cNvPr id="8" name="Straight Connector 7"/>
          <p:cNvCxnSpPr/>
          <p:nvPr/>
        </p:nvCxnSpPr>
        <p:spPr bwMode="auto">
          <a:xfrm>
            <a:off x="899592" y="6591196"/>
            <a:ext cx="2880320" cy="0"/>
          </a:xfrm>
          <a:prstGeom prst="line">
            <a:avLst/>
          </a:prstGeom>
          <a:solidFill>
            <a:srgbClr val="FF6600"/>
          </a:solidFill>
          <a:ln w="12700" cap="flat" cmpd="sng" algn="ctr">
            <a:solidFill>
              <a:srgbClr val="FF0000"/>
            </a:solidFill>
            <a:prstDash val="solid"/>
            <a:round/>
            <a:headEnd type="none" w="med" len="med"/>
            <a:tailEnd type="none" w="med" len="med"/>
          </a:ln>
          <a:effectLst/>
        </p:spPr>
      </p:cxnSp>
      <p:cxnSp>
        <p:nvCxnSpPr>
          <p:cNvPr id="9" name="Straight Connector 8"/>
          <p:cNvCxnSpPr/>
          <p:nvPr/>
        </p:nvCxnSpPr>
        <p:spPr bwMode="auto">
          <a:xfrm>
            <a:off x="1043608" y="5301208"/>
            <a:ext cx="2880320" cy="0"/>
          </a:xfrm>
          <a:prstGeom prst="line">
            <a:avLst/>
          </a:prstGeom>
          <a:solidFill>
            <a:srgbClr val="FF6600"/>
          </a:solidFill>
          <a:ln w="12700" cap="flat" cmpd="sng" algn="ctr">
            <a:solidFill>
              <a:srgbClr val="FF0000"/>
            </a:solidFill>
            <a:prstDash val="solid"/>
            <a:round/>
            <a:headEnd type="none" w="med" len="med"/>
            <a:tailEnd type="none" w="med" len="med"/>
          </a:ln>
          <a:effectLst/>
        </p:spPr>
      </p:cxnSp>
      <p:cxnSp>
        <p:nvCxnSpPr>
          <p:cNvPr id="10" name="Straight Connector 9"/>
          <p:cNvCxnSpPr/>
          <p:nvPr/>
        </p:nvCxnSpPr>
        <p:spPr bwMode="auto">
          <a:xfrm>
            <a:off x="1043608" y="5085184"/>
            <a:ext cx="2880320" cy="0"/>
          </a:xfrm>
          <a:prstGeom prst="line">
            <a:avLst/>
          </a:prstGeom>
          <a:solidFill>
            <a:srgbClr val="FF6600"/>
          </a:solidFill>
          <a:ln w="12700" cap="flat" cmpd="sng" algn="ctr">
            <a:solidFill>
              <a:srgbClr val="FF0000"/>
            </a:solidFill>
            <a:prstDash val="solid"/>
            <a:round/>
            <a:headEnd type="none" w="med" len="med"/>
            <a:tailEnd type="none" w="med" len="med"/>
          </a:ln>
          <a:effectLst/>
        </p:spPr>
      </p:cxnSp>
      <p:cxnSp>
        <p:nvCxnSpPr>
          <p:cNvPr id="11" name="Straight Connector 10"/>
          <p:cNvCxnSpPr/>
          <p:nvPr/>
        </p:nvCxnSpPr>
        <p:spPr bwMode="auto">
          <a:xfrm>
            <a:off x="1043608" y="4869160"/>
            <a:ext cx="2880320" cy="0"/>
          </a:xfrm>
          <a:prstGeom prst="line">
            <a:avLst/>
          </a:prstGeom>
          <a:solidFill>
            <a:srgbClr val="FF6600"/>
          </a:solidFill>
          <a:ln w="1270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13903824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0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0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0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01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01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01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011">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3011">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3011">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3011">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3011">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3011">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3011">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3011">
                                            <p:txEl>
                                              <p:pRg st="14" end="1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3011">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sz="2300" b="0" smtClean="0">
                <a:effectLst/>
              </a:rPr>
              <a:t>Category-Partition Testing</a:t>
            </a:r>
            <a:r>
              <a:rPr lang="en-US" sz="2300" b="0" smtClean="0"/>
              <a:t> </a:t>
            </a:r>
            <a:br>
              <a:rPr lang="en-US" sz="2300" b="0" smtClean="0"/>
            </a:br>
            <a:r>
              <a:rPr lang="en-US" sz="2700" b="0" smtClean="0"/>
              <a:t>Conclusions</a:t>
            </a:r>
          </a:p>
        </p:txBody>
      </p:sp>
      <p:sp>
        <p:nvSpPr>
          <p:cNvPr id="44035" name="Rectangle 3"/>
          <p:cNvSpPr>
            <a:spLocks noGrp="1" noChangeArrowheads="1"/>
          </p:cNvSpPr>
          <p:nvPr>
            <p:ph idx="1"/>
          </p:nvPr>
        </p:nvSpPr>
        <p:spPr>
          <a:xfrm>
            <a:off x="179388" y="908720"/>
            <a:ext cx="8713787" cy="4817216"/>
          </a:xfrm>
        </p:spPr>
        <p:txBody>
          <a:bodyPr/>
          <a:lstStyle/>
          <a:p>
            <a:pPr>
              <a:lnSpc>
                <a:spcPct val="90000"/>
              </a:lnSpc>
            </a:pPr>
            <a:r>
              <a:rPr lang="en-US" sz="2400" b="0" dirty="0" smtClean="0"/>
              <a:t>Identifying parameters and environments conditions, and categories, heavily relies on the experience of the tester</a:t>
            </a:r>
          </a:p>
          <a:p>
            <a:pPr>
              <a:lnSpc>
                <a:spcPct val="90000"/>
              </a:lnSpc>
            </a:pPr>
            <a:r>
              <a:rPr lang="en-US" sz="2400" b="0" dirty="0" smtClean="0"/>
              <a:t>Makes testing decisions explicit (e.g., constraints), open for review</a:t>
            </a:r>
          </a:p>
          <a:p>
            <a:pPr>
              <a:lnSpc>
                <a:spcPct val="90000"/>
              </a:lnSpc>
            </a:pPr>
            <a:r>
              <a:rPr lang="en-US" sz="2400" b="0" dirty="0" smtClean="0"/>
              <a:t>Combines boundary-value analysis, robustness testing, and equivalence-class partitioning</a:t>
            </a:r>
          </a:p>
          <a:p>
            <a:pPr>
              <a:lnSpc>
                <a:spcPct val="90000"/>
              </a:lnSpc>
            </a:pPr>
            <a:r>
              <a:rPr lang="en-US" sz="2400" b="0" dirty="0" smtClean="0"/>
              <a:t>Once the first step (i.e., specifying the constraints) is completed, the technique is straightforward and can be automated</a:t>
            </a:r>
          </a:p>
          <a:p>
            <a:pPr>
              <a:lnSpc>
                <a:spcPct val="90000"/>
              </a:lnSpc>
            </a:pPr>
            <a:r>
              <a:rPr lang="en-US" sz="2400" b="0" dirty="0" smtClean="0"/>
              <a:t>The criteria for test-case reduction makes it useful for practical testing</a:t>
            </a:r>
          </a:p>
          <a:p>
            <a:pPr>
              <a:lnSpc>
                <a:spcPct val="90000"/>
              </a:lnSpc>
            </a:pPr>
            <a:r>
              <a:rPr lang="en-US" sz="2400" b="0" dirty="0" smtClean="0"/>
              <a:t>Source:</a:t>
            </a:r>
          </a:p>
        </p:txBody>
      </p:sp>
      <p:pic>
        <p:nvPicPr>
          <p:cNvPr id="5" name="Picture 4"/>
          <p:cNvPicPr>
            <a:picLocks noChangeAspect="1"/>
          </p:cNvPicPr>
          <p:nvPr/>
        </p:nvPicPr>
        <p:blipFill>
          <a:blip r:embed="rId3" cstate="print"/>
          <a:stretch>
            <a:fillRect/>
          </a:stretch>
        </p:blipFill>
        <p:spPr>
          <a:xfrm>
            <a:off x="733251" y="5733256"/>
            <a:ext cx="7606059" cy="667198"/>
          </a:xfrm>
          <a:prstGeom prst="rect">
            <a:avLst/>
          </a:prstGeom>
        </p:spPr>
      </p:pic>
    </p:spTree>
    <p:extLst>
      <p:ext uri="{BB962C8B-B14F-4D97-AF65-F5344CB8AC3E}">
        <p14:creationId xmlns:p14="http://schemas.microsoft.com/office/powerpoint/2010/main" val="418516562"/>
      </p:ext>
    </p:extLst>
  </p:cSld>
  <p:clrMapOvr>
    <a:masterClrMapping/>
  </p:clrMapOvr>
  <p:transition>
    <p:fade/>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050"/>
          <p:cNvSpPr>
            <a:spLocks noGrp="1" noChangeArrowheads="1"/>
          </p:cNvSpPr>
          <p:nvPr>
            <p:ph type="title"/>
          </p:nvPr>
        </p:nvSpPr>
        <p:spPr/>
        <p:txBody>
          <a:bodyPr/>
          <a:lstStyle/>
          <a:p>
            <a:r>
              <a:rPr lang="en-US" sz="3200" b="0" smtClean="0">
                <a:effectLst/>
                <a:cs typeface="Times New Roman" pitchFamily="18" charset="0"/>
              </a:rPr>
              <a:t>Black-box Testing: </a:t>
            </a:r>
            <a:r>
              <a:rPr lang="en-US" b="0" smtClean="0">
                <a:effectLst/>
              </a:rPr>
              <a:t>Outline</a:t>
            </a:r>
          </a:p>
        </p:txBody>
      </p:sp>
      <p:sp>
        <p:nvSpPr>
          <p:cNvPr id="265219" name="Rectangle 2051"/>
          <p:cNvSpPr>
            <a:spLocks noGrp="1" noChangeArrowheads="1"/>
          </p:cNvSpPr>
          <p:nvPr>
            <p:ph idx="1"/>
          </p:nvPr>
        </p:nvSpPr>
        <p:spPr>
          <a:xfrm>
            <a:off x="179388" y="1268413"/>
            <a:ext cx="8713787" cy="3005951"/>
          </a:xfrm>
        </p:spPr>
        <p:txBody>
          <a:bodyPr/>
          <a:lstStyle/>
          <a:p>
            <a:r>
              <a:rPr lang="en-US" b="0" dirty="0" smtClean="0">
                <a:solidFill>
                  <a:srgbClr val="7F7F7F"/>
                </a:solidFill>
              </a:rPr>
              <a:t>Equivalence Class Partitioning</a:t>
            </a:r>
          </a:p>
          <a:p>
            <a:r>
              <a:rPr lang="en-US" b="0" dirty="0">
                <a:solidFill>
                  <a:schemeClr val="bg1">
                    <a:lumMod val="50000"/>
                  </a:schemeClr>
                </a:solidFill>
              </a:rPr>
              <a:t>Pair-wise and n-way testing</a:t>
            </a:r>
          </a:p>
          <a:p>
            <a:r>
              <a:rPr lang="en-US" b="0" dirty="0" smtClean="0">
                <a:solidFill>
                  <a:srgbClr val="7F7F7F"/>
                </a:solidFill>
              </a:rPr>
              <a:t>Boundary-Value Analysis</a:t>
            </a:r>
          </a:p>
          <a:p>
            <a:r>
              <a:rPr lang="en-US" b="0" dirty="0" smtClean="0">
                <a:solidFill>
                  <a:srgbClr val="7F7F7F"/>
                </a:solidFill>
              </a:rPr>
              <a:t>Category-Partition Testing</a:t>
            </a:r>
          </a:p>
          <a:p>
            <a:r>
              <a:rPr lang="en-US" b="0" dirty="0" smtClean="0"/>
              <a:t>Decision tables</a:t>
            </a:r>
          </a:p>
          <a:p>
            <a:r>
              <a:rPr lang="en-US" b="0" dirty="0" smtClean="0">
                <a:solidFill>
                  <a:srgbClr val="7F7F7F"/>
                </a:solidFill>
              </a:rPr>
              <a:t>Cause-Effect Graphs</a:t>
            </a:r>
          </a:p>
        </p:txBody>
      </p:sp>
    </p:spTree>
    <p:extLst>
      <p:ext uri="{BB962C8B-B14F-4D97-AF65-F5344CB8AC3E}">
        <p14:creationId xmlns:p14="http://schemas.microsoft.com/office/powerpoint/2010/main" val="4284778904"/>
      </p:ext>
    </p:extLst>
  </p:cSld>
  <p:clrMapOvr>
    <a:masterClrMapping/>
  </p:clrMapOvr>
  <p:transition>
    <p:fade/>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b="0" smtClean="0">
                <a:effectLst/>
              </a:rPr>
              <a:t>Decision Tables - Motivations</a:t>
            </a:r>
          </a:p>
        </p:txBody>
      </p:sp>
      <p:sp>
        <p:nvSpPr>
          <p:cNvPr id="46083" name="Rectangle 3"/>
          <p:cNvSpPr>
            <a:spLocks noGrp="1" noChangeArrowheads="1"/>
          </p:cNvSpPr>
          <p:nvPr>
            <p:ph idx="1"/>
          </p:nvPr>
        </p:nvSpPr>
        <p:spPr>
          <a:xfrm>
            <a:off x="179388" y="1268413"/>
            <a:ext cx="8713787" cy="3772123"/>
          </a:xfrm>
        </p:spPr>
        <p:txBody>
          <a:bodyPr/>
          <a:lstStyle/>
          <a:p>
            <a:r>
              <a:rPr lang="en-US" sz="2400" b="0" dirty="0" smtClean="0"/>
              <a:t>To help express </a:t>
            </a:r>
            <a:r>
              <a:rPr lang="en-US" sz="2400" b="0" i="1" dirty="0" smtClean="0"/>
              <a:t>test requirements</a:t>
            </a:r>
            <a:r>
              <a:rPr lang="en-US" sz="2400" b="0" dirty="0" smtClean="0"/>
              <a:t> in a directly usable form</a:t>
            </a:r>
          </a:p>
          <a:p>
            <a:r>
              <a:rPr lang="en-US" sz="2400" b="0" dirty="0" smtClean="0"/>
              <a:t>Easy to understand and support the systematic derivation of test cases</a:t>
            </a:r>
          </a:p>
          <a:p>
            <a:r>
              <a:rPr lang="en-US" sz="2400" b="0" dirty="0" smtClean="0"/>
              <a:t>To support automated or manual generation of test cases</a:t>
            </a:r>
          </a:p>
          <a:p>
            <a:r>
              <a:rPr lang="en-US" sz="2400" b="0" dirty="0" smtClean="0"/>
              <a:t>A particular response or response subset is to be selected for testing by evaluating many related conditions</a:t>
            </a:r>
          </a:p>
          <a:p>
            <a:r>
              <a:rPr lang="en-US" sz="2400" b="0" dirty="0" smtClean="0"/>
              <a:t>Ideal for describing situations in which a number of combinations of actions are taken under varying sets of conditions, e.g., control systems</a:t>
            </a:r>
          </a:p>
        </p:txBody>
      </p:sp>
    </p:spTree>
    <p:extLst>
      <p:ext uri="{BB962C8B-B14F-4D97-AF65-F5344CB8AC3E}">
        <p14:creationId xmlns:p14="http://schemas.microsoft.com/office/powerpoint/2010/main" val="263614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8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0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050"/>
          <p:cNvSpPr>
            <a:spLocks noGrp="1" noChangeArrowheads="1"/>
          </p:cNvSpPr>
          <p:nvPr>
            <p:ph type="title" idx="4294967295"/>
          </p:nvPr>
        </p:nvSpPr>
        <p:spPr/>
        <p:txBody>
          <a:bodyPr/>
          <a:lstStyle/>
          <a:p>
            <a:r>
              <a:rPr lang="en-US" sz="2700" b="0" smtClean="0">
                <a:effectLst/>
              </a:rPr>
              <a:t>Decision Tables - An Example</a:t>
            </a:r>
            <a:br>
              <a:rPr lang="en-US" sz="2700" b="0" smtClean="0">
                <a:effectLst/>
              </a:rPr>
            </a:br>
            <a:r>
              <a:rPr lang="en-US" sz="1900" b="0" smtClean="0">
                <a:effectLst/>
              </a:rPr>
              <a:t>For a program identifying the type of a triangle given its edge (side) sizes</a:t>
            </a:r>
          </a:p>
        </p:txBody>
      </p:sp>
      <p:graphicFrame>
        <p:nvGraphicFramePr>
          <p:cNvPr id="190494" name="Group 30"/>
          <p:cNvGraphicFramePr>
            <a:graphicFrameLocks noGrp="1"/>
          </p:cNvGraphicFramePr>
          <p:nvPr/>
        </p:nvGraphicFramePr>
        <p:xfrm>
          <a:off x="1979613" y="1428750"/>
          <a:ext cx="5187950" cy="1426464"/>
        </p:xfrm>
        <a:graphic>
          <a:graphicData uri="http://schemas.openxmlformats.org/drawingml/2006/table">
            <a:tbl>
              <a:tblPr/>
              <a:tblGrid>
                <a:gridCol w="1454150">
                  <a:extLst>
                    <a:ext uri="{9D8B030D-6E8A-4147-A177-3AD203B41FA5}">
                      <a16:colId xmlns:a16="http://schemas.microsoft.com/office/drawing/2014/main" val="20000"/>
                    </a:ext>
                  </a:extLst>
                </a:gridCol>
                <a:gridCol w="1136650">
                  <a:extLst>
                    <a:ext uri="{9D8B030D-6E8A-4147-A177-3AD203B41FA5}">
                      <a16:colId xmlns:a16="http://schemas.microsoft.com/office/drawing/2014/main" val="20001"/>
                    </a:ext>
                  </a:extLst>
                </a:gridCol>
                <a:gridCol w="2597150">
                  <a:extLst>
                    <a:ext uri="{9D8B030D-6E8A-4147-A177-3AD203B41FA5}">
                      <a16:colId xmlns:a16="http://schemas.microsoft.com/office/drawing/2014/main" val="20002"/>
                    </a:ext>
                  </a:extLst>
                </a:gridCol>
              </a:tblGrid>
              <a:tr h="855663">
                <a:tc>
                  <a:txBody>
                    <a:bodyPr/>
                    <a:lstStyle/>
                    <a:p>
                      <a:pPr marL="0" marR="0" lvl="0" indent="0" algn="l" defTabSz="914400" rtl="0" eaLnBrk="0" fontAlgn="t" latinLnBrk="0" hangingPunct="0">
                        <a:lnSpc>
                          <a:spcPct val="8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0" fontAlgn="t" latinLnBrk="0" hangingPunct="0">
                        <a:lnSpc>
                          <a:spcPct val="8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a:txBody>
                  <a:tcPr horzOverflow="overflow">
                    <a:lnL>
                      <a:noFill/>
                    </a:lnL>
                    <a:lnR>
                      <a:noFill/>
                    </a:lnR>
                    <a:lnT cap="flat">
                      <a:noFill/>
                    </a:lnT>
                    <a:lnB>
                      <a:noFill/>
                    </a:lnB>
                    <a:lnTlToBr>
                      <a:noFill/>
                    </a:lnTlToBr>
                    <a:lnBlToTr>
                      <a:noFill/>
                    </a:lnBlToTr>
                    <a:noFill/>
                  </a:tcPr>
                </a:tc>
                <a:tc>
                  <a:txBody>
                    <a:bodyPr/>
                    <a:lstStyle/>
                    <a:p>
                      <a:pPr marL="0" marR="0" lvl="0" indent="0" algn="l" defTabSz="914400" rtl="0" eaLnBrk="0" fontAlgn="t" latinLnBrk="0" hangingPunct="0">
                        <a:lnSpc>
                          <a:spcPct val="80000"/>
                        </a:lnSpc>
                        <a:spcBef>
                          <a:spcPct val="0"/>
                        </a:spcBef>
                        <a:spcAft>
                          <a:spcPct val="0"/>
                        </a:spcAft>
                        <a:buClrTx/>
                        <a:buSzTx/>
                        <a:buFontTx/>
                        <a:buNone/>
                        <a:tabLst/>
                      </a:pPr>
                      <a:r>
                        <a:rPr kumimoji="0" lang="en-GB" sz="6600" b="0" i="0" u="none" strike="noStrike" cap="none" normalizeH="0" baseline="0" smtClean="0">
                          <a:ln>
                            <a:noFill/>
                          </a:ln>
                          <a:solidFill>
                            <a:schemeClr val="tx1"/>
                          </a:solidFill>
                          <a:effectLst/>
                          <a:latin typeface="Arial" pitchFamily="34" charset="0"/>
                        </a:rPr>
                        <a:t> </a:t>
                      </a:r>
                      <a:r>
                        <a:rPr kumimoji="0" lang="en-GB" sz="1800" b="0" i="0" u="none" strike="noStrike" cap="none" normalizeH="0" baseline="0" smtClean="0">
                          <a:ln>
                            <a:noFill/>
                          </a:ln>
                          <a:solidFill>
                            <a:schemeClr val="tx1"/>
                          </a:solidFill>
                          <a:effectLst/>
                          <a:latin typeface="Arial" pitchFamily="34" charset="0"/>
                        </a:rPr>
                        <a:t>                                   </a:t>
                      </a: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23838">
                <a:tc>
                  <a:txBody>
                    <a:bodyPr/>
                    <a:lstStyle/>
                    <a:p>
                      <a:pPr marL="0" marR="0" lvl="0" indent="0" algn="ctr" defTabSz="914400" rtl="0" eaLnBrk="0" fontAlgn="t" latinLnBrk="0" hangingPunct="0">
                        <a:lnSpc>
                          <a:spcPct val="80000"/>
                        </a:lnSpc>
                        <a:spcBef>
                          <a:spcPct val="0"/>
                        </a:spcBef>
                        <a:spcAft>
                          <a:spcPct val="0"/>
                        </a:spcAft>
                        <a:buClrTx/>
                        <a:buSzTx/>
                        <a:buFontTx/>
                        <a:buNone/>
                        <a:tabLst/>
                      </a:pPr>
                      <a:r>
                        <a:rPr kumimoji="0" lang="en-GB" sz="1800" b="0" i="0" u="none" strike="noStrike" cap="none" normalizeH="0" baseline="0" smtClean="0">
                          <a:ln>
                            <a:noFill/>
                          </a:ln>
                          <a:solidFill>
                            <a:schemeClr val="tx1"/>
                          </a:solidFill>
                          <a:effectLst/>
                          <a:latin typeface="Arial" pitchFamily="34" charset="0"/>
                        </a:rPr>
                        <a:t>Equilateral</a:t>
                      </a:r>
                    </a:p>
                  </a:txBody>
                  <a:tcPr horzOverflow="overflow">
                    <a:lnL cap="flat">
                      <a:noFill/>
                    </a:lnL>
                    <a:lnR>
                      <a:noFill/>
                    </a:lnR>
                    <a:lnT>
                      <a:noFill/>
                    </a:lnT>
                    <a:lnB cap="flat">
                      <a:noFill/>
                    </a:lnB>
                    <a:lnTlToBr>
                      <a:noFill/>
                    </a:lnTlToBr>
                    <a:lnBlToTr>
                      <a:noFill/>
                    </a:lnBlToTr>
                    <a:noFill/>
                  </a:tcPr>
                </a:tc>
                <a:tc>
                  <a:txBody>
                    <a:bodyPr/>
                    <a:lstStyle/>
                    <a:p>
                      <a:pPr marL="0" marR="0" lvl="0" indent="0" algn="ctr" defTabSz="914400" rtl="0" eaLnBrk="0" fontAlgn="t" latinLnBrk="0" hangingPunct="0">
                        <a:lnSpc>
                          <a:spcPct val="80000"/>
                        </a:lnSpc>
                        <a:spcBef>
                          <a:spcPct val="0"/>
                        </a:spcBef>
                        <a:spcAft>
                          <a:spcPct val="0"/>
                        </a:spcAft>
                        <a:buClrTx/>
                        <a:buSzTx/>
                        <a:buFontTx/>
                        <a:buNone/>
                        <a:tabLst/>
                      </a:pPr>
                      <a:r>
                        <a:rPr kumimoji="0" lang="en-GB" sz="1800" b="0" i="0" u="none" strike="noStrike" cap="none" normalizeH="0" baseline="0" smtClean="0">
                          <a:ln>
                            <a:noFill/>
                          </a:ln>
                          <a:solidFill>
                            <a:schemeClr val="tx1"/>
                          </a:solidFill>
                          <a:effectLst/>
                          <a:latin typeface="Arial" pitchFamily="34" charset="0"/>
                        </a:rPr>
                        <a:t>Isosceles</a:t>
                      </a:r>
                    </a:p>
                  </a:txBody>
                  <a:tcPr horzOverflow="overflow">
                    <a:lnL>
                      <a:noFill/>
                    </a:lnL>
                    <a:lnR>
                      <a:noFill/>
                    </a:lnR>
                    <a:lnT>
                      <a:noFill/>
                    </a:lnT>
                    <a:lnB cap="flat">
                      <a:noFill/>
                    </a:lnB>
                    <a:lnTlToBr>
                      <a:noFill/>
                    </a:lnTlToBr>
                    <a:lnBlToTr>
                      <a:noFill/>
                    </a:lnBlToTr>
                    <a:noFill/>
                  </a:tcPr>
                </a:tc>
                <a:tc>
                  <a:txBody>
                    <a:bodyPr/>
                    <a:lstStyle/>
                    <a:p>
                      <a:pPr marL="0" marR="0" lvl="0" indent="0" algn="ctr" defTabSz="914400" rtl="0" eaLnBrk="0" fontAlgn="t" latinLnBrk="0" hangingPunct="0">
                        <a:lnSpc>
                          <a:spcPct val="80000"/>
                        </a:lnSpc>
                        <a:spcBef>
                          <a:spcPct val="0"/>
                        </a:spcBef>
                        <a:spcAft>
                          <a:spcPct val="0"/>
                        </a:spcAft>
                        <a:buClrTx/>
                        <a:buSzTx/>
                        <a:buFontTx/>
                        <a:buNone/>
                        <a:tabLst/>
                      </a:pPr>
                      <a:r>
                        <a:rPr kumimoji="0" lang="en-GB" sz="1800" b="0" i="0" u="none" strike="noStrike" cap="none" normalizeH="0" baseline="0" smtClean="0">
                          <a:ln>
                            <a:noFill/>
                          </a:ln>
                          <a:solidFill>
                            <a:schemeClr val="tx1"/>
                          </a:solidFill>
                          <a:effectLst/>
                          <a:latin typeface="Arial" pitchFamily="34" charset="0"/>
                        </a:rPr>
                        <a:t>Scalene</a:t>
                      </a: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190469" name="Picture 5" descr="Equilateral Triangle">
            <a:hlinkClick r:id="rId4" tooltip="Equilateral Triangle"/>
          </p:cNvPr>
          <p:cNvPicPr>
            <a:picLocks noChangeAspect="1" noChangeArrowheads="1"/>
          </p:cNvPicPr>
          <p:nvPr/>
        </p:nvPicPr>
        <p:blipFill>
          <a:blip r:embed="rId5" cstate="print"/>
          <a:srcRect/>
          <a:stretch>
            <a:fillRect/>
          </a:stretch>
        </p:blipFill>
        <p:spPr bwMode="auto">
          <a:xfrm>
            <a:off x="2135188" y="1474788"/>
            <a:ext cx="1162050" cy="1047750"/>
          </a:xfrm>
          <a:prstGeom prst="rect">
            <a:avLst/>
          </a:prstGeom>
          <a:noFill/>
        </p:spPr>
      </p:pic>
      <p:pic>
        <p:nvPicPr>
          <p:cNvPr id="190471" name="Picture 7" descr="Isosceles triangle">
            <a:hlinkClick r:id="rId6" tooltip="Isosceles triangle"/>
          </p:cNvPr>
          <p:cNvPicPr>
            <a:picLocks noChangeAspect="1" noChangeArrowheads="1"/>
          </p:cNvPicPr>
          <p:nvPr/>
        </p:nvPicPr>
        <p:blipFill>
          <a:blip r:embed="rId7" cstate="print"/>
          <a:srcRect/>
          <a:stretch>
            <a:fillRect/>
          </a:stretch>
        </p:blipFill>
        <p:spPr bwMode="auto">
          <a:xfrm>
            <a:off x="3589338" y="1196975"/>
            <a:ext cx="704850" cy="1085850"/>
          </a:xfrm>
          <a:prstGeom prst="rect">
            <a:avLst/>
          </a:prstGeom>
          <a:noFill/>
        </p:spPr>
      </p:pic>
      <p:pic>
        <p:nvPicPr>
          <p:cNvPr id="190473" name="Picture 9" descr="Scalene triangle">
            <a:hlinkClick r:id="rId8" tooltip="Scalene triangle"/>
          </p:cNvPr>
          <p:cNvPicPr>
            <a:picLocks noChangeAspect="1" noChangeArrowheads="1"/>
          </p:cNvPicPr>
          <p:nvPr/>
        </p:nvPicPr>
        <p:blipFill>
          <a:blip r:embed="rId9" cstate="print"/>
          <a:srcRect/>
          <a:stretch>
            <a:fillRect/>
          </a:stretch>
        </p:blipFill>
        <p:spPr bwMode="auto">
          <a:xfrm>
            <a:off x="4725988" y="1474788"/>
            <a:ext cx="2333625" cy="1047750"/>
          </a:xfrm>
          <a:prstGeom prst="rect">
            <a:avLst/>
          </a:prstGeom>
          <a:noFill/>
        </p:spPr>
      </p:pic>
      <p:sp>
        <p:nvSpPr>
          <p:cNvPr id="190495" name="Rectangle 31"/>
          <p:cNvSpPr>
            <a:spLocks noChangeArrowheads="1"/>
          </p:cNvSpPr>
          <p:nvPr/>
        </p:nvSpPr>
        <p:spPr bwMode="auto">
          <a:xfrm>
            <a:off x="3468688" y="1412875"/>
            <a:ext cx="311150" cy="366713"/>
          </a:xfrm>
          <a:prstGeom prst="rect">
            <a:avLst/>
          </a:prstGeom>
          <a:noFill/>
          <a:ln w="12700">
            <a:noFill/>
            <a:miter lim="800000"/>
            <a:headEnd/>
            <a:tailEnd/>
          </a:ln>
          <a:effectLst/>
        </p:spPr>
        <p:txBody>
          <a:bodyPr wrap="none">
            <a:spAutoFit/>
          </a:bodyPr>
          <a:lstStyle/>
          <a:p>
            <a:r>
              <a:rPr lang="en-US" b="0">
                <a:solidFill>
                  <a:schemeClr val="tx2"/>
                </a:solidFill>
              </a:rPr>
              <a:t>a</a:t>
            </a:r>
          </a:p>
        </p:txBody>
      </p:sp>
      <p:sp>
        <p:nvSpPr>
          <p:cNvPr id="190496" name="Rectangle 32"/>
          <p:cNvSpPr>
            <a:spLocks noChangeArrowheads="1"/>
          </p:cNvSpPr>
          <p:nvPr/>
        </p:nvSpPr>
        <p:spPr bwMode="auto">
          <a:xfrm>
            <a:off x="4116388" y="1412875"/>
            <a:ext cx="311150" cy="366713"/>
          </a:xfrm>
          <a:prstGeom prst="rect">
            <a:avLst/>
          </a:prstGeom>
          <a:noFill/>
          <a:ln w="12700">
            <a:noFill/>
            <a:miter lim="800000"/>
            <a:headEnd/>
            <a:tailEnd/>
          </a:ln>
          <a:effectLst/>
        </p:spPr>
        <p:txBody>
          <a:bodyPr wrap="none">
            <a:spAutoFit/>
          </a:bodyPr>
          <a:lstStyle/>
          <a:p>
            <a:r>
              <a:rPr lang="en-US" b="0">
                <a:solidFill>
                  <a:schemeClr val="tx2"/>
                </a:solidFill>
              </a:rPr>
              <a:t>b</a:t>
            </a:r>
          </a:p>
        </p:txBody>
      </p:sp>
      <p:sp>
        <p:nvSpPr>
          <p:cNvPr id="190497" name="Rectangle 33"/>
          <p:cNvSpPr>
            <a:spLocks noChangeArrowheads="1"/>
          </p:cNvSpPr>
          <p:nvPr/>
        </p:nvSpPr>
        <p:spPr bwMode="auto">
          <a:xfrm>
            <a:off x="3851275" y="2197100"/>
            <a:ext cx="298450" cy="366713"/>
          </a:xfrm>
          <a:prstGeom prst="rect">
            <a:avLst/>
          </a:prstGeom>
          <a:noFill/>
          <a:ln w="12700">
            <a:noFill/>
            <a:miter lim="800000"/>
            <a:headEnd/>
            <a:tailEnd/>
          </a:ln>
          <a:effectLst/>
        </p:spPr>
        <p:txBody>
          <a:bodyPr wrap="none">
            <a:spAutoFit/>
          </a:bodyPr>
          <a:lstStyle/>
          <a:p>
            <a:r>
              <a:rPr lang="en-US" b="0">
                <a:solidFill>
                  <a:schemeClr val="tx2"/>
                </a:solidFill>
              </a:rPr>
              <a:t>c</a:t>
            </a:r>
          </a:p>
        </p:txBody>
      </p:sp>
      <p:sp>
        <p:nvSpPr>
          <p:cNvPr id="190498" name="Rectangle 34"/>
          <p:cNvSpPr>
            <a:spLocks noChangeArrowheads="1"/>
          </p:cNvSpPr>
          <p:nvPr/>
        </p:nvSpPr>
        <p:spPr bwMode="auto">
          <a:xfrm>
            <a:off x="428625" y="3573463"/>
            <a:ext cx="1263650" cy="366712"/>
          </a:xfrm>
          <a:prstGeom prst="rect">
            <a:avLst/>
          </a:prstGeom>
          <a:noFill/>
          <a:ln w="12700">
            <a:noFill/>
            <a:miter lim="800000"/>
            <a:headEnd/>
            <a:tailEnd/>
          </a:ln>
          <a:effectLst/>
        </p:spPr>
        <p:txBody>
          <a:bodyPr wrap="none">
            <a:spAutoFit/>
          </a:bodyPr>
          <a:lstStyle/>
          <a:p>
            <a:r>
              <a:rPr lang="en-US" b="0"/>
              <a:t>Conditions</a:t>
            </a:r>
          </a:p>
        </p:txBody>
      </p:sp>
      <p:sp>
        <p:nvSpPr>
          <p:cNvPr id="190499" name="Rectangle 35"/>
          <p:cNvSpPr>
            <a:spLocks noChangeArrowheads="1"/>
          </p:cNvSpPr>
          <p:nvPr/>
        </p:nvSpPr>
        <p:spPr bwMode="auto">
          <a:xfrm>
            <a:off x="755650" y="5229225"/>
            <a:ext cx="933450" cy="366713"/>
          </a:xfrm>
          <a:prstGeom prst="rect">
            <a:avLst/>
          </a:prstGeom>
          <a:noFill/>
          <a:ln w="12700">
            <a:noFill/>
            <a:miter lim="800000"/>
            <a:headEnd/>
            <a:tailEnd/>
          </a:ln>
          <a:effectLst/>
        </p:spPr>
        <p:txBody>
          <a:bodyPr wrap="none">
            <a:spAutoFit/>
          </a:bodyPr>
          <a:lstStyle/>
          <a:p>
            <a:r>
              <a:rPr lang="en-US" b="0"/>
              <a:t>Actions</a:t>
            </a:r>
          </a:p>
        </p:txBody>
      </p:sp>
      <p:sp>
        <p:nvSpPr>
          <p:cNvPr id="190501" name="AutoShape 37"/>
          <p:cNvSpPr>
            <a:spLocks noChangeArrowheads="1"/>
          </p:cNvSpPr>
          <p:nvPr/>
        </p:nvSpPr>
        <p:spPr bwMode="auto">
          <a:xfrm>
            <a:off x="900113" y="4221163"/>
            <a:ext cx="576262" cy="863600"/>
          </a:xfrm>
          <a:prstGeom prst="downArrow">
            <a:avLst>
              <a:gd name="adj1" fmla="val 50000"/>
              <a:gd name="adj2" fmla="val 37466"/>
            </a:avLst>
          </a:prstGeom>
          <a:solidFill>
            <a:schemeClr val="accent1"/>
          </a:solidFill>
          <a:ln w="12700">
            <a:solidFill>
              <a:schemeClr val="tx1"/>
            </a:solidFill>
            <a:miter lim="800000"/>
            <a:headEnd/>
            <a:tailEnd/>
          </a:ln>
          <a:effectLst/>
        </p:spPr>
        <p:txBody>
          <a:bodyPr wrap="none" anchor="ctr"/>
          <a:lstStyle/>
          <a:p>
            <a:pPr algn="ctr"/>
            <a:r>
              <a:rPr lang="en-US" b="0">
                <a:solidFill>
                  <a:schemeClr val="tx2"/>
                </a:solidFill>
              </a:rPr>
              <a:t>Decisions</a:t>
            </a:r>
          </a:p>
        </p:txBody>
      </p:sp>
      <p:graphicFrame>
        <p:nvGraphicFramePr>
          <p:cNvPr id="190502" name="Object 2"/>
          <p:cNvGraphicFramePr>
            <a:graphicFrameLocks noChangeAspect="1"/>
          </p:cNvGraphicFramePr>
          <p:nvPr/>
        </p:nvGraphicFramePr>
        <p:xfrm>
          <a:off x="1763713" y="3284538"/>
          <a:ext cx="5616575" cy="3068637"/>
        </p:xfrm>
        <a:graphic>
          <a:graphicData uri="http://schemas.openxmlformats.org/presentationml/2006/ole">
            <mc:AlternateContent xmlns:mc="http://schemas.openxmlformats.org/markup-compatibility/2006">
              <mc:Choice xmlns:v="urn:schemas-microsoft-com:vml" Requires="v">
                <p:oleObj spid="_x0000_s1032" name="Document" r:id="rId10" imgW="4440507" imgH="2449801" progId="Word.Document.8">
                  <p:embed/>
                </p:oleObj>
              </mc:Choice>
              <mc:Fallback>
                <p:oleObj name="Document" r:id="rId10" imgW="4440507" imgH="2449801" progId="Word.Document.8">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l="12056" t="1817" b="10617"/>
                      <a:stretch>
                        <a:fillRect/>
                      </a:stretch>
                    </p:blipFill>
                    <p:spPr bwMode="auto">
                      <a:xfrm>
                        <a:off x="1763713" y="3284538"/>
                        <a:ext cx="5616575" cy="30686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050777604"/>
      </p:ext>
    </p:extLst>
  </p:cSld>
  <p:clrMapOvr>
    <a:masterClrMapping/>
  </p:clrMapOvr>
  <p:transition>
    <p:fade/>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b="0" smtClean="0">
                <a:effectLst/>
              </a:rPr>
              <a:t>Decision Tables - Structure</a:t>
            </a:r>
          </a:p>
        </p:txBody>
      </p:sp>
      <p:sp>
        <p:nvSpPr>
          <p:cNvPr id="47107" name="Rectangle 3"/>
          <p:cNvSpPr>
            <a:spLocks noGrp="1" noChangeArrowheads="1"/>
          </p:cNvSpPr>
          <p:nvPr>
            <p:ph idx="1"/>
          </p:nvPr>
        </p:nvSpPr>
        <p:spPr>
          <a:xfrm>
            <a:off x="179388" y="1690688"/>
            <a:ext cx="8713787" cy="4762500"/>
          </a:xfrm>
        </p:spPr>
        <p:txBody>
          <a:bodyPr/>
          <a:lstStyle/>
          <a:p>
            <a:pPr>
              <a:lnSpc>
                <a:spcPct val="90000"/>
              </a:lnSpc>
            </a:pPr>
            <a:r>
              <a:rPr lang="en-US" sz="2400" b="0" smtClean="0"/>
              <a:t>There is a </a:t>
            </a:r>
            <a:r>
              <a:rPr lang="en-US" sz="2400" b="0" smtClean="0">
                <a:solidFill>
                  <a:srgbClr val="663300"/>
                </a:solidFill>
              </a:rPr>
              <a:t>condition</a:t>
            </a:r>
            <a:r>
              <a:rPr lang="en-US" sz="2400" b="0" smtClean="0"/>
              <a:t> section which lists </a:t>
            </a:r>
            <a:r>
              <a:rPr lang="en-US" sz="2400" b="0" i="1" smtClean="0"/>
              <a:t>conditions</a:t>
            </a:r>
            <a:r>
              <a:rPr lang="en-US" sz="2400" b="0" smtClean="0"/>
              <a:t> and combinations thereof</a:t>
            </a:r>
          </a:p>
          <a:p>
            <a:pPr>
              <a:lnSpc>
                <a:spcPct val="90000"/>
              </a:lnSpc>
            </a:pPr>
            <a:r>
              <a:rPr lang="en-US" sz="2400" b="0" smtClean="0"/>
              <a:t>Conditions express relationships among </a:t>
            </a:r>
            <a:r>
              <a:rPr lang="en-US" sz="2400" b="0" i="1" smtClean="0"/>
              <a:t>decision variables</a:t>
            </a:r>
          </a:p>
          <a:p>
            <a:pPr>
              <a:lnSpc>
                <a:spcPct val="90000"/>
              </a:lnSpc>
            </a:pPr>
            <a:r>
              <a:rPr lang="en-US" sz="2400" b="0" smtClean="0"/>
              <a:t>There is an </a:t>
            </a:r>
            <a:r>
              <a:rPr lang="en-US" sz="2400" b="0" smtClean="0">
                <a:solidFill>
                  <a:srgbClr val="663300"/>
                </a:solidFill>
              </a:rPr>
              <a:t>Action </a:t>
            </a:r>
            <a:r>
              <a:rPr lang="en-US" sz="2400" b="0" smtClean="0"/>
              <a:t>section which lists </a:t>
            </a:r>
            <a:r>
              <a:rPr lang="en-US" sz="2400" b="0" i="1" smtClean="0"/>
              <a:t>responses</a:t>
            </a:r>
            <a:r>
              <a:rPr lang="en-US" sz="2400" b="0" smtClean="0"/>
              <a:t> to be produced when corresponding combinations of conditions are true</a:t>
            </a:r>
          </a:p>
          <a:p>
            <a:pPr>
              <a:lnSpc>
                <a:spcPct val="90000"/>
              </a:lnSpc>
            </a:pPr>
            <a:r>
              <a:rPr lang="en-US" sz="2400" b="0" smtClean="0"/>
              <a:t>A limitation: Resultant actions are determined by the </a:t>
            </a:r>
            <a:r>
              <a:rPr lang="en-US" sz="2400" b="0" i="1" smtClean="0"/>
              <a:t>current</a:t>
            </a:r>
            <a:r>
              <a:rPr lang="en-US" sz="2400" b="0" smtClean="0"/>
              <a:t> values of decision variables!</a:t>
            </a:r>
          </a:p>
          <a:p>
            <a:pPr>
              <a:lnSpc>
                <a:spcPct val="90000"/>
              </a:lnSpc>
            </a:pPr>
            <a:r>
              <a:rPr lang="en-US" sz="2400" b="0" smtClean="0"/>
              <a:t>Actions are </a:t>
            </a:r>
            <a:r>
              <a:rPr lang="en-US" sz="2400" b="0" i="1" smtClean="0"/>
              <a:t>independent</a:t>
            </a:r>
            <a:r>
              <a:rPr lang="en-US" sz="2400" b="0" smtClean="0"/>
              <a:t> of input order and the order in which conditions are evaluated</a:t>
            </a:r>
          </a:p>
          <a:p>
            <a:pPr>
              <a:lnSpc>
                <a:spcPct val="90000"/>
              </a:lnSpc>
            </a:pPr>
            <a:r>
              <a:rPr lang="en-US" sz="2400" b="0" smtClean="0"/>
              <a:t>Actions may appear more than once but each combination of conditions is unique</a:t>
            </a:r>
          </a:p>
        </p:txBody>
      </p:sp>
      <p:graphicFrame>
        <p:nvGraphicFramePr>
          <p:cNvPr id="47109" name="Object 2"/>
          <p:cNvGraphicFramePr>
            <a:graphicFrameLocks noChangeAspect="1"/>
          </p:cNvGraphicFramePr>
          <p:nvPr/>
        </p:nvGraphicFramePr>
        <p:xfrm>
          <a:off x="6084888" y="188913"/>
          <a:ext cx="2736850" cy="1495425"/>
        </p:xfrm>
        <a:graphic>
          <a:graphicData uri="http://schemas.openxmlformats.org/presentationml/2006/ole">
            <mc:AlternateContent xmlns:mc="http://schemas.openxmlformats.org/markup-compatibility/2006">
              <mc:Choice xmlns:v="urn:schemas-microsoft-com:vml" Requires="v">
                <p:oleObj spid="_x0000_s2056" name="Document" r:id="rId4" imgW="4440507" imgH="2449801" progId="Word.Document.8">
                  <p:embed/>
                </p:oleObj>
              </mc:Choice>
              <mc:Fallback>
                <p:oleObj name="Document" r:id="rId4" imgW="4440507" imgH="2449801"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l="12056" t="1817" b="10617"/>
                      <a:stretch>
                        <a:fillRect/>
                      </a:stretch>
                    </p:blipFill>
                    <p:spPr bwMode="auto">
                      <a:xfrm>
                        <a:off x="6084888" y="188913"/>
                        <a:ext cx="2736850" cy="14954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3062992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10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10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1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b="0" smtClean="0">
                <a:effectLst/>
              </a:rPr>
              <a:t>Decision Tables - Table Structure</a:t>
            </a:r>
          </a:p>
        </p:txBody>
      </p:sp>
      <p:sp>
        <p:nvSpPr>
          <p:cNvPr id="1029" name="Rectangle 3"/>
          <p:cNvSpPr>
            <a:spLocks noChangeArrowheads="1"/>
          </p:cNvSpPr>
          <p:nvPr/>
        </p:nvSpPr>
        <p:spPr bwMode="auto">
          <a:xfrm>
            <a:off x="0" y="1866900"/>
            <a:ext cx="9144000" cy="2647950"/>
          </a:xfrm>
          <a:prstGeom prst="rect">
            <a:avLst/>
          </a:prstGeom>
          <a:noFill/>
          <a:ln w="9525">
            <a:noFill/>
            <a:miter lim="800000"/>
            <a:headEnd/>
            <a:tailEnd/>
          </a:ln>
        </p:spPr>
        <p:txBody>
          <a:bodyPr>
            <a:spAutoFit/>
          </a:bodyPr>
          <a:lstStyle/>
          <a:p>
            <a:r>
              <a:rPr lang="en-US" sz="1200" b="0" i="1">
                <a:cs typeface="Times New Roman" pitchFamily="18" charset="0"/>
              </a:rPr>
              <a:t> </a:t>
            </a:r>
          </a:p>
          <a:p>
            <a:r>
              <a:rPr lang="en-US" sz="1200" b="0" i="1">
                <a:cs typeface="Times New Roman" pitchFamily="18" charset="0"/>
              </a:rPr>
              <a:t> </a:t>
            </a:r>
          </a:p>
          <a:p>
            <a:r>
              <a:rPr lang="en-US" sz="1200" b="0" i="1">
                <a:cs typeface="Times New Roman" pitchFamily="18" charset="0"/>
              </a:rPr>
              <a:t> </a:t>
            </a:r>
          </a:p>
          <a:p>
            <a:r>
              <a:rPr lang="en-US" sz="1200" b="0" i="1">
                <a:cs typeface="Times New Roman" pitchFamily="18" charset="0"/>
              </a:rPr>
              <a:t> </a:t>
            </a:r>
          </a:p>
          <a:p>
            <a:r>
              <a:rPr lang="en-US" sz="1200" b="0" i="1">
                <a:cs typeface="Times New Roman" pitchFamily="18" charset="0"/>
              </a:rPr>
              <a:t> </a:t>
            </a:r>
          </a:p>
          <a:p>
            <a:r>
              <a:rPr lang="en-US" sz="1200" b="0" i="1">
                <a:cs typeface="Times New Roman" pitchFamily="18" charset="0"/>
              </a:rPr>
              <a:t> </a:t>
            </a:r>
          </a:p>
          <a:p>
            <a:r>
              <a:rPr lang="en-US" sz="1200" b="0" i="1">
                <a:cs typeface="Times New Roman" pitchFamily="18" charset="0"/>
              </a:rPr>
              <a:t> </a:t>
            </a:r>
          </a:p>
          <a:p>
            <a:r>
              <a:rPr lang="en-US" sz="1200" b="0" i="1">
                <a:cs typeface="Times New Roman" pitchFamily="18" charset="0"/>
              </a:rPr>
              <a:t> </a:t>
            </a:r>
          </a:p>
          <a:p>
            <a:r>
              <a:rPr lang="en-US" sz="1200" b="0" i="1">
                <a:cs typeface="Times New Roman" pitchFamily="18" charset="0"/>
              </a:rPr>
              <a:t> </a:t>
            </a:r>
          </a:p>
          <a:p>
            <a:r>
              <a:rPr lang="en-US" sz="1200" b="0" i="1">
                <a:cs typeface="Times New Roman" pitchFamily="18" charset="0"/>
              </a:rPr>
              <a:t> </a:t>
            </a:r>
          </a:p>
          <a:p>
            <a:r>
              <a:rPr lang="en-US" sz="1200" b="0" i="1">
                <a:cs typeface="Times New Roman" pitchFamily="18" charset="0"/>
              </a:rPr>
              <a:t> </a:t>
            </a:r>
          </a:p>
          <a:p>
            <a:r>
              <a:rPr lang="en-US" sz="1200" b="0" i="1">
                <a:cs typeface="Times New Roman" pitchFamily="18" charset="0"/>
              </a:rPr>
              <a:t> </a:t>
            </a:r>
          </a:p>
          <a:p>
            <a:endParaRPr lang="en-US" b="0" i="1"/>
          </a:p>
        </p:txBody>
      </p:sp>
      <p:sp>
        <p:nvSpPr>
          <p:cNvPr id="1030" name="Rectangle 4"/>
          <p:cNvSpPr>
            <a:spLocks noChangeArrowheads="1"/>
          </p:cNvSpPr>
          <p:nvPr/>
        </p:nvSpPr>
        <p:spPr bwMode="auto">
          <a:xfrm>
            <a:off x="0" y="1866900"/>
            <a:ext cx="9144000" cy="639763"/>
          </a:xfrm>
          <a:prstGeom prst="rect">
            <a:avLst/>
          </a:prstGeom>
          <a:noFill/>
          <a:ln w="9525">
            <a:noFill/>
            <a:miter lim="800000"/>
            <a:headEnd/>
            <a:tailEnd/>
          </a:ln>
        </p:spPr>
        <p:txBody>
          <a:bodyPr>
            <a:spAutoFit/>
          </a:bodyPr>
          <a:lstStyle/>
          <a:p>
            <a:r>
              <a:rPr lang="en-US" sz="1200" b="0" i="1">
                <a:cs typeface="Times New Roman" pitchFamily="18" charset="0"/>
              </a:rPr>
              <a:t> </a:t>
            </a:r>
          </a:p>
          <a:p>
            <a:endParaRPr lang="en-US" b="0" i="1"/>
          </a:p>
        </p:txBody>
      </p:sp>
      <p:graphicFrame>
        <p:nvGraphicFramePr>
          <p:cNvPr id="1026" name="Object 2"/>
          <p:cNvGraphicFramePr>
            <a:graphicFrameLocks noChangeAspect="1"/>
          </p:cNvGraphicFramePr>
          <p:nvPr/>
        </p:nvGraphicFramePr>
        <p:xfrm>
          <a:off x="1403350" y="1495425"/>
          <a:ext cx="6121400" cy="4597400"/>
        </p:xfrm>
        <a:graphic>
          <a:graphicData uri="http://schemas.openxmlformats.org/presentationml/2006/ole">
            <mc:AlternateContent xmlns:mc="http://schemas.openxmlformats.org/markup-compatibility/2006">
              <mc:Choice xmlns:v="urn:schemas-microsoft-com:vml" Requires="v">
                <p:oleObj spid="_x0000_s3080" name="Document" r:id="rId4" imgW="4837471" imgH="3207774" progId="Word.Document.8">
                  <p:embed/>
                </p:oleObj>
              </mc:Choice>
              <mc:Fallback>
                <p:oleObj name="Document" r:id="rId4" imgW="4837471" imgH="3207774"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l="15573" t="17274" r="4645" b="6882"/>
                      <a:stretch>
                        <a:fillRect/>
                      </a:stretch>
                    </p:blipFill>
                    <p:spPr bwMode="auto">
                      <a:xfrm>
                        <a:off x="1403350" y="1495425"/>
                        <a:ext cx="6121400" cy="4597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441661829"/>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What SW testing is and is NOT</a:t>
            </a:r>
            <a:endParaRPr lang="en-CA" dirty="0"/>
          </a:p>
        </p:txBody>
      </p:sp>
      <p:sp>
        <p:nvSpPr>
          <p:cNvPr id="3" name="Content Placeholder 2"/>
          <p:cNvSpPr>
            <a:spLocks noGrp="1"/>
          </p:cNvSpPr>
          <p:nvPr>
            <p:ph idx="1"/>
          </p:nvPr>
        </p:nvSpPr>
        <p:spPr>
          <a:xfrm>
            <a:off x="5649" y="836712"/>
            <a:ext cx="8958839" cy="5726696"/>
          </a:xfrm>
        </p:spPr>
        <p:txBody>
          <a:bodyPr/>
          <a:lstStyle/>
          <a:p>
            <a:pPr>
              <a:lnSpc>
                <a:spcPct val="95000"/>
              </a:lnSpc>
            </a:pPr>
            <a:r>
              <a:rPr lang="en-US" sz="2200" dirty="0">
                <a:solidFill>
                  <a:srgbClr val="0070C0"/>
                </a:solidFill>
              </a:rPr>
              <a:t>Testing is to </a:t>
            </a:r>
            <a:r>
              <a:rPr lang="en-US" sz="2200" u="sng" dirty="0">
                <a:solidFill>
                  <a:srgbClr val="0070C0"/>
                </a:solidFill>
              </a:rPr>
              <a:t>execute</a:t>
            </a:r>
            <a:r>
              <a:rPr lang="en-US" sz="2200" dirty="0">
                <a:solidFill>
                  <a:srgbClr val="0070C0"/>
                </a:solidFill>
              </a:rPr>
              <a:t> a program with the intent of finding as many defects as possible and/or gaining sufficient confidence in the software system under test</a:t>
            </a:r>
            <a:endParaRPr lang="en-CA" sz="2200" dirty="0">
              <a:solidFill>
                <a:srgbClr val="0070C0"/>
              </a:solidFill>
            </a:endParaRPr>
          </a:p>
          <a:p>
            <a:pPr>
              <a:lnSpc>
                <a:spcPct val="95000"/>
              </a:lnSpc>
            </a:pPr>
            <a:r>
              <a:rPr lang="en-CA" sz="2200" dirty="0" smtClean="0"/>
              <a:t>Testing is not cut-and-fit improvement of a user interface or requirements elicitation by prototyping.</a:t>
            </a:r>
          </a:p>
          <a:p>
            <a:pPr>
              <a:lnSpc>
                <a:spcPct val="95000"/>
              </a:lnSpc>
            </a:pPr>
            <a:r>
              <a:rPr lang="en-CA" sz="2200" dirty="0" smtClean="0">
                <a:solidFill>
                  <a:srgbClr val="0070C0"/>
                </a:solidFill>
              </a:rPr>
              <a:t>Testing is not the verification of an analysis or design model by syntax checkers or simulation.</a:t>
            </a:r>
          </a:p>
          <a:p>
            <a:pPr>
              <a:lnSpc>
                <a:spcPct val="95000"/>
              </a:lnSpc>
            </a:pPr>
            <a:r>
              <a:rPr lang="en-CA" sz="2200" dirty="0" smtClean="0"/>
              <a:t>Testing is not the scrutiny of documentation or code by humans in inspections, reviews, or walkthroughs.</a:t>
            </a:r>
          </a:p>
          <a:p>
            <a:pPr>
              <a:lnSpc>
                <a:spcPct val="95000"/>
              </a:lnSpc>
            </a:pPr>
            <a:r>
              <a:rPr lang="en-CA" sz="2200" dirty="0" smtClean="0">
                <a:solidFill>
                  <a:srgbClr val="0070C0"/>
                </a:solidFill>
              </a:rPr>
              <a:t>Testing is not static analysis of code using a language translator or code checker. </a:t>
            </a:r>
          </a:p>
          <a:p>
            <a:pPr>
              <a:lnSpc>
                <a:spcPct val="95000"/>
              </a:lnSpc>
            </a:pPr>
            <a:r>
              <a:rPr lang="en-CA" sz="2200" dirty="0" smtClean="0"/>
              <a:t>Testing is not the use of dynamic analyzers to identify memory leaks or similar problems.</a:t>
            </a:r>
          </a:p>
          <a:p>
            <a:pPr>
              <a:lnSpc>
                <a:spcPct val="95000"/>
              </a:lnSpc>
            </a:pPr>
            <a:r>
              <a:rPr lang="en-CA" sz="2200" dirty="0" smtClean="0">
                <a:solidFill>
                  <a:srgbClr val="0070C0"/>
                </a:solidFill>
              </a:rPr>
              <a:t>Testing is not debugging, although successful testing should lead to debugging.</a:t>
            </a: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sz="2300" b="0" smtClean="0">
                <a:effectLst/>
              </a:rPr>
              <a:t>Decision Tables - An Example</a:t>
            </a:r>
            <a:r>
              <a:rPr lang="en-US" sz="2300" smtClean="0"/>
              <a:t> </a:t>
            </a:r>
            <a:br>
              <a:rPr lang="en-US" sz="2300" smtClean="0"/>
            </a:br>
            <a:r>
              <a:rPr lang="en-US" sz="2300" b="0" smtClean="0">
                <a:effectLst/>
              </a:rPr>
              <a:t>Can also be shown as a conventional Truth Table</a:t>
            </a:r>
          </a:p>
        </p:txBody>
      </p:sp>
      <p:graphicFrame>
        <p:nvGraphicFramePr>
          <p:cNvPr id="3074" name="Object 2"/>
          <p:cNvGraphicFramePr>
            <a:graphicFrameLocks noChangeAspect="1"/>
          </p:cNvGraphicFramePr>
          <p:nvPr/>
        </p:nvGraphicFramePr>
        <p:xfrm>
          <a:off x="3783013" y="2924175"/>
          <a:ext cx="5257800" cy="3600450"/>
        </p:xfrm>
        <a:graphic>
          <a:graphicData uri="http://schemas.openxmlformats.org/presentationml/2006/ole">
            <mc:AlternateContent xmlns:mc="http://schemas.openxmlformats.org/markup-compatibility/2006">
              <mc:Choice xmlns:v="urn:schemas-microsoft-com:vml" Requires="v">
                <p:oleObj spid="_x0000_s4110" name="Document" r:id="rId4" imgW="5651784" imgH="4083242" progId="Word.Document.8">
                  <p:embed/>
                </p:oleObj>
              </mc:Choice>
              <mc:Fallback>
                <p:oleObj name="Document" r:id="rId4" imgW="5651784" imgH="4083242" progId="Word.Document.8">
                  <p:embed/>
                  <p:pic>
                    <p:nvPicPr>
                      <p:cNvPr id="0" name=""/>
                      <p:cNvPicPr>
                        <a:picLocks noChangeAspect="1" noChangeArrowheads="1"/>
                      </p:cNvPicPr>
                      <p:nvPr/>
                    </p:nvPicPr>
                    <p:blipFill>
                      <a:blip r:embed="rId5">
                        <a:lum bright="-6000"/>
                        <a:extLst>
                          <a:ext uri="{28A0092B-C50C-407E-A947-70E740481C1C}">
                            <a14:useLocalDpi xmlns:a14="http://schemas.microsoft.com/office/drawing/2010/main" val="0"/>
                          </a:ext>
                        </a:extLst>
                      </a:blip>
                      <a:srcRect t="2722" r="28339" b="29330"/>
                      <a:stretch>
                        <a:fillRect/>
                      </a:stretch>
                    </p:blipFill>
                    <p:spPr bwMode="auto">
                      <a:xfrm>
                        <a:off x="3783013" y="2924175"/>
                        <a:ext cx="5257800" cy="36004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9" name="AutoShape 7"/>
          <p:cNvSpPr>
            <a:spLocks noChangeArrowheads="1"/>
          </p:cNvSpPr>
          <p:nvPr/>
        </p:nvSpPr>
        <p:spPr bwMode="auto">
          <a:xfrm rot="2102502">
            <a:off x="3779838" y="2420938"/>
            <a:ext cx="719137" cy="358775"/>
          </a:xfrm>
          <a:prstGeom prst="rightArrow">
            <a:avLst>
              <a:gd name="adj1" fmla="val 50000"/>
              <a:gd name="adj2" fmla="val 50111"/>
            </a:avLst>
          </a:prstGeom>
          <a:solidFill>
            <a:schemeClr val="accent1"/>
          </a:solidFill>
          <a:ln w="12700">
            <a:solidFill>
              <a:schemeClr val="tx1"/>
            </a:solidFill>
            <a:miter lim="800000"/>
            <a:headEnd/>
            <a:tailEnd/>
          </a:ln>
          <a:effectLst/>
        </p:spPr>
        <p:txBody>
          <a:bodyPr wrap="none" anchor="ctr"/>
          <a:lstStyle/>
          <a:p>
            <a:endParaRPr lang="en-CA"/>
          </a:p>
        </p:txBody>
      </p:sp>
      <p:graphicFrame>
        <p:nvGraphicFramePr>
          <p:cNvPr id="3080" name="Object 2"/>
          <p:cNvGraphicFramePr>
            <a:graphicFrameLocks noChangeAspect="1"/>
          </p:cNvGraphicFramePr>
          <p:nvPr/>
        </p:nvGraphicFramePr>
        <p:xfrm>
          <a:off x="69850" y="1127125"/>
          <a:ext cx="3638550" cy="1974850"/>
        </p:xfrm>
        <a:graphic>
          <a:graphicData uri="http://schemas.openxmlformats.org/presentationml/2006/ole">
            <mc:AlternateContent xmlns:mc="http://schemas.openxmlformats.org/markup-compatibility/2006">
              <mc:Choice xmlns:v="urn:schemas-microsoft-com:vml" Requires="v">
                <p:oleObj spid="_x0000_s4111" name="Document" r:id="rId6" imgW="4440507" imgH="2449801" progId="Word.Document.8">
                  <p:embed/>
                </p:oleObj>
              </mc:Choice>
              <mc:Fallback>
                <p:oleObj name="Document" r:id="rId6" imgW="4440507" imgH="2449801" progId="Word.Document.8">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l="11475" t="1817" b="10617"/>
                      <a:stretch>
                        <a:fillRect/>
                      </a:stretch>
                    </p:blipFill>
                    <p:spPr bwMode="auto">
                      <a:xfrm>
                        <a:off x="69850" y="1127125"/>
                        <a:ext cx="3638550" cy="19748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922560559"/>
      </p:ext>
    </p:extLst>
  </p:cSld>
  <p:clrMapOvr>
    <a:masterClrMapping/>
  </p:clrMapOvr>
  <p:transition>
    <p:fade/>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sz="2300" b="0" smtClean="0">
                <a:effectLst/>
              </a:rPr>
              <a:t>Decision Tables - An Example</a:t>
            </a:r>
            <a:r>
              <a:rPr lang="en-US" sz="2300" smtClean="0"/>
              <a:t> </a:t>
            </a:r>
            <a:br>
              <a:rPr lang="en-US" sz="2300" smtClean="0"/>
            </a:br>
            <a:r>
              <a:rPr lang="en-US" sz="2700" b="0" smtClean="0">
                <a:effectLst/>
              </a:rPr>
              <a:t>Test Cases</a:t>
            </a:r>
          </a:p>
        </p:txBody>
      </p:sp>
      <p:graphicFrame>
        <p:nvGraphicFramePr>
          <p:cNvPr id="4098" name="Object 2"/>
          <p:cNvGraphicFramePr>
            <a:graphicFrameLocks noChangeAspect="1"/>
          </p:cNvGraphicFramePr>
          <p:nvPr/>
        </p:nvGraphicFramePr>
        <p:xfrm>
          <a:off x="3924300" y="3254375"/>
          <a:ext cx="5184775" cy="3254375"/>
        </p:xfrm>
        <a:graphic>
          <a:graphicData uri="http://schemas.openxmlformats.org/presentationml/2006/ole">
            <mc:AlternateContent xmlns:mc="http://schemas.openxmlformats.org/markup-compatibility/2006">
              <mc:Choice xmlns:v="urn:schemas-microsoft-com:vml" Requires="v">
                <p:oleObj spid="_x0000_s5134" name="Document" r:id="rId4" imgW="8461829" imgH="3730171" progId="Word.Document.8">
                  <p:embed/>
                </p:oleObj>
              </mc:Choice>
              <mc:Fallback>
                <p:oleObj name="Document" r:id="rId4" imgW="8461829" imgH="3730171"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r="46794" b="36858"/>
                      <a:stretch>
                        <a:fillRect/>
                      </a:stretch>
                    </p:blipFill>
                    <p:spPr bwMode="auto">
                      <a:xfrm>
                        <a:off x="3924300" y="3254375"/>
                        <a:ext cx="5184775" cy="32543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3" name="AutoShape 7"/>
          <p:cNvSpPr>
            <a:spLocks noChangeArrowheads="1"/>
          </p:cNvSpPr>
          <p:nvPr/>
        </p:nvSpPr>
        <p:spPr bwMode="auto">
          <a:xfrm rot="2102502">
            <a:off x="3852863" y="2636838"/>
            <a:ext cx="719137" cy="358775"/>
          </a:xfrm>
          <a:prstGeom prst="rightArrow">
            <a:avLst>
              <a:gd name="adj1" fmla="val 50000"/>
              <a:gd name="adj2" fmla="val 50111"/>
            </a:avLst>
          </a:prstGeom>
          <a:solidFill>
            <a:schemeClr val="accent1"/>
          </a:solidFill>
          <a:ln w="12700">
            <a:solidFill>
              <a:schemeClr val="tx1"/>
            </a:solidFill>
            <a:miter lim="800000"/>
            <a:headEnd/>
            <a:tailEnd/>
          </a:ln>
          <a:effectLst/>
        </p:spPr>
        <p:txBody>
          <a:bodyPr wrap="none" anchor="ctr"/>
          <a:lstStyle/>
          <a:p>
            <a:endParaRPr lang="en-CA"/>
          </a:p>
        </p:txBody>
      </p:sp>
      <p:graphicFrame>
        <p:nvGraphicFramePr>
          <p:cNvPr id="4105" name="Object 2"/>
          <p:cNvGraphicFramePr>
            <a:graphicFrameLocks noChangeAspect="1"/>
          </p:cNvGraphicFramePr>
          <p:nvPr/>
        </p:nvGraphicFramePr>
        <p:xfrm>
          <a:off x="34925" y="1125538"/>
          <a:ext cx="3779838" cy="2589212"/>
        </p:xfrm>
        <a:graphic>
          <a:graphicData uri="http://schemas.openxmlformats.org/presentationml/2006/ole">
            <mc:AlternateContent xmlns:mc="http://schemas.openxmlformats.org/markup-compatibility/2006">
              <mc:Choice xmlns:v="urn:schemas-microsoft-com:vml" Requires="v">
                <p:oleObj spid="_x0000_s5135" name="Document" r:id="rId6" imgW="5651784" imgH="4083242" progId="Word.Document.8">
                  <p:embed/>
                </p:oleObj>
              </mc:Choice>
              <mc:Fallback>
                <p:oleObj name="Document" r:id="rId6" imgW="5651784" imgH="4083242" progId="Word.Document.8">
                  <p:embed/>
                  <p:pic>
                    <p:nvPicPr>
                      <p:cNvPr id="0" name=""/>
                      <p:cNvPicPr>
                        <a:picLocks noChangeAspect="1" noChangeArrowheads="1"/>
                      </p:cNvPicPr>
                      <p:nvPr/>
                    </p:nvPicPr>
                    <p:blipFill>
                      <a:blip r:embed="rId7">
                        <a:lum bright="-6000"/>
                        <a:extLst>
                          <a:ext uri="{28A0092B-C50C-407E-A947-70E740481C1C}">
                            <a14:useLocalDpi xmlns:a14="http://schemas.microsoft.com/office/drawing/2010/main" val="0"/>
                          </a:ext>
                        </a:extLst>
                      </a:blip>
                      <a:srcRect t="2722" r="28339" b="29330"/>
                      <a:stretch>
                        <a:fillRect/>
                      </a:stretch>
                    </p:blipFill>
                    <p:spPr bwMode="auto">
                      <a:xfrm>
                        <a:off x="34925" y="1125538"/>
                        <a:ext cx="3779838" cy="25892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6" name="Rectangle 10"/>
          <p:cNvSpPr>
            <a:spLocks noChangeArrowheads="1"/>
          </p:cNvSpPr>
          <p:nvPr/>
        </p:nvSpPr>
        <p:spPr bwMode="auto">
          <a:xfrm>
            <a:off x="4140200" y="1268413"/>
            <a:ext cx="4319588" cy="581025"/>
          </a:xfrm>
          <a:prstGeom prst="rect">
            <a:avLst/>
          </a:prstGeom>
          <a:noFill/>
          <a:ln w="12700">
            <a:noFill/>
            <a:miter lim="800000"/>
            <a:headEnd/>
            <a:tailEnd/>
          </a:ln>
          <a:effectLst/>
        </p:spPr>
        <p:txBody>
          <a:bodyPr>
            <a:spAutoFit/>
          </a:bodyPr>
          <a:lstStyle/>
          <a:p>
            <a:r>
              <a:rPr lang="en-US" sz="1600" b="0">
                <a:solidFill>
                  <a:schemeClr val="tx2"/>
                </a:solidFill>
              </a:rPr>
              <a:t>One test case for each test rule from the corresponding truth table.</a:t>
            </a:r>
          </a:p>
        </p:txBody>
      </p:sp>
      <p:sp>
        <p:nvSpPr>
          <p:cNvPr id="4107" name="Rectangle 11"/>
          <p:cNvSpPr>
            <a:spLocks noChangeArrowheads="1"/>
          </p:cNvSpPr>
          <p:nvPr/>
        </p:nvSpPr>
        <p:spPr bwMode="auto">
          <a:xfrm>
            <a:off x="925513" y="4005263"/>
            <a:ext cx="982662" cy="304800"/>
          </a:xfrm>
          <a:prstGeom prst="rect">
            <a:avLst/>
          </a:prstGeom>
          <a:noFill/>
          <a:ln w="12700">
            <a:noFill/>
            <a:miter lim="800000"/>
            <a:headEnd/>
            <a:tailEnd/>
          </a:ln>
          <a:effectLst/>
        </p:spPr>
        <p:txBody>
          <a:bodyPr wrap="none">
            <a:spAutoFit/>
          </a:bodyPr>
          <a:lstStyle/>
          <a:p>
            <a:r>
              <a:rPr lang="en-US" sz="1400" b="0">
                <a:solidFill>
                  <a:schemeClr val="tx2"/>
                </a:solidFill>
              </a:rPr>
              <a:t>A test rule</a:t>
            </a:r>
          </a:p>
        </p:txBody>
      </p:sp>
      <p:sp>
        <p:nvSpPr>
          <p:cNvPr id="4108" name="AutoShape 12"/>
          <p:cNvSpPr>
            <a:spLocks noChangeArrowheads="1"/>
          </p:cNvSpPr>
          <p:nvPr/>
        </p:nvSpPr>
        <p:spPr bwMode="auto">
          <a:xfrm>
            <a:off x="1331913" y="3716338"/>
            <a:ext cx="144462" cy="288925"/>
          </a:xfrm>
          <a:prstGeom prst="upArrow">
            <a:avLst>
              <a:gd name="adj1" fmla="val 50000"/>
              <a:gd name="adj2" fmla="val 50000"/>
            </a:avLst>
          </a:prstGeom>
          <a:solidFill>
            <a:schemeClr val="accent1"/>
          </a:solidFill>
          <a:ln w="12700">
            <a:solidFill>
              <a:schemeClr val="tx1"/>
            </a:solidFill>
            <a:miter lim="800000"/>
            <a:headEnd/>
            <a:tailEnd/>
          </a:ln>
          <a:effectLst/>
        </p:spPr>
        <p:txBody>
          <a:bodyPr wrap="none" anchor="ctr"/>
          <a:lstStyle/>
          <a:p>
            <a:endParaRPr lang="en-CA"/>
          </a:p>
        </p:txBody>
      </p:sp>
      <p:sp>
        <p:nvSpPr>
          <p:cNvPr id="4109" name="AutoShape 13"/>
          <p:cNvSpPr>
            <a:spLocks/>
          </p:cNvSpPr>
          <p:nvPr/>
        </p:nvSpPr>
        <p:spPr bwMode="auto">
          <a:xfrm rot="16200000">
            <a:off x="2303463" y="3105150"/>
            <a:ext cx="215900" cy="2736850"/>
          </a:xfrm>
          <a:prstGeom prst="leftBrace">
            <a:avLst>
              <a:gd name="adj1" fmla="val 105637"/>
              <a:gd name="adj2" fmla="val 50000"/>
            </a:avLst>
          </a:prstGeom>
          <a:noFill/>
          <a:ln w="12700">
            <a:solidFill>
              <a:schemeClr val="tx1"/>
            </a:solidFill>
            <a:round/>
            <a:headEnd/>
            <a:tailEnd/>
          </a:ln>
          <a:effectLst/>
        </p:spPr>
        <p:txBody>
          <a:bodyPr wrap="none" anchor="ctr"/>
          <a:lstStyle/>
          <a:p>
            <a:endParaRPr lang="en-CA"/>
          </a:p>
        </p:txBody>
      </p:sp>
      <p:sp>
        <p:nvSpPr>
          <p:cNvPr id="4110" name="Rectangle 14"/>
          <p:cNvSpPr>
            <a:spLocks noChangeArrowheads="1"/>
          </p:cNvSpPr>
          <p:nvPr/>
        </p:nvSpPr>
        <p:spPr bwMode="auto">
          <a:xfrm>
            <a:off x="1692275" y="4581525"/>
            <a:ext cx="1495425" cy="336550"/>
          </a:xfrm>
          <a:prstGeom prst="rect">
            <a:avLst/>
          </a:prstGeom>
          <a:noFill/>
          <a:ln w="12700">
            <a:noFill/>
            <a:miter lim="800000"/>
            <a:headEnd/>
            <a:tailEnd/>
          </a:ln>
          <a:effectLst/>
        </p:spPr>
        <p:txBody>
          <a:bodyPr wrap="none">
            <a:spAutoFit/>
          </a:bodyPr>
          <a:lstStyle/>
          <a:p>
            <a:r>
              <a:rPr lang="en-US" sz="1600" b="0">
                <a:solidFill>
                  <a:schemeClr val="tx2"/>
                </a:solidFill>
              </a:rPr>
              <a:t>11 test rules…</a:t>
            </a:r>
          </a:p>
        </p:txBody>
      </p:sp>
    </p:spTree>
    <p:extLst>
      <p:ext uri="{BB962C8B-B14F-4D97-AF65-F5344CB8AC3E}">
        <p14:creationId xmlns:p14="http://schemas.microsoft.com/office/powerpoint/2010/main" val="2454810058"/>
      </p:ext>
    </p:extLst>
  </p:cSld>
  <p:clrMapOvr>
    <a:masterClrMapping/>
  </p:clrMapOvr>
  <p:transition>
    <p:fade/>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050"/>
          <p:cNvSpPr>
            <a:spLocks noGrp="1" noChangeArrowheads="1"/>
          </p:cNvSpPr>
          <p:nvPr>
            <p:ph type="title"/>
          </p:nvPr>
        </p:nvSpPr>
        <p:spPr/>
        <p:txBody>
          <a:bodyPr/>
          <a:lstStyle/>
          <a:p>
            <a:r>
              <a:rPr lang="en-US" sz="2800" b="0" smtClean="0">
                <a:effectLst/>
              </a:rPr>
              <a:t>Decision Tables - Ideal Usage Conditions</a:t>
            </a:r>
          </a:p>
        </p:txBody>
      </p:sp>
      <p:sp>
        <p:nvSpPr>
          <p:cNvPr id="48131" name="Rectangle 2051"/>
          <p:cNvSpPr>
            <a:spLocks noGrp="1" noChangeArrowheads="1"/>
          </p:cNvSpPr>
          <p:nvPr>
            <p:ph idx="1"/>
          </p:nvPr>
        </p:nvSpPr>
        <p:spPr>
          <a:xfrm>
            <a:off x="179388" y="1268413"/>
            <a:ext cx="8713787" cy="3155950"/>
          </a:xfrm>
        </p:spPr>
        <p:txBody>
          <a:bodyPr/>
          <a:lstStyle/>
          <a:p>
            <a:pPr>
              <a:lnSpc>
                <a:spcPct val="90000"/>
              </a:lnSpc>
            </a:pPr>
            <a:r>
              <a:rPr lang="en-US" sz="2400" b="0" smtClean="0"/>
              <a:t>One of several distinct responses (i.e., actions) is to be selected according to distinct cases of input variables</a:t>
            </a:r>
          </a:p>
          <a:p>
            <a:pPr>
              <a:lnSpc>
                <a:spcPct val="90000"/>
              </a:lnSpc>
            </a:pPr>
            <a:r>
              <a:rPr lang="en-US" sz="2400" b="0" smtClean="0"/>
              <a:t>These cases can be modeled by mutually-exclusive Boolean expressions on the input variables</a:t>
            </a:r>
          </a:p>
          <a:p>
            <a:pPr>
              <a:lnSpc>
                <a:spcPct val="90000"/>
              </a:lnSpc>
            </a:pPr>
            <a:r>
              <a:rPr lang="en-US" sz="2400" b="0" smtClean="0"/>
              <a:t>The response to be produced does not depend on the order in which input variables are set or evaluated (e.g., events are received)</a:t>
            </a:r>
          </a:p>
          <a:p>
            <a:pPr>
              <a:lnSpc>
                <a:spcPct val="90000"/>
              </a:lnSpc>
            </a:pPr>
            <a:r>
              <a:rPr lang="en-US" sz="2400" b="0" smtClean="0"/>
              <a:t>The response does not depend on prior inputs or outputs</a:t>
            </a:r>
          </a:p>
        </p:txBody>
      </p:sp>
    </p:spTree>
    <p:extLst>
      <p:ext uri="{BB962C8B-B14F-4D97-AF65-F5344CB8AC3E}">
        <p14:creationId xmlns:p14="http://schemas.microsoft.com/office/powerpoint/2010/main" val="3545983805"/>
      </p:ext>
    </p:extLst>
  </p:cSld>
  <p:clrMapOvr>
    <a:masterClrMapping/>
  </p:clrMapOvr>
  <p:transition>
    <p:fade/>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sz="2800" b="0" smtClean="0">
                <a:effectLst/>
              </a:rPr>
              <a:t>Decision Tables - Explosion of </a:t>
            </a:r>
            <a:r>
              <a:rPr lang="en-US" sz="2600" b="0" smtClean="0">
                <a:effectLst/>
              </a:rPr>
              <a:t>Condition Variants</a:t>
            </a:r>
          </a:p>
        </p:txBody>
      </p:sp>
      <p:sp>
        <p:nvSpPr>
          <p:cNvPr id="49155" name="Rectangle 3"/>
          <p:cNvSpPr>
            <a:spLocks noGrp="1" noChangeArrowheads="1"/>
          </p:cNvSpPr>
          <p:nvPr>
            <p:ph idx="1"/>
          </p:nvPr>
        </p:nvSpPr>
        <p:spPr>
          <a:xfrm>
            <a:off x="179388" y="1268413"/>
            <a:ext cx="8713787" cy="5065712"/>
          </a:xfrm>
        </p:spPr>
        <p:txBody>
          <a:bodyPr/>
          <a:lstStyle/>
          <a:p>
            <a:pPr>
              <a:lnSpc>
                <a:spcPct val="100000"/>
              </a:lnSpc>
            </a:pPr>
            <a:r>
              <a:rPr lang="en-US" sz="2000" b="0" smtClean="0"/>
              <a:t>For </a:t>
            </a:r>
            <a:r>
              <a:rPr lang="en-US" sz="2000" b="0" smtClean="0">
                <a:solidFill>
                  <a:srgbClr val="663300"/>
                </a:solidFill>
              </a:rPr>
              <a:t>n </a:t>
            </a:r>
            <a:r>
              <a:rPr lang="en-US" sz="2000" b="0" smtClean="0"/>
              <a:t>conditions, there may be at most </a:t>
            </a:r>
            <a:r>
              <a:rPr lang="en-US" sz="2000" b="0" smtClean="0">
                <a:solidFill>
                  <a:srgbClr val="663300"/>
                </a:solidFill>
              </a:rPr>
              <a:t>2</a:t>
            </a:r>
            <a:r>
              <a:rPr lang="en-US" sz="2000" b="0" baseline="30000" smtClean="0">
                <a:solidFill>
                  <a:srgbClr val="663300"/>
                </a:solidFill>
              </a:rPr>
              <a:t>n</a:t>
            </a:r>
            <a:r>
              <a:rPr lang="en-US" sz="2000" b="0" smtClean="0"/>
              <a:t> </a:t>
            </a:r>
            <a:r>
              <a:rPr lang="en-US" sz="2000" b="0" i="1" smtClean="0"/>
              <a:t>variants</a:t>
            </a:r>
            <a:r>
              <a:rPr lang="en-US" sz="2000" b="0" smtClean="0"/>
              <a:t> (unique combinations of conditions and actions)</a:t>
            </a:r>
          </a:p>
          <a:p>
            <a:pPr>
              <a:lnSpc>
                <a:spcPct val="100000"/>
              </a:lnSpc>
            </a:pPr>
            <a:r>
              <a:rPr lang="en-US" sz="2000" b="0" smtClean="0"/>
              <a:t>Our triangle Example…</a:t>
            </a:r>
          </a:p>
          <a:p>
            <a:pPr>
              <a:lnSpc>
                <a:spcPct val="100000"/>
              </a:lnSpc>
            </a:pPr>
            <a:endParaRPr lang="en-US" sz="2000" b="0" smtClean="0"/>
          </a:p>
          <a:p>
            <a:pPr>
              <a:lnSpc>
                <a:spcPct val="100000"/>
              </a:lnSpc>
            </a:pPr>
            <a:endParaRPr lang="en-US" sz="2000" b="0" smtClean="0"/>
          </a:p>
          <a:p>
            <a:pPr>
              <a:lnSpc>
                <a:spcPct val="100000"/>
              </a:lnSpc>
            </a:pPr>
            <a:endParaRPr lang="en-US" sz="2000" b="0" smtClean="0"/>
          </a:p>
          <a:p>
            <a:pPr>
              <a:lnSpc>
                <a:spcPct val="100000"/>
              </a:lnSpc>
            </a:pPr>
            <a:r>
              <a:rPr lang="en-US" sz="2000" b="0" smtClean="0"/>
              <a:t>But, fortunately, there are usually much fewer </a:t>
            </a:r>
            <a:r>
              <a:rPr lang="en-US" sz="2000" b="0" i="1" smtClean="0"/>
              <a:t>explicit</a:t>
            </a:r>
            <a:r>
              <a:rPr lang="en-US" sz="2000" b="0" smtClean="0"/>
              <a:t> variants in SW systems…</a:t>
            </a:r>
          </a:p>
          <a:p>
            <a:pPr>
              <a:lnSpc>
                <a:spcPct val="100000"/>
              </a:lnSpc>
            </a:pPr>
            <a:r>
              <a:rPr lang="en-US" sz="2000" b="0" smtClean="0"/>
              <a:t>“Don’t care” values in decision tables help reduce the number of those variants</a:t>
            </a:r>
          </a:p>
          <a:p>
            <a:pPr>
              <a:lnSpc>
                <a:spcPct val="100000"/>
              </a:lnSpc>
            </a:pPr>
            <a:r>
              <a:rPr lang="en-US" sz="2000" b="0" smtClean="0"/>
              <a:t>“Don’t care” can correspond to several cases: </a:t>
            </a:r>
          </a:p>
          <a:p>
            <a:pPr lvl="1">
              <a:lnSpc>
                <a:spcPct val="100000"/>
              </a:lnSpc>
            </a:pPr>
            <a:r>
              <a:rPr lang="en-US" sz="1800" smtClean="0"/>
              <a:t>The inputs are necessary but have no effect</a:t>
            </a:r>
          </a:p>
          <a:p>
            <a:pPr lvl="1">
              <a:lnSpc>
                <a:spcPct val="100000"/>
              </a:lnSpc>
            </a:pPr>
            <a:r>
              <a:rPr lang="en-US" sz="1800" smtClean="0"/>
              <a:t>The inputs may be omitted</a:t>
            </a:r>
          </a:p>
        </p:txBody>
      </p:sp>
      <p:graphicFrame>
        <p:nvGraphicFramePr>
          <p:cNvPr id="49158" name="Object 2"/>
          <p:cNvGraphicFramePr>
            <a:graphicFrameLocks noChangeAspect="1"/>
          </p:cNvGraphicFramePr>
          <p:nvPr/>
        </p:nvGraphicFramePr>
        <p:xfrm>
          <a:off x="3779838" y="1700213"/>
          <a:ext cx="4824412" cy="1916112"/>
        </p:xfrm>
        <a:graphic>
          <a:graphicData uri="http://schemas.openxmlformats.org/presentationml/2006/ole">
            <mc:AlternateContent xmlns:mc="http://schemas.openxmlformats.org/markup-compatibility/2006">
              <mc:Choice xmlns:v="urn:schemas-microsoft-com:vml" Requires="v">
                <p:oleObj spid="_x0000_s6152" name="Document" r:id="rId4" imgW="5651784" imgH="4083242" progId="Word.Document.8">
                  <p:embed/>
                </p:oleObj>
              </mc:Choice>
              <mc:Fallback>
                <p:oleObj name="Document" r:id="rId4" imgW="5651784" imgH="4083242" progId="Word.Document.8">
                  <p:embed/>
                  <p:pic>
                    <p:nvPicPr>
                      <p:cNvPr id="0" name=""/>
                      <p:cNvPicPr>
                        <a:picLocks noChangeAspect="1" noChangeArrowheads="1"/>
                      </p:cNvPicPr>
                      <p:nvPr/>
                    </p:nvPicPr>
                    <p:blipFill>
                      <a:blip r:embed="rId5">
                        <a:lum bright="-6000"/>
                        <a:extLst>
                          <a:ext uri="{28A0092B-C50C-407E-A947-70E740481C1C}">
                            <a14:useLocalDpi xmlns:a14="http://schemas.microsoft.com/office/drawing/2010/main" val="0"/>
                          </a:ext>
                        </a:extLst>
                      </a:blip>
                      <a:srcRect t="2722" r="28339" b="57852"/>
                      <a:stretch>
                        <a:fillRect/>
                      </a:stretch>
                    </p:blipFill>
                    <p:spPr bwMode="auto">
                      <a:xfrm>
                        <a:off x="3779838" y="1700213"/>
                        <a:ext cx="4824412" cy="19161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0996154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15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15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155">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155">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15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050"/>
          <p:cNvSpPr>
            <a:spLocks noGrp="1" noChangeArrowheads="1"/>
          </p:cNvSpPr>
          <p:nvPr>
            <p:ph type="title"/>
          </p:nvPr>
        </p:nvSpPr>
        <p:spPr/>
        <p:txBody>
          <a:bodyPr/>
          <a:lstStyle/>
          <a:p>
            <a:r>
              <a:rPr lang="en-US" sz="3200" b="0" smtClean="0">
                <a:effectLst/>
                <a:cs typeface="Times New Roman" pitchFamily="18" charset="0"/>
              </a:rPr>
              <a:t>Black-box Testing: </a:t>
            </a:r>
            <a:r>
              <a:rPr lang="en-US" b="0" smtClean="0">
                <a:effectLst/>
              </a:rPr>
              <a:t>Outline</a:t>
            </a:r>
          </a:p>
        </p:txBody>
      </p:sp>
      <p:sp>
        <p:nvSpPr>
          <p:cNvPr id="265219" name="Rectangle 2051"/>
          <p:cNvSpPr>
            <a:spLocks noGrp="1" noChangeArrowheads="1"/>
          </p:cNvSpPr>
          <p:nvPr>
            <p:ph idx="1"/>
          </p:nvPr>
        </p:nvSpPr>
        <p:spPr>
          <a:xfrm>
            <a:off x="179388" y="1268413"/>
            <a:ext cx="8713787" cy="3005951"/>
          </a:xfrm>
        </p:spPr>
        <p:txBody>
          <a:bodyPr/>
          <a:lstStyle/>
          <a:p>
            <a:r>
              <a:rPr lang="en-US" b="0" dirty="0" smtClean="0">
                <a:solidFill>
                  <a:srgbClr val="7F7F7F"/>
                </a:solidFill>
              </a:rPr>
              <a:t>Equivalence Class Partitioning</a:t>
            </a:r>
          </a:p>
          <a:p>
            <a:r>
              <a:rPr lang="en-US" b="0" dirty="0">
                <a:solidFill>
                  <a:schemeClr val="bg1">
                    <a:lumMod val="50000"/>
                  </a:schemeClr>
                </a:solidFill>
              </a:rPr>
              <a:t>Pair-wise and n-way testing</a:t>
            </a:r>
          </a:p>
          <a:p>
            <a:r>
              <a:rPr lang="en-US" b="0" dirty="0" smtClean="0">
                <a:solidFill>
                  <a:srgbClr val="7F7F7F"/>
                </a:solidFill>
              </a:rPr>
              <a:t>Boundary-Value Analysis</a:t>
            </a:r>
          </a:p>
          <a:p>
            <a:r>
              <a:rPr lang="en-US" b="0" dirty="0" smtClean="0">
                <a:solidFill>
                  <a:srgbClr val="7F7F7F"/>
                </a:solidFill>
              </a:rPr>
              <a:t>Category-Partition Testing</a:t>
            </a:r>
          </a:p>
          <a:p>
            <a:r>
              <a:rPr lang="en-US" b="0" dirty="0" smtClean="0">
                <a:solidFill>
                  <a:srgbClr val="7F7F7F"/>
                </a:solidFill>
              </a:rPr>
              <a:t>Decision tables</a:t>
            </a:r>
          </a:p>
          <a:p>
            <a:r>
              <a:rPr lang="en-US" b="0" dirty="0" smtClean="0"/>
              <a:t>Cause-Effect Graphs</a:t>
            </a:r>
          </a:p>
        </p:txBody>
      </p:sp>
    </p:spTree>
    <p:extLst>
      <p:ext uri="{BB962C8B-B14F-4D97-AF65-F5344CB8AC3E}">
        <p14:creationId xmlns:p14="http://schemas.microsoft.com/office/powerpoint/2010/main" val="2922798850"/>
      </p:ext>
    </p:extLst>
  </p:cSld>
  <p:clrMapOvr>
    <a:masterClrMapping/>
  </p:clrMapOvr>
  <p:transition>
    <p:fade/>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idx="4294967295"/>
          </p:nvPr>
        </p:nvSpPr>
        <p:spPr/>
        <p:txBody>
          <a:bodyPr/>
          <a:lstStyle/>
          <a:p>
            <a:r>
              <a:rPr lang="en-US" sz="2700" b="0" smtClean="0">
                <a:effectLst/>
              </a:rPr>
              <a:t>Cause-Effect Graphs </a:t>
            </a:r>
            <a:br>
              <a:rPr lang="en-US" sz="2700" b="0" smtClean="0">
                <a:effectLst/>
              </a:rPr>
            </a:br>
            <a:r>
              <a:rPr lang="en-US" sz="2700" b="0" smtClean="0">
                <a:effectLst/>
              </a:rPr>
              <a:t>Car Insurance Renewal Example</a:t>
            </a:r>
          </a:p>
        </p:txBody>
      </p:sp>
      <p:grpSp>
        <p:nvGrpSpPr>
          <p:cNvPr id="192600" name="Group 88"/>
          <p:cNvGrpSpPr>
            <a:grpSpLocks/>
          </p:cNvGrpSpPr>
          <p:nvPr/>
        </p:nvGrpSpPr>
        <p:grpSpPr bwMode="auto">
          <a:xfrm>
            <a:off x="1425575" y="1838325"/>
            <a:ext cx="6529388" cy="4470400"/>
            <a:chOff x="898" y="981"/>
            <a:chExt cx="4113" cy="2816"/>
          </a:xfrm>
        </p:grpSpPr>
        <p:grpSp>
          <p:nvGrpSpPr>
            <p:cNvPr id="192516" name="Group 3"/>
            <p:cNvGrpSpPr>
              <a:grpSpLocks/>
            </p:cNvGrpSpPr>
            <p:nvPr/>
          </p:nvGrpSpPr>
          <p:grpSpPr bwMode="auto">
            <a:xfrm>
              <a:off x="3405" y="987"/>
              <a:ext cx="245" cy="259"/>
              <a:chOff x="4306" y="183"/>
              <a:chExt cx="347" cy="325"/>
            </a:xfrm>
          </p:grpSpPr>
          <p:sp>
            <p:nvSpPr>
              <p:cNvPr id="192517" name="Oval 4"/>
              <p:cNvSpPr>
                <a:spLocks noChangeArrowheads="1"/>
              </p:cNvSpPr>
              <p:nvPr/>
            </p:nvSpPr>
            <p:spPr bwMode="auto">
              <a:xfrm>
                <a:off x="4306" y="183"/>
                <a:ext cx="347" cy="315"/>
              </a:xfrm>
              <a:prstGeom prst="ellipse">
                <a:avLst/>
              </a:prstGeom>
              <a:solidFill>
                <a:schemeClr val="tx1"/>
              </a:solidFill>
              <a:ln w="12700">
                <a:solidFill>
                  <a:schemeClr val="tx1"/>
                </a:solidFill>
                <a:round/>
                <a:headEnd/>
                <a:tailEnd/>
              </a:ln>
            </p:spPr>
            <p:txBody>
              <a:bodyPr wrap="none" anchor="ctr"/>
              <a:lstStyle/>
              <a:p>
                <a:endParaRPr lang="en-US"/>
              </a:p>
            </p:txBody>
          </p:sp>
          <p:sp>
            <p:nvSpPr>
              <p:cNvPr id="192518" name="Rectangle 5"/>
              <p:cNvSpPr>
                <a:spLocks noChangeArrowheads="1"/>
              </p:cNvSpPr>
              <p:nvPr/>
            </p:nvSpPr>
            <p:spPr bwMode="auto">
              <a:xfrm>
                <a:off x="4384" y="229"/>
                <a:ext cx="110" cy="279"/>
              </a:xfrm>
              <a:prstGeom prst="rect">
                <a:avLst/>
              </a:prstGeom>
              <a:solidFill>
                <a:schemeClr val="tx1"/>
              </a:solidFill>
              <a:ln w="9525">
                <a:noFill/>
                <a:miter lim="800000"/>
                <a:headEnd/>
                <a:tailEnd/>
              </a:ln>
            </p:spPr>
            <p:txBody>
              <a:bodyPr wrap="none" lIns="61913" tIns="31750" rIns="61913" bIns="31750">
                <a:spAutoFit/>
              </a:bodyPr>
              <a:lstStyle/>
              <a:p>
                <a:pPr defTabSz="415925"/>
                <a:endParaRPr lang="en-US" sz="1900">
                  <a:latin typeface="DawnCastle"/>
                </a:endParaRPr>
              </a:p>
            </p:txBody>
          </p:sp>
        </p:grpSp>
        <p:sp>
          <p:nvSpPr>
            <p:cNvPr id="192519" name="Oval 6"/>
            <p:cNvSpPr>
              <a:spLocks noChangeArrowheads="1"/>
            </p:cNvSpPr>
            <p:nvPr/>
          </p:nvSpPr>
          <p:spPr bwMode="auto">
            <a:xfrm>
              <a:off x="3405" y="1480"/>
              <a:ext cx="245" cy="251"/>
            </a:xfrm>
            <a:prstGeom prst="ellipse">
              <a:avLst/>
            </a:prstGeom>
            <a:solidFill>
              <a:schemeClr val="tx1"/>
            </a:solidFill>
            <a:ln w="12700">
              <a:solidFill>
                <a:schemeClr val="tx1"/>
              </a:solidFill>
              <a:round/>
              <a:headEnd/>
              <a:tailEnd/>
            </a:ln>
          </p:spPr>
          <p:txBody>
            <a:bodyPr wrap="none" anchor="ctr"/>
            <a:lstStyle/>
            <a:p>
              <a:endParaRPr lang="en-US"/>
            </a:p>
          </p:txBody>
        </p:sp>
        <p:sp>
          <p:nvSpPr>
            <p:cNvPr id="192520" name="Oval 7"/>
            <p:cNvSpPr>
              <a:spLocks noChangeArrowheads="1"/>
            </p:cNvSpPr>
            <p:nvPr/>
          </p:nvSpPr>
          <p:spPr bwMode="auto">
            <a:xfrm>
              <a:off x="3405" y="1939"/>
              <a:ext cx="245" cy="250"/>
            </a:xfrm>
            <a:prstGeom prst="ellipse">
              <a:avLst/>
            </a:prstGeom>
            <a:solidFill>
              <a:schemeClr val="tx1"/>
            </a:solidFill>
            <a:ln w="12700">
              <a:solidFill>
                <a:schemeClr val="tx1"/>
              </a:solidFill>
              <a:round/>
              <a:headEnd/>
              <a:tailEnd/>
            </a:ln>
          </p:spPr>
          <p:txBody>
            <a:bodyPr wrap="none" anchor="ctr"/>
            <a:lstStyle/>
            <a:p>
              <a:endParaRPr lang="en-US"/>
            </a:p>
          </p:txBody>
        </p:sp>
        <p:sp>
          <p:nvSpPr>
            <p:cNvPr id="192521" name="Oval 8"/>
            <p:cNvSpPr>
              <a:spLocks noChangeArrowheads="1"/>
            </p:cNvSpPr>
            <p:nvPr/>
          </p:nvSpPr>
          <p:spPr bwMode="auto">
            <a:xfrm>
              <a:off x="3406" y="2359"/>
              <a:ext cx="244" cy="250"/>
            </a:xfrm>
            <a:prstGeom prst="ellipse">
              <a:avLst/>
            </a:prstGeom>
            <a:solidFill>
              <a:schemeClr val="tx1"/>
            </a:solidFill>
            <a:ln w="12700">
              <a:solidFill>
                <a:schemeClr val="tx1"/>
              </a:solidFill>
              <a:round/>
              <a:headEnd/>
              <a:tailEnd/>
            </a:ln>
          </p:spPr>
          <p:txBody>
            <a:bodyPr wrap="none" anchor="ctr"/>
            <a:lstStyle/>
            <a:p>
              <a:endParaRPr lang="en-US"/>
            </a:p>
          </p:txBody>
        </p:sp>
        <p:sp>
          <p:nvSpPr>
            <p:cNvPr id="192522" name="Oval 9"/>
            <p:cNvSpPr>
              <a:spLocks noChangeArrowheads="1"/>
            </p:cNvSpPr>
            <p:nvPr/>
          </p:nvSpPr>
          <p:spPr bwMode="auto">
            <a:xfrm>
              <a:off x="3406" y="2779"/>
              <a:ext cx="244" cy="250"/>
            </a:xfrm>
            <a:prstGeom prst="ellipse">
              <a:avLst/>
            </a:prstGeom>
            <a:solidFill>
              <a:schemeClr val="tx1"/>
            </a:solidFill>
            <a:ln w="12700">
              <a:solidFill>
                <a:schemeClr val="tx1"/>
              </a:solidFill>
              <a:round/>
              <a:headEnd/>
              <a:tailEnd/>
            </a:ln>
          </p:spPr>
          <p:txBody>
            <a:bodyPr wrap="none" anchor="ctr"/>
            <a:lstStyle/>
            <a:p>
              <a:endParaRPr lang="en-US"/>
            </a:p>
          </p:txBody>
        </p:sp>
        <p:sp>
          <p:nvSpPr>
            <p:cNvPr id="192523" name="Oval 10"/>
            <p:cNvSpPr>
              <a:spLocks noChangeArrowheads="1"/>
            </p:cNvSpPr>
            <p:nvPr/>
          </p:nvSpPr>
          <p:spPr bwMode="auto">
            <a:xfrm>
              <a:off x="3406" y="3199"/>
              <a:ext cx="244" cy="250"/>
            </a:xfrm>
            <a:prstGeom prst="ellipse">
              <a:avLst/>
            </a:prstGeom>
            <a:solidFill>
              <a:schemeClr val="tx1"/>
            </a:solidFill>
            <a:ln w="12700">
              <a:solidFill>
                <a:schemeClr val="tx1"/>
              </a:solidFill>
              <a:round/>
              <a:headEnd/>
              <a:tailEnd/>
            </a:ln>
          </p:spPr>
          <p:txBody>
            <a:bodyPr wrap="none" anchor="ctr"/>
            <a:lstStyle/>
            <a:p>
              <a:endParaRPr lang="en-US"/>
            </a:p>
          </p:txBody>
        </p:sp>
        <p:sp>
          <p:nvSpPr>
            <p:cNvPr id="192524" name="Oval 11"/>
            <p:cNvSpPr>
              <a:spLocks noChangeArrowheads="1"/>
            </p:cNvSpPr>
            <p:nvPr/>
          </p:nvSpPr>
          <p:spPr bwMode="auto">
            <a:xfrm>
              <a:off x="3406" y="3542"/>
              <a:ext cx="244" cy="251"/>
            </a:xfrm>
            <a:prstGeom prst="ellipse">
              <a:avLst/>
            </a:prstGeom>
            <a:solidFill>
              <a:schemeClr val="tx1"/>
            </a:solidFill>
            <a:ln w="12700">
              <a:solidFill>
                <a:schemeClr val="tx1"/>
              </a:solidFill>
              <a:round/>
              <a:headEnd/>
              <a:tailEnd/>
            </a:ln>
          </p:spPr>
          <p:txBody>
            <a:bodyPr wrap="none" anchor="ctr"/>
            <a:lstStyle/>
            <a:p>
              <a:endParaRPr lang="en-US"/>
            </a:p>
          </p:txBody>
        </p:sp>
        <p:sp>
          <p:nvSpPr>
            <p:cNvPr id="192525" name="Line 12"/>
            <p:cNvSpPr>
              <a:spLocks noChangeShapeType="1"/>
            </p:cNvSpPr>
            <p:nvPr/>
          </p:nvSpPr>
          <p:spPr bwMode="auto">
            <a:xfrm>
              <a:off x="1972" y="1099"/>
              <a:ext cx="607" cy="0"/>
            </a:xfrm>
            <a:prstGeom prst="line">
              <a:avLst/>
            </a:prstGeom>
            <a:noFill/>
            <a:ln w="9525">
              <a:solidFill>
                <a:schemeClr val="tx1"/>
              </a:solidFill>
              <a:round/>
              <a:headEnd/>
              <a:tailEnd/>
            </a:ln>
          </p:spPr>
          <p:txBody>
            <a:bodyPr/>
            <a:lstStyle/>
            <a:p>
              <a:endParaRPr lang="en-CA"/>
            </a:p>
          </p:txBody>
        </p:sp>
        <p:sp>
          <p:nvSpPr>
            <p:cNvPr id="192526" name="Line 13"/>
            <p:cNvSpPr>
              <a:spLocks noChangeShapeType="1"/>
            </p:cNvSpPr>
            <p:nvPr/>
          </p:nvSpPr>
          <p:spPr bwMode="auto">
            <a:xfrm>
              <a:off x="1972" y="1137"/>
              <a:ext cx="1485" cy="916"/>
            </a:xfrm>
            <a:prstGeom prst="line">
              <a:avLst/>
            </a:prstGeom>
            <a:noFill/>
            <a:ln w="9525">
              <a:solidFill>
                <a:schemeClr val="tx1"/>
              </a:solidFill>
              <a:round/>
              <a:headEnd/>
              <a:tailEnd/>
            </a:ln>
          </p:spPr>
          <p:txBody>
            <a:bodyPr/>
            <a:lstStyle/>
            <a:p>
              <a:endParaRPr lang="en-CA"/>
            </a:p>
          </p:txBody>
        </p:sp>
        <p:sp>
          <p:nvSpPr>
            <p:cNvPr id="192527" name="Line 14"/>
            <p:cNvSpPr>
              <a:spLocks noChangeShapeType="1"/>
            </p:cNvSpPr>
            <p:nvPr/>
          </p:nvSpPr>
          <p:spPr bwMode="auto">
            <a:xfrm>
              <a:off x="1972" y="1175"/>
              <a:ext cx="1485" cy="1718"/>
            </a:xfrm>
            <a:prstGeom prst="line">
              <a:avLst/>
            </a:prstGeom>
            <a:noFill/>
            <a:ln w="9525">
              <a:solidFill>
                <a:schemeClr val="tx1"/>
              </a:solidFill>
              <a:round/>
              <a:headEnd/>
              <a:tailEnd/>
            </a:ln>
          </p:spPr>
          <p:txBody>
            <a:bodyPr/>
            <a:lstStyle/>
            <a:p>
              <a:endParaRPr lang="en-CA"/>
            </a:p>
          </p:txBody>
        </p:sp>
        <p:sp>
          <p:nvSpPr>
            <p:cNvPr id="192528" name="Line 15"/>
            <p:cNvSpPr>
              <a:spLocks noChangeShapeType="1"/>
            </p:cNvSpPr>
            <p:nvPr/>
          </p:nvSpPr>
          <p:spPr bwMode="auto">
            <a:xfrm>
              <a:off x="1938" y="1175"/>
              <a:ext cx="709" cy="1145"/>
            </a:xfrm>
            <a:prstGeom prst="line">
              <a:avLst/>
            </a:prstGeom>
            <a:noFill/>
            <a:ln w="9525">
              <a:solidFill>
                <a:schemeClr val="tx1"/>
              </a:solidFill>
              <a:round/>
              <a:headEnd/>
              <a:tailEnd/>
            </a:ln>
          </p:spPr>
          <p:txBody>
            <a:bodyPr/>
            <a:lstStyle/>
            <a:p>
              <a:endParaRPr lang="en-CA"/>
            </a:p>
          </p:txBody>
        </p:sp>
        <p:sp>
          <p:nvSpPr>
            <p:cNvPr id="192529" name="Oval 16"/>
            <p:cNvSpPr>
              <a:spLocks noChangeArrowheads="1"/>
            </p:cNvSpPr>
            <p:nvPr/>
          </p:nvSpPr>
          <p:spPr bwMode="auto">
            <a:xfrm>
              <a:off x="1735" y="984"/>
              <a:ext cx="244" cy="251"/>
            </a:xfrm>
            <a:prstGeom prst="ellipse">
              <a:avLst/>
            </a:prstGeom>
            <a:solidFill>
              <a:schemeClr val="bg1"/>
            </a:solidFill>
            <a:ln w="12700">
              <a:solidFill>
                <a:schemeClr val="tx1"/>
              </a:solidFill>
              <a:round/>
              <a:headEnd/>
              <a:tailEnd/>
            </a:ln>
          </p:spPr>
          <p:txBody>
            <a:bodyPr wrap="none" anchor="ctr"/>
            <a:lstStyle/>
            <a:p>
              <a:endParaRPr lang="en-US"/>
            </a:p>
          </p:txBody>
        </p:sp>
        <p:sp>
          <p:nvSpPr>
            <p:cNvPr id="192530" name="Line 17"/>
            <p:cNvSpPr>
              <a:spLocks noChangeShapeType="1"/>
            </p:cNvSpPr>
            <p:nvPr/>
          </p:nvSpPr>
          <p:spPr bwMode="auto">
            <a:xfrm flipV="1">
              <a:off x="1972" y="1137"/>
              <a:ext cx="1485" cy="382"/>
            </a:xfrm>
            <a:prstGeom prst="line">
              <a:avLst/>
            </a:prstGeom>
            <a:noFill/>
            <a:ln w="9525">
              <a:solidFill>
                <a:schemeClr val="tx1"/>
              </a:solidFill>
              <a:round/>
              <a:headEnd/>
              <a:tailEnd/>
            </a:ln>
          </p:spPr>
          <p:txBody>
            <a:bodyPr/>
            <a:lstStyle/>
            <a:p>
              <a:endParaRPr lang="en-CA"/>
            </a:p>
          </p:txBody>
        </p:sp>
        <p:sp>
          <p:nvSpPr>
            <p:cNvPr id="192531" name="Line 18"/>
            <p:cNvSpPr>
              <a:spLocks noChangeShapeType="1"/>
            </p:cNvSpPr>
            <p:nvPr/>
          </p:nvSpPr>
          <p:spPr bwMode="auto">
            <a:xfrm>
              <a:off x="1972" y="1557"/>
              <a:ext cx="776" cy="267"/>
            </a:xfrm>
            <a:prstGeom prst="line">
              <a:avLst/>
            </a:prstGeom>
            <a:noFill/>
            <a:ln w="9525">
              <a:solidFill>
                <a:schemeClr val="tx1"/>
              </a:solidFill>
              <a:round/>
              <a:headEnd/>
              <a:tailEnd/>
            </a:ln>
          </p:spPr>
          <p:txBody>
            <a:bodyPr/>
            <a:lstStyle/>
            <a:p>
              <a:endParaRPr lang="en-CA"/>
            </a:p>
          </p:txBody>
        </p:sp>
        <p:sp>
          <p:nvSpPr>
            <p:cNvPr id="192532" name="Line 19"/>
            <p:cNvSpPr>
              <a:spLocks noChangeShapeType="1"/>
            </p:cNvSpPr>
            <p:nvPr/>
          </p:nvSpPr>
          <p:spPr bwMode="auto">
            <a:xfrm>
              <a:off x="1938" y="1595"/>
              <a:ext cx="1519" cy="878"/>
            </a:xfrm>
            <a:prstGeom prst="line">
              <a:avLst/>
            </a:prstGeom>
            <a:noFill/>
            <a:ln w="9525">
              <a:solidFill>
                <a:schemeClr val="tx1"/>
              </a:solidFill>
              <a:round/>
              <a:headEnd/>
              <a:tailEnd/>
            </a:ln>
          </p:spPr>
          <p:txBody>
            <a:bodyPr/>
            <a:lstStyle/>
            <a:p>
              <a:endParaRPr lang="en-CA"/>
            </a:p>
          </p:txBody>
        </p:sp>
        <p:sp>
          <p:nvSpPr>
            <p:cNvPr id="192533" name="Line 20"/>
            <p:cNvSpPr>
              <a:spLocks noChangeShapeType="1"/>
            </p:cNvSpPr>
            <p:nvPr/>
          </p:nvSpPr>
          <p:spPr bwMode="auto">
            <a:xfrm flipV="1">
              <a:off x="1972" y="1137"/>
              <a:ext cx="641" cy="763"/>
            </a:xfrm>
            <a:prstGeom prst="line">
              <a:avLst/>
            </a:prstGeom>
            <a:noFill/>
            <a:ln w="9525">
              <a:solidFill>
                <a:schemeClr val="tx1"/>
              </a:solidFill>
              <a:round/>
              <a:headEnd/>
              <a:tailEnd/>
            </a:ln>
          </p:spPr>
          <p:txBody>
            <a:bodyPr/>
            <a:lstStyle/>
            <a:p>
              <a:endParaRPr lang="en-CA"/>
            </a:p>
          </p:txBody>
        </p:sp>
        <p:sp>
          <p:nvSpPr>
            <p:cNvPr id="192534" name="Line 21"/>
            <p:cNvSpPr>
              <a:spLocks noChangeShapeType="1"/>
            </p:cNvSpPr>
            <p:nvPr/>
          </p:nvSpPr>
          <p:spPr bwMode="auto">
            <a:xfrm flipV="1">
              <a:off x="1938" y="1175"/>
              <a:ext cx="1519" cy="802"/>
            </a:xfrm>
            <a:prstGeom prst="line">
              <a:avLst/>
            </a:prstGeom>
            <a:noFill/>
            <a:ln w="9525">
              <a:solidFill>
                <a:schemeClr val="tx1"/>
              </a:solidFill>
              <a:round/>
              <a:headEnd/>
              <a:tailEnd/>
            </a:ln>
          </p:spPr>
          <p:txBody>
            <a:bodyPr/>
            <a:lstStyle/>
            <a:p>
              <a:endParaRPr lang="en-CA"/>
            </a:p>
          </p:txBody>
        </p:sp>
        <p:sp>
          <p:nvSpPr>
            <p:cNvPr id="192535" name="Line 22"/>
            <p:cNvSpPr>
              <a:spLocks noChangeShapeType="1"/>
            </p:cNvSpPr>
            <p:nvPr/>
          </p:nvSpPr>
          <p:spPr bwMode="auto">
            <a:xfrm flipV="1">
              <a:off x="1938" y="1862"/>
              <a:ext cx="777" cy="382"/>
            </a:xfrm>
            <a:prstGeom prst="line">
              <a:avLst/>
            </a:prstGeom>
            <a:noFill/>
            <a:ln w="9525">
              <a:solidFill>
                <a:schemeClr val="tx1"/>
              </a:solidFill>
              <a:round/>
              <a:headEnd/>
              <a:tailEnd/>
            </a:ln>
          </p:spPr>
          <p:txBody>
            <a:bodyPr/>
            <a:lstStyle/>
            <a:p>
              <a:endParaRPr lang="en-CA"/>
            </a:p>
          </p:txBody>
        </p:sp>
        <p:sp>
          <p:nvSpPr>
            <p:cNvPr id="192536" name="Line 23"/>
            <p:cNvSpPr>
              <a:spLocks noChangeShapeType="1"/>
            </p:cNvSpPr>
            <p:nvPr/>
          </p:nvSpPr>
          <p:spPr bwMode="auto">
            <a:xfrm>
              <a:off x="1938" y="2320"/>
              <a:ext cx="709" cy="77"/>
            </a:xfrm>
            <a:prstGeom prst="line">
              <a:avLst/>
            </a:prstGeom>
            <a:noFill/>
            <a:ln w="9525">
              <a:solidFill>
                <a:schemeClr val="tx1"/>
              </a:solidFill>
              <a:round/>
              <a:headEnd/>
              <a:tailEnd/>
            </a:ln>
          </p:spPr>
          <p:txBody>
            <a:bodyPr/>
            <a:lstStyle/>
            <a:p>
              <a:endParaRPr lang="en-CA"/>
            </a:p>
          </p:txBody>
        </p:sp>
        <p:sp>
          <p:nvSpPr>
            <p:cNvPr id="192537" name="Line 24"/>
            <p:cNvSpPr>
              <a:spLocks noChangeShapeType="1"/>
            </p:cNvSpPr>
            <p:nvPr/>
          </p:nvSpPr>
          <p:spPr bwMode="auto">
            <a:xfrm flipV="1">
              <a:off x="1938" y="2473"/>
              <a:ext cx="1519" cy="344"/>
            </a:xfrm>
            <a:prstGeom prst="line">
              <a:avLst/>
            </a:prstGeom>
            <a:noFill/>
            <a:ln w="9525">
              <a:solidFill>
                <a:schemeClr val="tx1"/>
              </a:solidFill>
              <a:round/>
              <a:headEnd/>
              <a:tailEnd/>
            </a:ln>
          </p:spPr>
          <p:txBody>
            <a:bodyPr/>
            <a:lstStyle/>
            <a:p>
              <a:endParaRPr lang="en-CA"/>
            </a:p>
          </p:txBody>
        </p:sp>
        <p:sp>
          <p:nvSpPr>
            <p:cNvPr id="192538" name="Line 25"/>
            <p:cNvSpPr>
              <a:spLocks noChangeShapeType="1"/>
            </p:cNvSpPr>
            <p:nvPr/>
          </p:nvSpPr>
          <p:spPr bwMode="auto">
            <a:xfrm>
              <a:off x="1938" y="2893"/>
              <a:ext cx="1621" cy="38"/>
            </a:xfrm>
            <a:prstGeom prst="line">
              <a:avLst/>
            </a:prstGeom>
            <a:noFill/>
            <a:ln w="9525">
              <a:solidFill>
                <a:schemeClr val="tx1"/>
              </a:solidFill>
              <a:round/>
              <a:headEnd/>
              <a:tailEnd/>
            </a:ln>
          </p:spPr>
          <p:txBody>
            <a:bodyPr/>
            <a:lstStyle/>
            <a:p>
              <a:endParaRPr lang="en-CA"/>
            </a:p>
          </p:txBody>
        </p:sp>
        <p:sp>
          <p:nvSpPr>
            <p:cNvPr id="192539" name="Line 26"/>
            <p:cNvSpPr>
              <a:spLocks noChangeShapeType="1"/>
            </p:cNvSpPr>
            <p:nvPr/>
          </p:nvSpPr>
          <p:spPr bwMode="auto">
            <a:xfrm>
              <a:off x="1904" y="2970"/>
              <a:ext cx="1587" cy="343"/>
            </a:xfrm>
            <a:prstGeom prst="line">
              <a:avLst/>
            </a:prstGeom>
            <a:noFill/>
            <a:ln w="9525">
              <a:solidFill>
                <a:schemeClr val="tx1"/>
              </a:solidFill>
              <a:round/>
              <a:headEnd/>
              <a:tailEnd/>
            </a:ln>
          </p:spPr>
          <p:txBody>
            <a:bodyPr/>
            <a:lstStyle/>
            <a:p>
              <a:endParaRPr lang="en-CA"/>
            </a:p>
          </p:txBody>
        </p:sp>
        <p:sp>
          <p:nvSpPr>
            <p:cNvPr id="192540" name="Line 27"/>
            <p:cNvSpPr>
              <a:spLocks noChangeShapeType="1"/>
            </p:cNvSpPr>
            <p:nvPr/>
          </p:nvSpPr>
          <p:spPr bwMode="auto">
            <a:xfrm>
              <a:off x="2782" y="1137"/>
              <a:ext cx="675" cy="458"/>
            </a:xfrm>
            <a:prstGeom prst="line">
              <a:avLst/>
            </a:prstGeom>
            <a:noFill/>
            <a:ln w="9525">
              <a:solidFill>
                <a:schemeClr val="tx1"/>
              </a:solidFill>
              <a:round/>
              <a:headEnd/>
              <a:tailEnd/>
            </a:ln>
          </p:spPr>
          <p:txBody>
            <a:bodyPr/>
            <a:lstStyle/>
            <a:p>
              <a:endParaRPr lang="en-CA"/>
            </a:p>
          </p:txBody>
        </p:sp>
        <p:sp>
          <p:nvSpPr>
            <p:cNvPr id="192541" name="Line 28"/>
            <p:cNvSpPr>
              <a:spLocks noChangeShapeType="1"/>
            </p:cNvSpPr>
            <p:nvPr/>
          </p:nvSpPr>
          <p:spPr bwMode="auto">
            <a:xfrm flipV="1">
              <a:off x="2782" y="1633"/>
              <a:ext cx="743" cy="153"/>
            </a:xfrm>
            <a:prstGeom prst="line">
              <a:avLst/>
            </a:prstGeom>
            <a:noFill/>
            <a:ln w="9525">
              <a:solidFill>
                <a:schemeClr val="tx1"/>
              </a:solidFill>
              <a:round/>
              <a:headEnd/>
              <a:tailEnd/>
            </a:ln>
          </p:spPr>
          <p:txBody>
            <a:bodyPr/>
            <a:lstStyle/>
            <a:p>
              <a:endParaRPr lang="en-CA"/>
            </a:p>
          </p:txBody>
        </p:sp>
        <p:sp>
          <p:nvSpPr>
            <p:cNvPr id="192542" name="Line 29"/>
            <p:cNvSpPr>
              <a:spLocks noChangeShapeType="1"/>
            </p:cNvSpPr>
            <p:nvPr/>
          </p:nvSpPr>
          <p:spPr bwMode="auto">
            <a:xfrm flipV="1">
              <a:off x="2782" y="2091"/>
              <a:ext cx="675" cy="268"/>
            </a:xfrm>
            <a:prstGeom prst="line">
              <a:avLst/>
            </a:prstGeom>
            <a:noFill/>
            <a:ln w="9525">
              <a:solidFill>
                <a:schemeClr val="tx1"/>
              </a:solidFill>
              <a:round/>
              <a:headEnd/>
              <a:tailEnd/>
            </a:ln>
          </p:spPr>
          <p:txBody>
            <a:bodyPr/>
            <a:lstStyle/>
            <a:p>
              <a:endParaRPr lang="en-CA"/>
            </a:p>
          </p:txBody>
        </p:sp>
        <p:sp>
          <p:nvSpPr>
            <p:cNvPr id="192543" name="Rectangle 30"/>
            <p:cNvSpPr>
              <a:spLocks noChangeArrowheads="1"/>
            </p:cNvSpPr>
            <p:nvPr/>
          </p:nvSpPr>
          <p:spPr bwMode="auto">
            <a:xfrm>
              <a:off x="1802" y="1822"/>
              <a:ext cx="120" cy="222"/>
            </a:xfrm>
            <a:prstGeom prst="rect">
              <a:avLst/>
            </a:prstGeom>
            <a:noFill/>
            <a:ln w="9525">
              <a:noFill/>
              <a:miter lim="800000"/>
              <a:headEnd/>
              <a:tailEnd/>
            </a:ln>
          </p:spPr>
          <p:txBody>
            <a:bodyPr wrap="none" lIns="61913" tIns="31750" rIns="61913" bIns="31750">
              <a:spAutoFit/>
            </a:bodyPr>
            <a:lstStyle/>
            <a:p>
              <a:pPr defTabSz="415925"/>
              <a:r>
                <a:rPr lang="en-US" sz="1900">
                  <a:latin typeface="DawnCastle"/>
                </a:rPr>
                <a:t> </a:t>
              </a:r>
            </a:p>
          </p:txBody>
        </p:sp>
        <p:sp>
          <p:nvSpPr>
            <p:cNvPr id="192544" name="Oval 31"/>
            <p:cNvSpPr>
              <a:spLocks noChangeArrowheads="1"/>
            </p:cNvSpPr>
            <p:nvPr/>
          </p:nvSpPr>
          <p:spPr bwMode="auto">
            <a:xfrm>
              <a:off x="1735" y="2741"/>
              <a:ext cx="244" cy="250"/>
            </a:xfrm>
            <a:prstGeom prst="ellipse">
              <a:avLst/>
            </a:prstGeom>
            <a:solidFill>
              <a:schemeClr val="bg1"/>
            </a:solidFill>
            <a:ln w="12700">
              <a:solidFill>
                <a:schemeClr val="tx1"/>
              </a:solidFill>
              <a:round/>
              <a:headEnd/>
              <a:tailEnd/>
            </a:ln>
          </p:spPr>
          <p:txBody>
            <a:bodyPr wrap="none" anchor="ctr"/>
            <a:lstStyle/>
            <a:p>
              <a:endParaRPr lang="en-US"/>
            </a:p>
          </p:txBody>
        </p:sp>
        <p:sp>
          <p:nvSpPr>
            <p:cNvPr id="192545" name="Oval 32"/>
            <p:cNvSpPr>
              <a:spLocks noChangeArrowheads="1"/>
            </p:cNvSpPr>
            <p:nvPr/>
          </p:nvSpPr>
          <p:spPr bwMode="auto">
            <a:xfrm>
              <a:off x="1735" y="1404"/>
              <a:ext cx="244" cy="251"/>
            </a:xfrm>
            <a:prstGeom prst="ellipse">
              <a:avLst/>
            </a:prstGeom>
            <a:solidFill>
              <a:schemeClr val="bg1"/>
            </a:solidFill>
            <a:ln w="12700">
              <a:solidFill>
                <a:schemeClr val="tx1"/>
              </a:solidFill>
              <a:round/>
              <a:headEnd/>
              <a:tailEnd/>
            </a:ln>
          </p:spPr>
          <p:txBody>
            <a:bodyPr wrap="none" anchor="ctr"/>
            <a:lstStyle/>
            <a:p>
              <a:endParaRPr lang="en-US"/>
            </a:p>
          </p:txBody>
        </p:sp>
        <p:sp>
          <p:nvSpPr>
            <p:cNvPr id="192546" name="Oval 33"/>
            <p:cNvSpPr>
              <a:spLocks noChangeArrowheads="1"/>
            </p:cNvSpPr>
            <p:nvPr/>
          </p:nvSpPr>
          <p:spPr bwMode="auto">
            <a:xfrm>
              <a:off x="1735" y="2130"/>
              <a:ext cx="244" cy="250"/>
            </a:xfrm>
            <a:prstGeom prst="ellipse">
              <a:avLst/>
            </a:prstGeom>
            <a:solidFill>
              <a:schemeClr val="bg1"/>
            </a:solidFill>
            <a:ln w="12700">
              <a:solidFill>
                <a:schemeClr val="tx1"/>
              </a:solidFill>
              <a:round/>
              <a:headEnd/>
              <a:tailEnd/>
            </a:ln>
          </p:spPr>
          <p:txBody>
            <a:bodyPr wrap="none" anchor="ctr"/>
            <a:lstStyle/>
            <a:p>
              <a:endParaRPr lang="en-US"/>
            </a:p>
          </p:txBody>
        </p:sp>
        <p:sp>
          <p:nvSpPr>
            <p:cNvPr id="192547" name="Line 34"/>
            <p:cNvSpPr>
              <a:spLocks noChangeShapeType="1"/>
            </p:cNvSpPr>
            <p:nvPr/>
          </p:nvSpPr>
          <p:spPr bwMode="auto">
            <a:xfrm>
              <a:off x="2748" y="2435"/>
              <a:ext cx="743" cy="840"/>
            </a:xfrm>
            <a:prstGeom prst="line">
              <a:avLst/>
            </a:prstGeom>
            <a:noFill/>
            <a:ln w="9525">
              <a:solidFill>
                <a:schemeClr val="tx1"/>
              </a:solidFill>
              <a:round/>
              <a:headEnd/>
              <a:tailEnd/>
            </a:ln>
          </p:spPr>
          <p:txBody>
            <a:bodyPr/>
            <a:lstStyle/>
            <a:p>
              <a:endParaRPr lang="en-CA"/>
            </a:p>
          </p:txBody>
        </p:sp>
        <p:sp>
          <p:nvSpPr>
            <p:cNvPr id="192548" name="Line 35"/>
            <p:cNvSpPr>
              <a:spLocks noChangeShapeType="1"/>
            </p:cNvSpPr>
            <p:nvPr/>
          </p:nvSpPr>
          <p:spPr bwMode="auto">
            <a:xfrm>
              <a:off x="1938" y="3619"/>
              <a:ext cx="1519" cy="0"/>
            </a:xfrm>
            <a:prstGeom prst="line">
              <a:avLst/>
            </a:prstGeom>
            <a:noFill/>
            <a:ln w="9525">
              <a:solidFill>
                <a:schemeClr val="tx1"/>
              </a:solidFill>
              <a:round/>
              <a:headEnd/>
              <a:tailEnd/>
            </a:ln>
          </p:spPr>
          <p:txBody>
            <a:bodyPr/>
            <a:lstStyle/>
            <a:p>
              <a:endParaRPr lang="en-CA"/>
            </a:p>
          </p:txBody>
        </p:sp>
        <p:sp>
          <p:nvSpPr>
            <p:cNvPr id="192549" name="Oval 36"/>
            <p:cNvSpPr>
              <a:spLocks noChangeArrowheads="1"/>
            </p:cNvSpPr>
            <p:nvPr/>
          </p:nvSpPr>
          <p:spPr bwMode="auto">
            <a:xfrm>
              <a:off x="1735" y="3504"/>
              <a:ext cx="244" cy="251"/>
            </a:xfrm>
            <a:prstGeom prst="ellipse">
              <a:avLst/>
            </a:prstGeom>
            <a:solidFill>
              <a:schemeClr val="bg1"/>
            </a:solidFill>
            <a:ln w="12700">
              <a:solidFill>
                <a:schemeClr val="tx1"/>
              </a:solidFill>
              <a:round/>
              <a:headEnd/>
              <a:tailEnd/>
            </a:ln>
          </p:spPr>
          <p:txBody>
            <a:bodyPr wrap="none" anchor="ctr"/>
            <a:lstStyle/>
            <a:p>
              <a:endParaRPr lang="en-US"/>
            </a:p>
          </p:txBody>
        </p:sp>
        <p:grpSp>
          <p:nvGrpSpPr>
            <p:cNvPr id="192550" name="Group 37"/>
            <p:cNvGrpSpPr>
              <a:grpSpLocks/>
            </p:cNvGrpSpPr>
            <p:nvPr/>
          </p:nvGrpSpPr>
          <p:grpSpPr bwMode="auto">
            <a:xfrm>
              <a:off x="2574" y="984"/>
              <a:ext cx="244" cy="259"/>
              <a:chOff x="3149" y="179"/>
              <a:chExt cx="347" cy="325"/>
            </a:xfrm>
          </p:grpSpPr>
          <p:sp>
            <p:nvSpPr>
              <p:cNvPr id="192551" name="Oval 38"/>
              <p:cNvSpPr>
                <a:spLocks noChangeArrowheads="1"/>
              </p:cNvSpPr>
              <p:nvPr/>
            </p:nvSpPr>
            <p:spPr bwMode="auto">
              <a:xfrm>
                <a:off x="3149" y="179"/>
                <a:ext cx="347" cy="315"/>
              </a:xfrm>
              <a:prstGeom prst="ellipse">
                <a:avLst/>
              </a:prstGeom>
              <a:solidFill>
                <a:schemeClr val="folHlink"/>
              </a:solidFill>
              <a:ln w="12700">
                <a:solidFill>
                  <a:schemeClr val="tx1"/>
                </a:solidFill>
                <a:round/>
                <a:headEnd/>
                <a:tailEnd/>
              </a:ln>
            </p:spPr>
            <p:txBody>
              <a:bodyPr wrap="none" anchor="ctr"/>
              <a:lstStyle/>
              <a:p>
                <a:endParaRPr lang="en-US"/>
              </a:p>
            </p:txBody>
          </p:sp>
          <p:sp>
            <p:nvSpPr>
              <p:cNvPr id="192552" name="Rectangle 39"/>
              <p:cNvSpPr>
                <a:spLocks noChangeArrowheads="1"/>
              </p:cNvSpPr>
              <p:nvPr/>
            </p:nvSpPr>
            <p:spPr bwMode="auto">
              <a:xfrm>
                <a:off x="3227" y="225"/>
                <a:ext cx="111" cy="279"/>
              </a:xfrm>
              <a:prstGeom prst="rect">
                <a:avLst/>
              </a:prstGeom>
              <a:noFill/>
              <a:ln w="9525">
                <a:noFill/>
                <a:miter lim="800000"/>
                <a:headEnd/>
                <a:tailEnd/>
              </a:ln>
            </p:spPr>
            <p:txBody>
              <a:bodyPr wrap="none" lIns="61913" tIns="31750" rIns="61913" bIns="31750">
                <a:spAutoFit/>
              </a:bodyPr>
              <a:lstStyle/>
              <a:p>
                <a:pPr defTabSz="415925"/>
                <a:endParaRPr lang="en-US" sz="1900">
                  <a:latin typeface="DawnCastle"/>
                </a:endParaRPr>
              </a:p>
            </p:txBody>
          </p:sp>
        </p:grpSp>
        <p:grpSp>
          <p:nvGrpSpPr>
            <p:cNvPr id="192553" name="Group 40"/>
            <p:cNvGrpSpPr>
              <a:grpSpLocks/>
            </p:cNvGrpSpPr>
            <p:nvPr/>
          </p:nvGrpSpPr>
          <p:grpSpPr bwMode="auto">
            <a:xfrm>
              <a:off x="2681" y="1710"/>
              <a:ext cx="244" cy="259"/>
              <a:chOff x="3149" y="707"/>
              <a:chExt cx="347" cy="326"/>
            </a:xfrm>
          </p:grpSpPr>
          <p:sp>
            <p:nvSpPr>
              <p:cNvPr id="192554" name="Oval 41"/>
              <p:cNvSpPr>
                <a:spLocks noChangeArrowheads="1"/>
              </p:cNvSpPr>
              <p:nvPr/>
            </p:nvSpPr>
            <p:spPr bwMode="auto">
              <a:xfrm>
                <a:off x="3149" y="707"/>
                <a:ext cx="347" cy="315"/>
              </a:xfrm>
              <a:prstGeom prst="ellipse">
                <a:avLst/>
              </a:prstGeom>
              <a:solidFill>
                <a:schemeClr val="folHlink"/>
              </a:solidFill>
              <a:ln w="12700">
                <a:solidFill>
                  <a:schemeClr val="tx1"/>
                </a:solidFill>
                <a:round/>
                <a:headEnd/>
                <a:tailEnd/>
              </a:ln>
            </p:spPr>
            <p:txBody>
              <a:bodyPr wrap="none" anchor="ctr"/>
              <a:lstStyle/>
              <a:p>
                <a:endParaRPr lang="en-US"/>
              </a:p>
            </p:txBody>
          </p:sp>
          <p:sp>
            <p:nvSpPr>
              <p:cNvPr id="192555" name="Rectangle 42"/>
              <p:cNvSpPr>
                <a:spLocks noChangeArrowheads="1"/>
              </p:cNvSpPr>
              <p:nvPr/>
            </p:nvSpPr>
            <p:spPr bwMode="auto">
              <a:xfrm>
                <a:off x="3227" y="754"/>
                <a:ext cx="111" cy="279"/>
              </a:xfrm>
              <a:prstGeom prst="rect">
                <a:avLst/>
              </a:prstGeom>
              <a:noFill/>
              <a:ln w="9525">
                <a:noFill/>
                <a:miter lim="800000"/>
                <a:headEnd/>
                <a:tailEnd/>
              </a:ln>
            </p:spPr>
            <p:txBody>
              <a:bodyPr wrap="none" lIns="61913" tIns="31750" rIns="61913" bIns="31750">
                <a:spAutoFit/>
              </a:bodyPr>
              <a:lstStyle/>
              <a:p>
                <a:pPr defTabSz="415925"/>
                <a:endParaRPr lang="en-US" sz="1900">
                  <a:latin typeface="DawnCastle"/>
                </a:endParaRPr>
              </a:p>
            </p:txBody>
          </p:sp>
        </p:grpSp>
        <p:grpSp>
          <p:nvGrpSpPr>
            <p:cNvPr id="192556" name="Group 43"/>
            <p:cNvGrpSpPr>
              <a:grpSpLocks/>
            </p:cNvGrpSpPr>
            <p:nvPr/>
          </p:nvGrpSpPr>
          <p:grpSpPr bwMode="auto">
            <a:xfrm>
              <a:off x="2579" y="2244"/>
              <a:ext cx="245" cy="259"/>
              <a:chOff x="3149" y="179"/>
              <a:chExt cx="347" cy="325"/>
            </a:xfrm>
          </p:grpSpPr>
          <p:sp>
            <p:nvSpPr>
              <p:cNvPr id="192557" name="Oval 44"/>
              <p:cNvSpPr>
                <a:spLocks noChangeArrowheads="1"/>
              </p:cNvSpPr>
              <p:nvPr/>
            </p:nvSpPr>
            <p:spPr bwMode="auto">
              <a:xfrm>
                <a:off x="3149" y="179"/>
                <a:ext cx="347" cy="315"/>
              </a:xfrm>
              <a:prstGeom prst="ellipse">
                <a:avLst/>
              </a:prstGeom>
              <a:solidFill>
                <a:schemeClr val="folHlink"/>
              </a:solidFill>
              <a:ln w="12700">
                <a:solidFill>
                  <a:schemeClr val="tx1"/>
                </a:solidFill>
                <a:round/>
                <a:headEnd/>
                <a:tailEnd/>
              </a:ln>
            </p:spPr>
            <p:txBody>
              <a:bodyPr wrap="none" anchor="ctr"/>
              <a:lstStyle/>
              <a:p>
                <a:endParaRPr lang="en-US"/>
              </a:p>
            </p:txBody>
          </p:sp>
          <p:sp>
            <p:nvSpPr>
              <p:cNvPr id="192558" name="Rectangle 45"/>
              <p:cNvSpPr>
                <a:spLocks noChangeArrowheads="1"/>
              </p:cNvSpPr>
              <p:nvPr/>
            </p:nvSpPr>
            <p:spPr bwMode="auto">
              <a:xfrm>
                <a:off x="3227" y="225"/>
                <a:ext cx="110" cy="279"/>
              </a:xfrm>
              <a:prstGeom prst="rect">
                <a:avLst/>
              </a:prstGeom>
              <a:noFill/>
              <a:ln w="9525">
                <a:noFill/>
                <a:miter lim="800000"/>
                <a:headEnd/>
                <a:tailEnd/>
              </a:ln>
            </p:spPr>
            <p:txBody>
              <a:bodyPr wrap="none" lIns="61913" tIns="31750" rIns="61913" bIns="31750">
                <a:spAutoFit/>
              </a:bodyPr>
              <a:lstStyle/>
              <a:p>
                <a:pPr defTabSz="415925"/>
                <a:endParaRPr lang="en-US" sz="1900">
                  <a:latin typeface="DawnCastle"/>
                </a:endParaRPr>
              </a:p>
            </p:txBody>
          </p:sp>
        </p:grpSp>
        <p:grpSp>
          <p:nvGrpSpPr>
            <p:cNvPr id="192559" name="Group 46"/>
            <p:cNvGrpSpPr>
              <a:grpSpLocks/>
            </p:cNvGrpSpPr>
            <p:nvPr/>
          </p:nvGrpSpPr>
          <p:grpSpPr bwMode="auto">
            <a:xfrm>
              <a:off x="2444" y="1137"/>
              <a:ext cx="79" cy="85"/>
              <a:chOff x="4019" y="2348"/>
              <a:chExt cx="112" cy="107"/>
            </a:xfrm>
          </p:grpSpPr>
          <p:sp>
            <p:nvSpPr>
              <p:cNvPr id="192560" name="Line 47"/>
              <p:cNvSpPr>
                <a:spLocks noChangeShapeType="1"/>
              </p:cNvSpPr>
              <p:nvPr/>
            </p:nvSpPr>
            <p:spPr bwMode="auto">
              <a:xfrm flipV="1">
                <a:off x="4019" y="2348"/>
                <a:ext cx="56" cy="107"/>
              </a:xfrm>
              <a:prstGeom prst="line">
                <a:avLst/>
              </a:prstGeom>
              <a:noFill/>
              <a:ln w="12700">
                <a:solidFill>
                  <a:schemeClr val="tx1"/>
                </a:solidFill>
                <a:round/>
                <a:headEnd type="none" w="sm" len="sm"/>
                <a:tailEnd type="none" w="sm" len="sm"/>
              </a:ln>
            </p:spPr>
            <p:txBody>
              <a:bodyPr/>
              <a:lstStyle/>
              <a:p>
                <a:endParaRPr lang="en-CA"/>
              </a:p>
            </p:txBody>
          </p:sp>
          <p:sp>
            <p:nvSpPr>
              <p:cNvPr id="192561" name="Line 48"/>
              <p:cNvSpPr>
                <a:spLocks noChangeShapeType="1"/>
              </p:cNvSpPr>
              <p:nvPr/>
            </p:nvSpPr>
            <p:spPr bwMode="auto">
              <a:xfrm>
                <a:off x="4075" y="2348"/>
                <a:ext cx="56" cy="101"/>
              </a:xfrm>
              <a:prstGeom prst="line">
                <a:avLst/>
              </a:prstGeom>
              <a:noFill/>
              <a:ln w="12700">
                <a:solidFill>
                  <a:schemeClr val="tx1"/>
                </a:solidFill>
                <a:round/>
                <a:headEnd type="none" w="sm" len="sm"/>
                <a:tailEnd type="none" w="sm" len="sm"/>
              </a:ln>
            </p:spPr>
            <p:txBody>
              <a:bodyPr/>
              <a:lstStyle/>
              <a:p>
                <a:endParaRPr lang="en-CA"/>
              </a:p>
            </p:txBody>
          </p:sp>
        </p:grpSp>
        <p:grpSp>
          <p:nvGrpSpPr>
            <p:cNvPr id="192562" name="Group 49"/>
            <p:cNvGrpSpPr>
              <a:grpSpLocks/>
            </p:cNvGrpSpPr>
            <p:nvPr/>
          </p:nvGrpSpPr>
          <p:grpSpPr bwMode="auto">
            <a:xfrm>
              <a:off x="2478" y="2244"/>
              <a:ext cx="79" cy="85"/>
              <a:chOff x="4019" y="2348"/>
              <a:chExt cx="112" cy="107"/>
            </a:xfrm>
          </p:grpSpPr>
          <p:sp>
            <p:nvSpPr>
              <p:cNvPr id="192563" name="Line 50"/>
              <p:cNvSpPr>
                <a:spLocks noChangeShapeType="1"/>
              </p:cNvSpPr>
              <p:nvPr/>
            </p:nvSpPr>
            <p:spPr bwMode="auto">
              <a:xfrm flipV="1">
                <a:off x="4019" y="2348"/>
                <a:ext cx="56" cy="107"/>
              </a:xfrm>
              <a:prstGeom prst="line">
                <a:avLst/>
              </a:prstGeom>
              <a:noFill/>
              <a:ln w="12700">
                <a:solidFill>
                  <a:schemeClr val="tx1"/>
                </a:solidFill>
                <a:round/>
                <a:headEnd type="none" w="sm" len="sm"/>
                <a:tailEnd type="none" w="sm" len="sm"/>
              </a:ln>
            </p:spPr>
            <p:txBody>
              <a:bodyPr/>
              <a:lstStyle/>
              <a:p>
                <a:endParaRPr lang="en-CA"/>
              </a:p>
            </p:txBody>
          </p:sp>
          <p:sp>
            <p:nvSpPr>
              <p:cNvPr id="192564" name="Line 51"/>
              <p:cNvSpPr>
                <a:spLocks noChangeShapeType="1"/>
              </p:cNvSpPr>
              <p:nvPr/>
            </p:nvSpPr>
            <p:spPr bwMode="auto">
              <a:xfrm>
                <a:off x="4075" y="2348"/>
                <a:ext cx="56" cy="101"/>
              </a:xfrm>
              <a:prstGeom prst="line">
                <a:avLst/>
              </a:prstGeom>
              <a:noFill/>
              <a:ln w="12700">
                <a:solidFill>
                  <a:schemeClr val="tx1"/>
                </a:solidFill>
                <a:round/>
                <a:headEnd type="none" w="sm" len="sm"/>
                <a:tailEnd type="none" w="sm" len="sm"/>
              </a:ln>
            </p:spPr>
            <p:txBody>
              <a:bodyPr/>
              <a:lstStyle/>
              <a:p>
                <a:endParaRPr lang="en-CA"/>
              </a:p>
            </p:txBody>
          </p:sp>
        </p:grpSp>
        <p:grpSp>
          <p:nvGrpSpPr>
            <p:cNvPr id="192565" name="Group 52"/>
            <p:cNvGrpSpPr>
              <a:grpSpLocks/>
            </p:cNvGrpSpPr>
            <p:nvPr/>
          </p:nvGrpSpPr>
          <p:grpSpPr bwMode="auto">
            <a:xfrm>
              <a:off x="2579" y="1786"/>
              <a:ext cx="79" cy="85"/>
              <a:chOff x="4019" y="2348"/>
              <a:chExt cx="112" cy="107"/>
            </a:xfrm>
          </p:grpSpPr>
          <p:sp>
            <p:nvSpPr>
              <p:cNvPr id="192566" name="Line 53"/>
              <p:cNvSpPr>
                <a:spLocks noChangeShapeType="1"/>
              </p:cNvSpPr>
              <p:nvPr/>
            </p:nvSpPr>
            <p:spPr bwMode="auto">
              <a:xfrm flipV="1">
                <a:off x="4019" y="2348"/>
                <a:ext cx="56" cy="107"/>
              </a:xfrm>
              <a:prstGeom prst="line">
                <a:avLst/>
              </a:prstGeom>
              <a:noFill/>
              <a:ln w="12700">
                <a:solidFill>
                  <a:schemeClr val="tx1"/>
                </a:solidFill>
                <a:round/>
                <a:headEnd type="none" w="sm" len="sm"/>
                <a:tailEnd type="none" w="sm" len="sm"/>
              </a:ln>
            </p:spPr>
            <p:txBody>
              <a:bodyPr/>
              <a:lstStyle/>
              <a:p>
                <a:endParaRPr lang="en-CA"/>
              </a:p>
            </p:txBody>
          </p:sp>
          <p:sp>
            <p:nvSpPr>
              <p:cNvPr id="192567" name="Line 54"/>
              <p:cNvSpPr>
                <a:spLocks noChangeShapeType="1"/>
              </p:cNvSpPr>
              <p:nvPr/>
            </p:nvSpPr>
            <p:spPr bwMode="auto">
              <a:xfrm>
                <a:off x="4075" y="2348"/>
                <a:ext cx="56" cy="101"/>
              </a:xfrm>
              <a:prstGeom prst="line">
                <a:avLst/>
              </a:prstGeom>
              <a:noFill/>
              <a:ln w="12700">
                <a:solidFill>
                  <a:schemeClr val="tx1"/>
                </a:solidFill>
                <a:round/>
                <a:headEnd type="none" w="sm" len="sm"/>
                <a:tailEnd type="none" w="sm" len="sm"/>
              </a:ln>
            </p:spPr>
            <p:txBody>
              <a:bodyPr/>
              <a:lstStyle/>
              <a:p>
                <a:endParaRPr lang="en-CA"/>
              </a:p>
            </p:txBody>
          </p:sp>
        </p:grpSp>
        <p:grpSp>
          <p:nvGrpSpPr>
            <p:cNvPr id="192568" name="Group 55"/>
            <p:cNvGrpSpPr>
              <a:grpSpLocks/>
            </p:cNvGrpSpPr>
            <p:nvPr/>
          </p:nvGrpSpPr>
          <p:grpSpPr bwMode="auto">
            <a:xfrm>
              <a:off x="3187" y="1213"/>
              <a:ext cx="79" cy="85"/>
              <a:chOff x="4019" y="2348"/>
              <a:chExt cx="112" cy="107"/>
            </a:xfrm>
          </p:grpSpPr>
          <p:sp>
            <p:nvSpPr>
              <p:cNvPr id="192569" name="Line 56"/>
              <p:cNvSpPr>
                <a:spLocks noChangeShapeType="1"/>
              </p:cNvSpPr>
              <p:nvPr/>
            </p:nvSpPr>
            <p:spPr bwMode="auto">
              <a:xfrm flipV="1">
                <a:off x="4019" y="2348"/>
                <a:ext cx="56" cy="107"/>
              </a:xfrm>
              <a:prstGeom prst="line">
                <a:avLst/>
              </a:prstGeom>
              <a:noFill/>
              <a:ln w="12700">
                <a:solidFill>
                  <a:schemeClr val="tx1"/>
                </a:solidFill>
                <a:round/>
                <a:headEnd type="none" w="sm" len="sm"/>
                <a:tailEnd type="none" w="sm" len="sm"/>
              </a:ln>
            </p:spPr>
            <p:txBody>
              <a:bodyPr/>
              <a:lstStyle/>
              <a:p>
                <a:endParaRPr lang="en-CA"/>
              </a:p>
            </p:txBody>
          </p:sp>
          <p:sp>
            <p:nvSpPr>
              <p:cNvPr id="192570" name="Line 57"/>
              <p:cNvSpPr>
                <a:spLocks noChangeShapeType="1"/>
              </p:cNvSpPr>
              <p:nvPr/>
            </p:nvSpPr>
            <p:spPr bwMode="auto">
              <a:xfrm>
                <a:off x="4075" y="2348"/>
                <a:ext cx="56" cy="101"/>
              </a:xfrm>
              <a:prstGeom prst="line">
                <a:avLst/>
              </a:prstGeom>
              <a:noFill/>
              <a:ln w="12700">
                <a:solidFill>
                  <a:schemeClr val="tx1"/>
                </a:solidFill>
                <a:round/>
                <a:headEnd type="none" w="sm" len="sm"/>
                <a:tailEnd type="none" w="sm" len="sm"/>
              </a:ln>
            </p:spPr>
            <p:txBody>
              <a:bodyPr/>
              <a:lstStyle/>
              <a:p>
                <a:endParaRPr lang="en-CA"/>
              </a:p>
            </p:txBody>
          </p:sp>
        </p:grpSp>
        <p:grpSp>
          <p:nvGrpSpPr>
            <p:cNvPr id="192571" name="Group 58"/>
            <p:cNvGrpSpPr>
              <a:grpSpLocks/>
            </p:cNvGrpSpPr>
            <p:nvPr/>
          </p:nvGrpSpPr>
          <p:grpSpPr bwMode="auto">
            <a:xfrm flipV="1">
              <a:off x="3289" y="1557"/>
              <a:ext cx="78" cy="85"/>
              <a:chOff x="4019" y="2348"/>
              <a:chExt cx="112" cy="107"/>
            </a:xfrm>
          </p:grpSpPr>
          <p:sp>
            <p:nvSpPr>
              <p:cNvPr id="192572" name="Line 59"/>
              <p:cNvSpPr>
                <a:spLocks noChangeShapeType="1"/>
              </p:cNvSpPr>
              <p:nvPr/>
            </p:nvSpPr>
            <p:spPr bwMode="auto">
              <a:xfrm flipV="1">
                <a:off x="4019" y="2348"/>
                <a:ext cx="56" cy="107"/>
              </a:xfrm>
              <a:prstGeom prst="line">
                <a:avLst/>
              </a:prstGeom>
              <a:noFill/>
              <a:ln w="12700">
                <a:solidFill>
                  <a:schemeClr val="tx1"/>
                </a:solidFill>
                <a:round/>
                <a:headEnd type="none" w="sm" len="sm"/>
                <a:tailEnd type="none" w="sm" len="sm"/>
              </a:ln>
            </p:spPr>
            <p:txBody>
              <a:bodyPr/>
              <a:lstStyle/>
              <a:p>
                <a:endParaRPr lang="en-CA"/>
              </a:p>
            </p:txBody>
          </p:sp>
          <p:sp>
            <p:nvSpPr>
              <p:cNvPr id="192573" name="Line 60"/>
              <p:cNvSpPr>
                <a:spLocks noChangeShapeType="1"/>
              </p:cNvSpPr>
              <p:nvPr/>
            </p:nvSpPr>
            <p:spPr bwMode="auto">
              <a:xfrm>
                <a:off x="4075" y="2348"/>
                <a:ext cx="56" cy="101"/>
              </a:xfrm>
              <a:prstGeom prst="line">
                <a:avLst/>
              </a:prstGeom>
              <a:noFill/>
              <a:ln w="12700">
                <a:solidFill>
                  <a:schemeClr val="tx1"/>
                </a:solidFill>
                <a:round/>
                <a:headEnd type="none" w="sm" len="sm"/>
                <a:tailEnd type="none" w="sm" len="sm"/>
              </a:ln>
            </p:spPr>
            <p:txBody>
              <a:bodyPr/>
              <a:lstStyle/>
              <a:p>
                <a:endParaRPr lang="en-CA"/>
              </a:p>
            </p:txBody>
          </p:sp>
        </p:grpSp>
        <p:grpSp>
          <p:nvGrpSpPr>
            <p:cNvPr id="192574" name="Group 61"/>
            <p:cNvGrpSpPr>
              <a:grpSpLocks/>
            </p:cNvGrpSpPr>
            <p:nvPr/>
          </p:nvGrpSpPr>
          <p:grpSpPr bwMode="auto">
            <a:xfrm>
              <a:off x="3255" y="2015"/>
              <a:ext cx="79" cy="85"/>
              <a:chOff x="4019" y="2348"/>
              <a:chExt cx="112" cy="107"/>
            </a:xfrm>
          </p:grpSpPr>
          <p:sp>
            <p:nvSpPr>
              <p:cNvPr id="192575" name="Line 62"/>
              <p:cNvSpPr>
                <a:spLocks noChangeShapeType="1"/>
              </p:cNvSpPr>
              <p:nvPr/>
            </p:nvSpPr>
            <p:spPr bwMode="auto">
              <a:xfrm flipV="1">
                <a:off x="4019" y="2348"/>
                <a:ext cx="56" cy="107"/>
              </a:xfrm>
              <a:prstGeom prst="line">
                <a:avLst/>
              </a:prstGeom>
              <a:noFill/>
              <a:ln w="12700">
                <a:solidFill>
                  <a:schemeClr val="tx1"/>
                </a:solidFill>
                <a:round/>
                <a:headEnd type="none" w="sm" len="sm"/>
                <a:tailEnd type="none" w="sm" len="sm"/>
              </a:ln>
            </p:spPr>
            <p:txBody>
              <a:bodyPr/>
              <a:lstStyle/>
              <a:p>
                <a:endParaRPr lang="en-CA"/>
              </a:p>
            </p:txBody>
          </p:sp>
          <p:sp>
            <p:nvSpPr>
              <p:cNvPr id="192576" name="Line 63"/>
              <p:cNvSpPr>
                <a:spLocks noChangeShapeType="1"/>
              </p:cNvSpPr>
              <p:nvPr/>
            </p:nvSpPr>
            <p:spPr bwMode="auto">
              <a:xfrm>
                <a:off x="4075" y="2348"/>
                <a:ext cx="56" cy="101"/>
              </a:xfrm>
              <a:prstGeom prst="line">
                <a:avLst/>
              </a:prstGeom>
              <a:noFill/>
              <a:ln w="12700">
                <a:solidFill>
                  <a:schemeClr val="tx1"/>
                </a:solidFill>
                <a:round/>
                <a:headEnd type="none" w="sm" len="sm"/>
                <a:tailEnd type="none" w="sm" len="sm"/>
              </a:ln>
            </p:spPr>
            <p:txBody>
              <a:bodyPr/>
              <a:lstStyle/>
              <a:p>
                <a:endParaRPr lang="en-CA"/>
              </a:p>
            </p:txBody>
          </p:sp>
        </p:grpSp>
        <p:grpSp>
          <p:nvGrpSpPr>
            <p:cNvPr id="192577" name="Group 64"/>
            <p:cNvGrpSpPr>
              <a:grpSpLocks/>
            </p:cNvGrpSpPr>
            <p:nvPr/>
          </p:nvGrpSpPr>
          <p:grpSpPr bwMode="auto">
            <a:xfrm>
              <a:off x="3255" y="2397"/>
              <a:ext cx="79" cy="85"/>
              <a:chOff x="4019" y="2348"/>
              <a:chExt cx="112" cy="107"/>
            </a:xfrm>
          </p:grpSpPr>
          <p:sp>
            <p:nvSpPr>
              <p:cNvPr id="192578" name="Line 65"/>
              <p:cNvSpPr>
                <a:spLocks noChangeShapeType="1"/>
              </p:cNvSpPr>
              <p:nvPr/>
            </p:nvSpPr>
            <p:spPr bwMode="auto">
              <a:xfrm flipV="1">
                <a:off x="4019" y="2348"/>
                <a:ext cx="56" cy="107"/>
              </a:xfrm>
              <a:prstGeom prst="line">
                <a:avLst/>
              </a:prstGeom>
              <a:noFill/>
              <a:ln w="12700">
                <a:solidFill>
                  <a:schemeClr val="tx1"/>
                </a:solidFill>
                <a:round/>
                <a:headEnd type="none" w="sm" len="sm"/>
                <a:tailEnd type="none" w="sm" len="sm"/>
              </a:ln>
            </p:spPr>
            <p:txBody>
              <a:bodyPr/>
              <a:lstStyle/>
              <a:p>
                <a:endParaRPr lang="en-CA"/>
              </a:p>
            </p:txBody>
          </p:sp>
          <p:sp>
            <p:nvSpPr>
              <p:cNvPr id="192579" name="Line 66"/>
              <p:cNvSpPr>
                <a:spLocks noChangeShapeType="1"/>
              </p:cNvSpPr>
              <p:nvPr/>
            </p:nvSpPr>
            <p:spPr bwMode="auto">
              <a:xfrm>
                <a:off x="4075" y="2348"/>
                <a:ext cx="56" cy="101"/>
              </a:xfrm>
              <a:prstGeom prst="line">
                <a:avLst/>
              </a:prstGeom>
              <a:noFill/>
              <a:ln w="12700">
                <a:solidFill>
                  <a:schemeClr val="tx1"/>
                </a:solidFill>
                <a:round/>
                <a:headEnd type="none" w="sm" len="sm"/>
                <a:tailEnd type="none" w="sm" len="sm"/>
              </a:ln>
            </p:spPr>
            <p:txBody>
              <a:bodyPr/>
              <a:lstStyle/>
              <a:p>
                <a:endParaRPr lang="en-CA"/>
              </a:p>
            </p:txBody>
          </p:sp>
        </p:grpSp>
        <p:grpSp>
          <p:nvGrpSpPr>
            <p:cNvPr id="192580" name="Group 67"/>
            <p:cNvGrpSpPr>
              <a:grpSpLocks/>
            </p:cNvGrpSpPr>
            <p:nvPr/>
          </p:nvGrpSpPr>
          <p:grpSpPr bwMode="auto">
            <a:xfrm flipV="1">
              <a:off x="3289" y="3122"/>
              <a:ext cx="78" cy="85"/>
              <a:chOff x="4019" y="2348"/>
              <a:chExt cx="112" cy="107"/>
            </a:xfrm>
          </p:grpSpPr>
          <p:sp>
            <p:nvSpPr>
              <p:cNvPr id="192581" name="Line 68"/>
              <p:cNvSpPr>
                <a:spLocks noChangeShapeType="1"/>
              </p:cNvSpPr>
              <p:nvPr/>
            </p:nvSpPr>
            <p:spPr bwMode="auto">
              <a:xfrm flipV="1">
                <a:off x="4019" y="2348"/>
                <a:ext cx="56" cy="107"/>
              </a:xfrm>
              <a:prstGeom prst="line">
                <a:avLst/>
              </a:prstGeom>
              <a:noFill/>
              <a:ln w="12700">
                <a:solidFill>
                  <a:schemeClr val="tx1"/>
                </a:solidFill>
                <a:round/>
                <a:headEnd type="none" w="sm" len="sm"/>
                <a:tailEnd type="none" w="sm" len="sm"/>
              </a:ln>
            </p:spPr>
            <p:txBody>
              <a:bodyPr/>
              <a:lstStyle/>
              <a:p>
                <a:endParaRPr lang="en-CA"/>
              </a:p>
            </p:txBody>
          </p:sp>
          <p:sp>
            <p:nvSpPr>
              <p:cNvPr id="192582" name="Line 69"/>
              <p:cNvSpPr>
                <a:spLocks noChangeShapeType="1"/>
              </p:cNvSpPr>
              <p:nvPr/>
            </p:nvSpPr>
            <p:spPr bwMode="auto">
              <a:xfrm>
                <a:off x="4075" y="2348"/>
                <a:ext cx="56" cy="101"/>
              </a:xfrm>
              <a:prstGeom prst="line">
                <a:avLst/>
              </a:prstGeom>
              <a:noFill/>
              <a:ln w="12700">
                <a:solidFill>
                  <a:schemeClr val="tx1"/>
                </a:solidFill>
                <a:round/>
                <a:headEnd type="none" w="sm" len="sm"/>
                <a:tailEnd type="none" w="sm" len="sm"/>
              </a:ln>
            </p:spPr>
            <p:txBody>
              <a:bodyPr/>
              <a:lstStyle/>
              <a:p>
                <a:endParaRPr lang="en-CA"/>
              </a:p>
            </p:txBody>
          </p:sp>
        </p:grpSp>
        <p:grpSp>
          <p:nvGrpSpPr>
            <p:cNvPr id="192583" name="Group 70"/>
            <p:cNvGrpSpPr>
              <a:grpSpLocks/>
            </p:cNvGrpSpPr>
            <p:nvPr/>
          </p:nvGrpSpPr>
          <p:grpSpPr bwMode="auto">
            <a:xfrm>
              <a:off x="3255" y="2779"/>
              <a:ext cx="79" cy="85"/>
              <a:chOff x="4019" y="2348"/>
              <a:chExt cx="112" cy="107"/>
            </a:xfrm>
          </p:grpSpPr>
          <p:sp>
            <p:nvSpPr>
              <p:cNvPr id="192584" name="Line 71"/>
              <p:cNvSpPr>
                <a:spLocks noChangeShapeType="1"/>
              </p:cNvSpPr>
              <p:nvPr/>
            </p:nvSpPr>
            <p:spPr bwMode="auto">
              <a:xfrm flipV="1">
                <a:off x="4019" y="2348"/>
                <a:ext cx="56" cy="107"/>
              </a:xfrm>
              <a:prstGeom prst="line">
                <a:avLst/>
              </a:prstGeom>
              <a:noFill/>
              <a:ln w="12700">
                <a:solidFill>
                  <a:schemeClr val="tx1"/>
                </a:solidFill>
                <a:round/>
                <a:headEnd type="none" w="sm" len="sm"/>
                <a:tailEnd type="none" w="sm" len="sm"/>
              </a:ln>
            </p:spPr>
            <p:txBody>
              <a:bodyPr/>
              <a:lstStyle/>
              <a:p>
                <a:endParaRPr lang="en-CA"/>
              </a:p>
            </p:txBody>
          </p:sp>
          <p:sp>
            <p:nvSpPr>
              <p:cNvPr id="192585" name="Line 72"/>
              <p:cNvSpPr>
                <a:spLocks noChangeShapeType="1"/>
              </p:cNvSpPr>
              <p:nvPr/>
            </p:nvSpPr>
            <p:spPr bwMode="auto">
              <a:xfrm>
                <a:off x="4075" y="2348"/>
                <a:ext cx="56" cy="101"/>
              </a:xfrm>
              <a:prstGeom prst="line">
                <a:avLst/>
              </a:prstGeom>
              <a:noFill/>
              <a:ln w="12700">
                <a:solidFill>
                  <a:schemeClr val="tx1"/>
                </a:solidFill>
                <a:round/>
                <a:headEnd type="none" w="sm" len="sm"/>
                <a:tailEnd type="none" w="sm" len="sm"/>
              </a:ln>
            </p:spPr>
            <p:txBody>
              <a:bodyPr/>
              <a:lstStyle/>
              <a:p>
                <a:endParaRPr lang="en-CA"/>
              </a:p>
            </p:txBody>
          </p:sp>
        </p:grpSp>
        <p:sp>
          <p:nvSpPr>
            <p:cNvPr id="192586" name="Oval 73"/>
            <p:cNvSpPr>
              <a:spLocks noChangeArrowheads="1"/>
            </p:cNvSpPr>
            <p:nvPr/>
          </p:nvSpPr>
          <p:spPr bwMode="auto">
            <a:xfrm>
              <a:off x="1735" y="1786"/>
              <a:ext cx="244" cy="250"/>
            </a:xfrm>
            <a:prstGeom prst="ellipse">
              <a:avLst/>
            </a:prstGeom>
            <a:solidFill>
              <a:schemeClr val="bg1"/>
            </a:solidFill>
            <a:ln w="12700">
              <a:solidFill>
                <a:schemeClr val="tx1"/>
              </a:solidFill>
              <a:round/>
              <a:headEnd/>
              <a:tailEnd/>
            </a:ln>
          </p:spPr>
          <p:txBody>
            <a:bodyPr wrap="none" anchor="ctr"/>
            <a:lstStyle/>
            <a:p>
              <a:endParaRPr lang="en-US"/>
            </a:p>
          </p:txBody>
        </p:sp>
        <p:sp>
          <p:nvSpPr>
            <p:cNvPr id="192587" name="Text Box 74"/>
            <p:cNvSpPr txBox="1">
              <a:spLocks noChangeArrowheads="1"/>
            </p:cNvSpPr>
            <p:nvPr/>
          </p:nvSpPr>
          <p:spPr bwMode="auto">
            <a:xfrm>
              <a:off x="1050" y="984"/>
              <a:ext cx="684" cy="231"/>
            </a:xfrm>
            <a:prstGeom prst="rect">
              <a:avLst/>
            </a:prstGeom>
            <a:noFill/>
            <a:ln w="9525">
              <a:noFill/>
              <a:miter lim="800000"/>
              <a:headEnd/>
              <a:tailEnd/>
            </a:ln>
          </p:spPr>
          <p:txBody>
            <a:bodyPr wrap="none">
              <a:spAutoFit/>
            </a:bodyPr>
            <a:lstStyle/>
            <a:p>
              <a:pPr algn="r"/>
              <a:r>
                <a:rPr lang="en-US"/>
                <a:t>Age: 25-</a:t>
              </a:r>
            </a:p>
          </p:txBody>
        </p:sp>
        <p:sp>
          <p:nvSpPr>
            <p:cNvPr id="192588" name="Text Box 75"/>
            <p:cNvSpPr txBox="1">
              <a:spLocks noChangeArrowheads="1"/>
            </p:cNvSpPr>
            <p:nvPr/>
          </p:nvSpPr>
          <p:spPr bwMode="auto">
            <a:xfrm>
              <a:off x="1014" y="1404"/>
              <a:ext cx="720" cy="231"/>
            </a:xfrm>
            <a:prstGeom prst="rect">
              <a:avLst/>
            </a:prstGeom>
            <a:noFill/>
            <a:ln w="9525">
              <a:noFill/>
              <a:miter lim="800000"/>
              <a:headEnd/>
              <a:tailEnd/>
            </a:ln>
          </p:spPr>
          <p:txBody>
            <a:bodyPr wrap="none">
              <a:spAutoFit/>
            </a:bodyPr>
            <a:lstStyle/>
            <a:p>
              <a:pPr algn="r"/>
              <a:r>
                <a:rPr lang="en-US"/>
                <a:t>Age: 26+</a:t>
              </a:r>
            </a:p>
          </p:txBody>
        </p:sp>
        <p:sp>
          <p:nvSpPr>
            <p:cNvPr id="192589" name="Text Box 76"/>
            <p:cNvSpPr txBox="1">
              <a:spLocks noChangeArrowheads="1"/>
            </p:cNvSpPr>
            <p:nvPr/>
          </p:nvSpPr>
          <p:spPr bwMode="auto">
            <a:xfrm>
              <a:off x="1026" y="1786"/>
              <a:ext cx="708" cy="231"/>
            </a:xfrm>
            <a:prstGeom prst="rect">
              <a:avLst/>
            </a:prstGeom>
            <a:noFill/>
            <a:ln w="9525">
              <a:noFill/>
              <a:miter lim="800000"/>
              <a:headEnd/>
              <a:tailEnd/>
            </a:ln>
          </p:spPr>
          <p:txBody>
            <a:bodyPr wrap="none">
              <a:spAutoFit/>
            </a:bodyPr>
            <a:lstStyle/>
            <a:p>
              <a:pPr algn="r"/>
              <a:r>
                <a:rPr lang="en-US"/>
                <a:t>0 Claims</a:t>
              </a:r>
            </a:p>
          </p:txBody>
        </p:sp>
        <p:sp>
          <p:nvSpPr>
            <p:cNvPr id="192590" name="Text Box 77"/>
            <p:cNvSpPr txBox="1">
              <a:spLocks noChangeArrowheads="1"/>
            </p:cNvSpPr>
            <p:nvPr/>
          </p:nvSpPr>
          <p:spPr bwMode="auto">
            <a:xfrm>
              <a:off x="1106" y="2130"/>
              <a:ext cx="628" cy="231"/>
            </a:xfrm>
            <a:prstGeom prst="rect">
              <a:avLst/>
            </a:prstGeom>
            <a:noFill/>
            <a:ln w="9525">
              <a:noFill/>
              <a:miter lim="800000"/>
              <a:headEnd/>
              <a:tailEnd/>
            </a:ln>
          </p:spPr>
          <p:txBody>
            <a:bodyPr wrap="none">
              <a:spAutoFit/>
            </a:bodyPr>
            <a:lstStyle/>
            <a:p>
              <a:pPr algn="r"/>
              <a:r>
                <a:rPr lang="en-US"/>
                <a:t>1 Claim</a:t>
              </a:r>
            </a:p>
          </p:txBody>
        </p:sp>
        <p:sp>
          <p:nvSpPr>
            <p:cNvPr id="192591" name="Text Box 78"/>
            <p:cNvSpPr txBox="1">
              <a:spLocks noChangeArrowheads="1"/>
            </p:cNvSpPr>
            <p:nvPr/>
          </p:nvSpPr>
          <p:spPr bwMode="auto">
            <a:xfrm>
              <a:off x="898" y="2741"/>
              <a:ext cx="836" cy="231"/>
            </a:xfrm>
            <a:prstGeom prst="rect">
              <a:avLst/>
            </a:prstGeom>
            <a:noFill/>
            <a:ln w="9525">
              <a:noFill/>
              <a:miter lim="800000"/>
              <a:headEnd/>
              <a:tailEnd/>
            </a:ln>
          </p:spPr>
          <p:txBody>
            <a:bodyPr wrap="none">
              <a:spAutoFit/>
            </a:bodyPr>
            <a:lstStyle/>
            <a:p>
              <a:pPr algn="r"/>
              <a:r>
                <a:rPr lang="en-US"/>
                <a:t>2-4 Claims</a:t>
              </a:r>
            </a:p>
          </p:txBody>
        </p:sp>
        <p:sp>
          <p:nvSpPr>
            <p:cNvPr id="192592" name="Text Box 79"/>
            <p:cNvSpPr txBox="1">
              <a:spLocks noChangeArrowheads="1"/>
            </p:cNvSpPr>
            <p:nvPr/>
          </p:nvSpPr>
          <p:spPr bwMode="auto">
            <a:xfrm>
              <a:off x="942" y="3504"/>
              <a:ext cx="792" cy="231"/>
            </a:xfrm>
            <a:prstGeom prst="rect">
              <a:avLst/>
            </a:prstGeom>
            <a:noFill/>
            <a:ln w="9525">
              <a:noFill/>
              <a:miter lim="800000"/>
              <a:headEnd/>
              <a:tailEnd/>
            </a:ln>
          </p:spPr>
          <p:txBody>
            <a:bodyPr wrap="none">
              <a:spAutoFit/>
            </a:bodyPr>
            <a:lstStyle/>
            <a:p>
              <a:pPr algn="r"/>
              <a:r>
                <a:rPr lang="en-US"/>
                <a:t>5+ Claims</a:t>
              </a:r>
            </a:p>
          </p:txBody>
        </p:sp>
        <p:sp>
          <p:nvSpPr>
            <p:cNvPr id="192593" name="Text Box 80"/>
            <p:cNvSpPr txBox="1">
              <a:spLocks noChangeArrowheads="1"/>
            </p:cNvSpPr>
            <p:nvPr/>
          </p:nvSpPr>
          <p:spPr bwMode="auto">
            <a:xfrm>
              <a:off x="3651" y="981"/>
              <a:ext cx="1360" cy="231"/>
            </a:xfrm>
            <a:prstGeom prst="rect">
              <a:avLst/>
            </a:prstGeom>
            <a:noFill/>
            <a:ln w="9525">
              <a:noFill/>
              <a:miter lim="800000"/>
              <a:headEnd/>
              <a:tailEnd/>
            </a:ln>
          </p:spPr>
          <p:txBody>
            <a:bodyPr wrap="none">
              <a:spAutoFit/>
            </a:bodyPr>
            <a:lstStyle/>
            <a:p>
              <a:r>
                <a:rPr lang="en-US"/>
                <a:t>Renewal cost=$25</a:t>
              </a:r>
            </a:p>
          </p:txBody>
        </p:sp>
        <p:sp>
          <p:nvSpPr>
            <p:cNvPr id="192594" name="Text Box 81"/>
            <p:cNvSpPr txBox="1">
              <a:spLocks noChangeArrowheads="1"/>
            </p:cNvSpPr>
            <p:nvPr/>
          </p:nvSpPr>
          <p:spPr bwMode="auto">
            <a:xfrm>
              <a:off x="3651" y="1480"/>
              <a:ext cx="356" cy="231"/>
            </a:xfrm>
            <a:prstGeom prst="rect">
              <a:avLst/>
            </a:prstGeom>
            <a:noFill/>
            <a:ln w="9525">
              <a:noFill/>
              <a:miter lim="800000"/>
              <a:headEnd/>
              <a:tailEnd/>
            </a:ln>
          </p:spPr>
          <p:txBody>
            <a:bodyPr wrap="none">
              <a:spAutoFit/>
            </a:bodyPr>
            <a:lstStyle/>
            <a:p>
              <a:r>
                <a:rPr lang="en-US"/>
                <a:t>$50</a:t>
              </a:r>
            </a:p>
          </p:txBody>
        </p:sp>
        <p:sp>
          <p:nvSpPr>
            <p:cNvPr id="192595" name="Text Box 82"/>
            <p:cNvSpPr txBox="1">
              <a:spLocks noChangeArrowheads="1"/>
            </p:cNvSpPr>
            <p:nvPr/>
          </p:nvSpPr>
          <p:spPr bwMode="auto">
            <a:xfrm>
              <a:off x="3651" y="1933"/>
              <a:ext cx="436" cy="231"/>
            </a:xfrm>
            <a:prstGeom prst="rect">
              <a:avLst/>
            </a:prstGeom>
            <a:noFill/>
            <a:ln w="9525">
              <a:noFill/>
              <a:miter lim="800000"/>
              <a:headEnd/>
              <a:tailEnd/>
            </a:ln>
          </p:spPr>
          <p:txBody>
            <a:bodyPr wrap="none">
              <a:spAutoFit/>
            </a:bodyPr>
            <a:lstStyle/>
            <a:p>
              <a:r>
                <a:rPr lang="en-US"/>
                <a:t>$100</a:t>
              </a:r>
            </a:p>
          </p:txBody>
        </p:sp>
        <p:sp>
          <p:nvSpPr>
            <p:cNvPr id="192596" name="Text Box 83"/>
            <p:cNvSpPr txBox="1">
              <a:spLocks noChangeArrowheads="1"/>
            </p:cNvSpPr>
            <p:nvPr/>
          </p:nvSpPr>
          <p:spPr bwMode="auto">
            <a:xfrm>
              <a:off x="3651" y="2341"/>
              <a:ext cx="436" cy="231"/>
            </a:xfrm>
            <a:prstGeom prst="rect">
              <a:avLst/>
            </a:prstGeom>
            <a:noFill/>
            <a:ln w="9525">
              <a:noFill/>
              <a:miter lim="800000"/>
              <a:headEnd/>
              <a:tailEnd/>
            </a:ln>
          </p:spPr>
          <p:txBody>
            <a:bodyPr wrap="none">
              <a:spAutoFit/>
            </a:bodyPr>
            <a:lstStyle/>
            <a:p>
              <a:r>
                <a:rPr lang="en-US"/>
                <a:t>$200</a:t>
              </a:r>
            </a:p>
          </p:txBody>
        </p:sp>
        <p:sp>
          <p:nvSpPr>
            <p:cNvPr id="192597" name="Text Box 84"/>
            <p:cNvSpPr txBox="1">
              <a:spLocks noChangeArrowheads="1"/>
            </p:cNvSpPr>
            <p:nvPr/>
          </p:nvSpPr>
          <p:spPr bwMode="auto">
            <a:xfrm>
              <a:off x="3651" y="2750"/>
              <a:ext cx="436" cy="231"/>
            </a:xfrm>
            <a:prstGeom prst="rect">
              <a:avLst/>
            </a:prstGeom>
            <a:noFill/>
            <a:ln w="9525">
              <a:noFill/>
              <a:miter lim="800000"/>
              <a:headEnd/>
              <a:tailEnd/>
            </a:ln>
          </p:spPr>
          <p:txBody>
            <a:bodyPr wrap="none">
              <a:spAutoFit/>
            </a:bodyPr>
            <a:lstStyle/>
            <a:p>
              <a:r>
                <a:rPr lang="en-US"/>
                <a:t>$400</a:t>
              </a:r>
            </a:p>
          </p:txBody>
        </p:sp>
        <p:sp>
          <p:nvSpPr>
            <p:cNvPr id="192598" name="Text Box 85"/>
            <p:cNvSpPr txBox="1">
              <a:spLocks noChangeArrowheads="1"/>
            </p:cNvSpPr>
            <p:nvPr/>
          </p:nvSpPr>
          <p:spPr bwMode="auto">
            <a:xfrm>
              <a:off x="3651" y="3566"/>
              <a:ext cx="588" cy="231"/>
            </a:xfrm>
            <a:prstGeom prst="rect">
              <a:avLst/>
            </a:prstGeom>
            <a:noFill/>
            <a:ln w="9525">
              <a:noFill/>
              <a:miter lim="800000"/>
              <a:headEnd/>
              <a:tailEnd/>
            </a:ln>
          </p:spPr>
          <p:txBody>
            <a:bodyPr wrap="none">
              <a:spAutoFit/>
            </a:bodyPr>
            <a:lstStyle/>
            <a:p>
              <a:r>
                <a:rPr lang="en-US"/>
                <a:t>Cancel</a:t>
              </a:r>
            </a:p>
          </p:txBody>
        </p:sp>
        <p:sp>
          <p:nvSpPr>
            <p:cNvPr id="192599" name="Text Box 86"/>
            <p:cNvSpPr txBox="1">
              <a:spLocks noChangeArrowheads="1"/>
            </p:cNvSpPr>
            <p:nvPr/>
          </p:nvSpPr>
          <p:spPr bwMode="auto">
            <a:xfrm>
              <a:off x="3651" y="3199"/>
              <a:ext cx="692" cy="231"/>
            </a:xfrm>
            <a:prstGeom prst="rect">
              <a:avLst/>
            </a:prstGeom>
            <a:noFill/>
            <a:ln w="9525">
              <a:noFill/>
              <a:miter lim="800000"/>
              <a:headEnd/>
              <a:tailEnd/>
            </a:ln>
          </p:spPr>
          <p:txBody>
            <a:bodyPr wrap="none">
              <a:spAutoFit/>
            </a:bodyPr>
            <a:lstStyle/>
            <a:p>
              <a:r>
                <a:rPr lang="en-US"/>
                <a:t>Warning</a:t>
              </a:r>
            </a:p>
          </p:txBody>
        </p:sp>
      </p:grpSp>
      <p:sp>
        <p:nvSpPr>
          <p:cNvPr id="192601" name="Rectangle 89"/>
          <p:cNvSpPr>
            <a:spLocks noChangeArrowheads="1"/>
          </p:cNvSpPr>
          <p:nvPr/>
        </p:nvSpPr>
        <p:spPr bwMode="auto">
          <a:xfrm>
            <a:off x="1979613" y="1190625"/>
            <a:ext cx="996950" cy="366713"/>
          </a:xfrm>
          <a:prstGeom prst="rect">
            <a:avLst/>
          </a:prstGeom>
          <a:noFill/>
          <a:ln w="12700">
            <a:noFill/>
            <a:miter lim="800000"/>
            <a:headEnd/>
            <a:tailEnd/>
          </a:ln>
          <a:effectLst/>
        </p:spPr>
        <p:txBody>
          <a:bodyPr wrap="none">
            <a:spAutoFit/>
          </a:bodyPr>
          <a:lstStyle/>
          <a:p>
            <a:r>
              <a:rPr lang="en-US">
                <a:solidFill>
                  <a:srgbClr val="663300"/>
                </a:solidFill>
              </a:rPr>
              <a:t>Causes</a:t>
            </a:r>
          </a:p>
        </p:txBody>
      </p:sp>
      <p:sp>
        <p:nvSpPr>
          <p:cNvPr id="192602" name="Rectangle 90"/>
          <p:cNvSpPr>
            <a:spLocks noChangeArrowheads="1"/>
          </p:cNvSpPr>
          <p:nvPr/>
        </p:nvSpPr>
        <p:spPr bwMode="auto">
          <a:xfrm>
            <a:off x="5380038" y="1190625"/>
            <a:ext cx="946150" cy="366713"/>
          </a:xfrm>
          <a:prstGeom prst="rect">
            <a:avLst/>
          </a:prstGeom>
          <a:noFill/>
          <a:ln w="12700">
            <a:noFill/>
            <a:miter lim="800000"/>
            <a:headEnd/>
            <a:tailEnd/>
          </a:ln>
          <a:effectLst/>
        </p:spPr>
        <p:txBody>
          <a:bodyPr wrap="none">
            <a:spAutoFit/>
          </a:bodyPr>
          <a:lstStyle/>
          <a:p>
            <a:r>
              <a:rPr lang="en-US">
                <a:solidFill>
                  <a:srgbClr val="663300"/>
                </a:solidFill>
              </a:rPr>
              <a:t>Effects</a:t>
            </a:r>
          </a:p>
        </p:txBody>
      </p:sp>
    </p:spTree>
    <p:extLst>
      <p:ext uri="{BB962C8B-B14F-4D97-AF65-F5344CB8AC3E}">
        <p14:creationId xmlns:p14="http://schemas.microsoft.com/office/powerpoint/2010/main" val="3371138776"/>
      </p:ext>
    </p:extLst>
  </p:cSld>
  <p:clrMapOvr>
    <a:masterClrMapping/>
  </p:clrMapOvr>
  <p:transition>
    <p:fade/>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lang="en-US" sz="2700" b="0" smtClean="0">
                <a:effectLst/>
              </a:rPr>
              <a:t>Cause-Effect Graphs</a:t>
            </a:r>
            <a:br>
              <a:rPr lang="en-US" sz="2700" b="0" smtClean="0">
                <a:effectLst/>
              </a:rPr>
            </a:br>
            <a:r>
              <a:rPr lang="en-US" sz="2700" b="0" smtClean="0">
                <a:effectLst/>
              </a:rPr>
              <a:t>Definition</a:t>
            </a:r>
          </a:p>
        </p:txBody>
      </p:sp>
      <p:sp>
        <p:nvSpPr>
          <p:cNvPr id="52227" name="Rectangle 3"/>
          <p:cNvSpPr>
            <a:spLocks noGrp="1" noChangeArrowheads="1"/>
          </p:cNvSpPr>
          <p:nvPr>
            <p:ph idx="1"/>
          </p:nvPr>
        </p:nvSpPr>
        <p:spPr>
          <a:xfrm>
            <a:off x="179388" y="1268413"/>
            <a:ext cx="8713787" cy="5200650"/>
          </a:xfrm>
        </p:spPr>
        <p:txBody>
          <a:bodyPr/>
          <a:lstStyle/>
          <a:p>
            <a:pPr>
              <a:lnSpc>
                <a:spcPct val="100000"/>
              </a:lnSpc>
            </a:pPr>
            <a:r>
              <a:rPr lang="en-US" sz="2400" b="0" smtClean="0"/>
              <a:t>Graphical technique that helps derive decision tables</a:t>
            </a:r>
          </a:p>
          <a:p>
            <a:pPr>
              <a:lnSpc>
                <a:spcPct val="100000"/>
              </a:lnSpc>
            </a:pPr>
            <a:r>
              <a:rPr lang="en-US" sz="2400" b="0" smtClean="0"/>
              <a:t>Aim at supporting interaction with domain experts and the reverse engineering of specifications, for the purpose of testing.</a:t>
            </a:r>
          </a:p>
          <a:p>
            <a:pPr>
              <a:lnSpc>
                <a:spcPct val="100000"/>
              </a:lnSpc>
            </a:pPr>
            <a:r>
              <a:rPr lang="en-US" sz="2400" b="0" smtClean="0"/>
              <a:t>Identify causes (conditions on inputs, stimuli) and effects (outputs, changes in system state)</a:t>
            </a:r>
          </a:p>
          <a:p>
            <a:pPr>
              <a:lnSpc>
                <a:spcPct val="100000"/>
              </a:lnSpc>
            </a:pPr>
            <a:r>
              <a:rPr lang="en-US" sz="2400" b="0" smtClean="0"/>
              <a:t>Causes have to be stated in such a way to be either true or false (Boolean expression)</a:t>
            </a:r>
          </a:p>
          <a:p>
            <a:pPr>
              <a:lnSpc>
                <a:spcPct val="100000"/>
              </a:lnSpc>
            </a:pPr>
            <a:r>
              <a:rPr lang="en-US" sz="2400" b="0" smtClean="0"/>
              <a:t>Can be used to explicitly specify constraints (environmental, external) on causes and effects</a:t>
            </a:r>
          </a:p>
          <a:p>
            <a:pPr>
              <a:lnSpc>
                <a:spcPct val="100000"/>
              </a:lnSpc>
            </a:pPr>
            <a:r>
              <a:rPr lang="en-US" sz="2400" b="0" smtClean="0"/>
              <a:t>They can help select more “significant” subset of input-output combinations and build smaller decision tables</a:t>
            </a:r>
          </a:p>
        </p:txBody>
      </p:sp>
    </p:spTree>
    <p:extLst>
      <p:ext uri="{BB962C8B-B14F-4D97-AF65-F5344CB8AC3E}">
        <p14:creationId xmlns:p14="http://schemas.microsoft.com/office/powerpoint/2010/main" val="9579179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2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22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2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r>
              <a:rPr lang="en-US" sz="2700" b="0" smtClean="0">
                <a:effectLst/>
              </a:rPr>
              <a:t>Cause-Effect Graphs </a:t>
            </a:r>
            <a:br>
              <a:rPr lang="en-US" sz="2700" b="0" smtClean="0">
                <a:effectLst/>
              </a:rPr>
            </a:br>
            <a:r>
              <a:rPr lang="en-US" sz="2700" b="0" smtClean="0">
                <a:effectLst/>
              </a:rPr>
              <a:t>Structure of</a:t>
            </a:r>
          </a:p>
        </p:txBody>
      </p:sp>
      <p:sp>
        <p:nvSpPr>
          <p:cNvPr id="53251" name="Rectangle 3"/>
          <p:cNvSpPr>
            <a:spLocks noGrp="1" noChangeArrowheads="1"/>
          </p:cNvSpPr>
          <p:nvPr>
            <p:ph idx="1"/>
          </p:nvPr>
        </p:nvSpPr>
        <p:spPr>
          <a:xfrm>
            <a:off x="179388" y="1268413"/>
            <a:ext cx="8713787" cy="4810125"/>
          </a:xfrm>
        </p:spPr>
        <p:txBody>
          <a:bodyPr/>
          <a:lstStyle/>
          <a:p>
            <a:pPr>
              <a:lnSpc>
                <a:spcPct val="90000"/>
              </a:lnSpc>
            </a:pPr>
            <a:r>
              <a:rPr lang="en-US" sz="2200" b="0" smtClean="0"/>
              <a:t>A </a:t>
            </a:r>
            <a:r>
              <a:rPr lang="en-US" sz="2200" b="0" smtClean="0">
                <a:solidFill>
                  <a:srgbClr val="663300"/>
                </a:solidFill>
              </a:rPr>
              <a:t>node</a:t>
            </a:r>
            <a:r>
              <a:rPr lang="en-US" sz="2200" b="0" smtClean="0"/>
              <a:t> is drawn for each cause and effect</a:t>
            </a:r>
          </a:p>
          <a:p>
            <a:pPr>
              <a:lnSpc>
                <a:spcPct val="90000"/>
              </a:lnSpc>
            </a:pPr>
            <a:r>
              <a:rPr lang="en-US" sz="2200" b="0" smtClean="0"/>
              <a:t>Nodes placed on opposite side of a sheet</a:t>
            </a:r>
          </a:p>
          <a:p>
            <a:pPr>
              <a:lnSpc>
                <a:spcPct val="90000"/>
              </a:lnSpc>
            </a:pPr>
            <a:r>
              <a:rPr lang="en-US" sz="2200" b="0" smtClean="0"/>
              <a:t>An </a:t>
            </a:r>
            <a:r>
              <a:rPr lang="en-US" sz="2200" b="0" smtClean="0">
                <a:solidFill>
                  <a:srgbClr val="663300"/>
                </a:solidFill>
              </a:rPr>
              <a:t>edge </a:t>
            </a:r>
            <a:r>
              <a:rPr lang="en-US" sz="2200" b="0" smtClean="0"/>
              <a:t>from a cause to an effect indicates that the cause is a necessary condition for the effect</a:t>
            </a:r>
          </a:p>
          <a:p>
            <a:pPr>
              <a:lnSpc>
                <a:spcPct val="90000"/>
              </a:lnSpc>
            </a:pPr>
            <a:r>
              <a:rPr lang="en-US" sz="2200" b="0" smtClean="0"/>
              <a:t>If a single effect has two or more causes, the logical relationship of the causes is annotated by symbols for logical </a:t>
            </a:r>
            <a:r>
              <a:rPr lang="en-US" sz="2200" b="0" i="1" smtClean="0"/>
              <a:t>and</a:t>
            </a:r>
            <a:r>
              <a:rPr lang="en-US" sz="2200" b="0" smtClean="0"/>
              <a:t> (^) and logical </a:t>
            </a:r>
            <a:r>
              <a:rPr lang="en-US" sz="2200" b="0" i="1" smtClean="0"/>
              <a:t>or</a:t>
            </a:r>
            <a:r>
              <a:rPr lang="en-US" sz="2200" b="0" smtClean="0"/>
              <a:t> (</a:t>
            </a:r>
            <a:r>
              <a:rPr lang="en-US" sz="2200" b="0" smtClean="0">
                <a:sym typeface="Symbol" pitchFamily="18" charset="2"/>
              </a:rPr>
              <a:t></a:t>
            </a:r>
            <a:r>
              <a:rPr lang="en-US" sz="2200" b="0" smtClean="0"/>
              <a:t>) placed between lines</a:t>
            </a:r>
          </a:p>
          <a:p>
            <a:pPr>
              <a:lnSpc>
                <a:spcPct val="90000"/>
              </a:lnSpc>
            </a:pPr>
            <a:r>
              <a:rPr lang="en-US" sz="2200" b="0" smtClean="0"/>
              <a:t>A cause whose negation is necessary is shown by a logical </a:t>
            </a:r>
            <a:r>
              <a:rPr lang="en-US" sz="2200" b="0" i="1" smtClean="0"/>
              <a:t>not</a:t>
            </a:r>
            <a:r>
              <a:rPr lang="en-US" sz="2200" b="0" smtClean="0"/>
              <a:t> (~)</a:t>
            </a:r>
          </a:p>
          <a:p>
            <a:pPr>
              <a:lnSpc>
                <a:spcPct val="90000"/>
              </a:lnSpc>
            </a:pPr>
            <a:r>
              <a:rPr lang="en-US" sz="2200" b="0" smtClean="0"/>
              <a:t>A single cause may be necessary for many effects; a single effect may have many necessary causes. </a:t>
            </a:r>
          </a:p>
          <a:p>
            <a:pPr>
              <a:lnSpc>
                <a:spcPct val="90000"/>
              </a:lnSpc>
            </a:pPr>
            <a:r>
              <a:rPr lang="en-US" sz="2200" b="0" smtClean="0"/>
              <a:t>Intermediate nodes may be used to simplify the graph and its construction</a:t>
            </a:r>
          </a:p>
        </p:txBody>
      </p:sp>
    </p:spTree>
    <p:extLst>
      <p:ext uri="{BB962C8B-B14F-4D97-AF65-F5344CB8AC3E}">
        <p14:creationId xmlns:p14="http://schemas.microsoft.com/office/powerpoint/2010/main" val="2526242771"/>
      </p:ext>
    </p:extLst>
  </p:cSld>
  <p:clrMapOvr>
    <a:masterClrMapping/>
  </p:clrMapOvr>
  <p:transition>
    <p:fade/>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r>
              <a:rPr lang="en-US" sz="2700" b="0" smtClean="0">
                <a:effectLst/>
              </a:rPr>
              <a:t>Cause-Effect Graphs </a:t>
            </a:r>
            <a:br>
              <a:rPr lang="en-US" sz="2700" b="0" smtClean="0">
                <a:effectLst/>
              </a:rPr>
            </a:br>
            <a:r>
              <a:rPr lang="en-US" sz="2700" b="0" smtClean="0"/>
              <a:t>Notations in</a:t>
            </a:r>
          </a:p>
        </p:txBody>
      </p:sp>
      <p:grpSp>
        <p:nvGrpSpPr>
          <p:cNvPr id="54276" name="Group 3"/>
          <p:cNvGrpSpPr>
            <a:grpSpLocks/>
          </p:cNvGrpSpPr>
          <p:nvPr/>
        </p:nvGrpSpPr>
        <p:grpSpPr bwMode="auto">
          <a:xfrm>
            <a:off x="563563" y="5815013"/>
            <a:ext cx="1560512" cy="304800"/>
            <a:chOff x="328" y="3890"/>
            <a:chExt cx="1164" cy="253"/>
          </a:xfrm>
        </p:grpSpPr>
        <p:grpSp>
          <p:nvGrpSpPr>
            <p:cNvPr id="54361" name="Group 4"/>
            <p:cNvGrpSpPr>
              <a:grpSpLocks/>
            </p:cNvGrpSpPr>
            <p:nvPr/>
          </p:nvGrpSpPr>
          <p:grpSpPr bwMode="auto">
            <a:xfrm>
              <a:off x="328" y="3890"/>
              <a:ext cx="1164" cy="253"/>
              <a:chOff x="328" y="3890"/>
              <a:chExt cx="1164" cy="253"/>
            </a:xfrm>
          </p:grpSpPr>
          <p:grpSp>
            <p:nvGrpSpPr>
              <p:cNvPr id="54367" name="Group 5"/>
              <p:cNvGrpSpPr>
                <a:grpSpLocks/>
              </p:cNvGrpSpPr>
              <p:nvPr/>
            </p:nvGrpSpPr>
            <p:grpSpPr bwMode="auto">
              <a:xfrm>
                <a:off x="1231" y="3890"/>
                <a:ext cx="261" cy="253"/>
                <a:chOff x="1231" y="3890"/>
                <a:chExt cx="261" cy="253"/>
              </a:xfrm>
            </p:grpSpPr>
            <p:sp>
              <p:nvSpPr>
                <p:cNvPr id="54372" name="Oval 6"/>
                <p:cNvSpPr>
                  <a:spLocks noChangeArrowheads="1"/>
                </p:cNvSpPr>
                <p:nvPr/>
              </p:nvSpPr>
              <p:spPr bwMode="auto">
                <a:xfrm>
                  <a:off x="1231" y="3890"/>
                  <a:ext cx="261" cy="237"/>
                </a:xfrm>
                <a:prstGeom prst="ellipse">
                  <a:avLst/>
                </a:prstGeom>
                <a:solidFill>
                  <a:schemeClr val="folHlink"/>
                </a:solidFill>
                <a:ln w="12700">
                  <a:solidFill>
                    <a:schemeClr val="tx1"/>
                  </a:solidFill>
                  <a:round/>
                  <a:headEnd/>
                  <a:tailEnd/>
                </a:ln>
              </p:spPr>
              <p:txBody>
                <a:bodyPr wrap="none" anchor="ctr"/>
                <a:lstStyle/>
                <a:p>
                  <a:endParaRPr lang="en-US" b="0"/>
                </a:p>
              </p:txBody>
            </p:sp>
            <p:sp>
              <p:nvSpPr>
                <p:cNvPr id="54373" name="Rectangle 7"/>
                <p:cNvSpPr>
                  <a:spLocks noChangeArrowheads="1"/>
                </p:cNvSpPr>
                <p:nvPr/>
              </p:nvSpPr>
              <p:spPr bwMode="auto">
                <a:xfrm>
                  <a:off x="1305" y="3927"/>
                  <a:ext cx="157" cy="216"/>
                </a:xfrm>
                <a:prstGeom prst="rect">
                  <a:avLst/>
                </a:prstGeom>
                <a:noFill/>
                <a:ln w="9525">
                  <a:noFill/>
                  <a:miter lim="800000"/>
                  <a:headEnd/>
                  <a:tailEnd/>
                </a:ln>
              </p:spPr>
              <p:txBody>
                <a:bodyPr wrap="none" lIns="46038" tIns="23813" rIns="46038" bIns="23813">
                  <a:spAutoFit/>
                </a:bodyPr>
                <a:lstStyle/>
                <a:p>
                  <a:pPr defTabSz="238125"/>
                  <a:r>
                    <a:rPr lang="en-US" sz="1400" b="0">
                      <a:latin typeface="DawnCastle"/>
                    </a:rPr>
                    <a:t>B</a:t>
                  </a:r>
                </a:p>
              </p:txBody>
            </p:sp>
          </p:grpSp>
          <p:grpSp>
            <p:nvGrpSpPr>
              <p:cNvPr id="54368" name="Group 8"/>
              <p:cNvGrpSpPr>
                <a:grpSpLocks/>
              </p:cNvGrpSpPr>
              <p:nvPr/>
            </p:nvGrpSpPr>
            <p:grpSpPr bwMode="auto">
              <a:xfrm>
                <a:off x="328" y="3890"/>
                <a:ext cx="261" cy="253"/>
                <a:chOff x="328" y="3890"/>
                <a:chExt cx="261" cy="253"/>
              </a:xfrm>
            </p:grpSpPr>
            <p:sp>
              <p:nvSpPr>
                <p:cNvPr id="54370" name="Oval 9"/>
                <p:cNvSpPr>
                  <a:spLocks noChangeArrowheads="1"/>
                </p:cNvSpPr>
                <p:nvPr/>
              </p:nvSpPr>
              <p:spPr bwMode="auto">
                <a:xfrm>
                  <a:off x="328" y="3890"/>
                  <a:ext cx="261" cy="237"/>
                </a:xfrm>
                <a:prstGeom prst="ellipse">
                  <a:avLst/>
                </a:prstGeom>
                <a:solidFill>
                  <a:schemeClr val="folHlink"/>
                </a:solidFill>
                <a:ln w="12700">
                  <a:solidFill>
                    <a:schemeClr val="tx1"/>
                  </a:solidFill>
                  <a:round/>
                  <a:headEnd/>
                  <a:tailEnd/>
                </a:ln>
              </p:spPr>
              <p:txBody>
                <a:bodyPr wrap="none" anchor="ctr"/>
                <a:lstStyle/>
                <a:p>
                  <a:endParaRPr lang="en-US" b="0"/>
                </a:p>
              </p:txBody>
            </p:sp>
            <p:sp>
              <p:nvSpPr>
                <p:cNvPr id="54371" name="Rectangle 10"/>
                <p:cNvSpPr>
                  <a:spLocks noChangeArrowheads="1"/>
                </p:cNvSpPr>
                <p:nvPr/>
              </p:nvSpPr>
              <p:spPr bwMode="auto">
                <a:xfrm>
                  <a:off x="402" y="3927"/>
                  <a:ext cx="157" cy="216"/>
                </a:xfrm>
                <a:prstGeom prst="rect">
                  <a:avLst/>
                </a:prstGeom>
                <a:noFill/>
                <a:ln w="9525">
                  <a:noFill/>
                  <a:miter lim="800000"/>
                  <a:headEnd/>
                  <a:tailEnd/>
                </a:ln>
              </p:spPr>
              <p:txBody>
                <a:bodyPr wrap="none" lIns="46038" tIns="23813" rIns="46038" bIns="23813">
                  <a:spAutoFit/>
                </a:bodyPr>
                <a:lstStyle/>
                <a:p>
                  <a:pPr defTabSz="238125"/>
                  <a:r>
                    <a:rPr lang="en-US" sz="1400" b="0">
                      <a:latin typeface="DawnCastle"/>
                    </a:rPr>
                    <a:t>A</a:t>
                  </a:r>
                </a:p>
              </p:txBody>
            </p:sp>
          </p:grpSp>
          <p:sp>
            <p:nvSpPr>
              <p:cNvPr id="54369" name="Line 11"/>
              <p:cNvSpPr>
                <a:spLocks noChangeShapeType="1"/>
              </p:cNvSpPr>
              <p:nvPr/>
            </p:nvSpPr>
            <p:spPr bwMode="auto">
              <a:xfrm>
                <a:off x="611" y="4009"/>
                <a:ext cx="613" cy="0"/>
              </a:xfrm>
              <a:prstGeom prst="line">
                <a:avLst/>
              </a:prstGeom>
              <a:noFill/>
              <a:ln w="12700">
                <a:solidFill>
                  <a:schemeClr val="tx1"/>
                </a:solidFill>
                <a:round/>
                <a:headEnd type="none" w="sm" len="sm"/>
                <a:tailEnd type="none" w="sm" len="sm"/>
              </a:ln>
            </p:spPr>
            <p:txBody>
              <a:bodyPr/>
              <a:lstStyle/>
              <a:p>
                <a:endParaRPr lang="en-CA"/>
              </a:p>
            </p:txBody>
          </p:sp>
        </p:grpSp>
        <p:grpSp>
          <p:nvGrpSpPr>
            <p:cNvPr id="54362" name="Group 12"/>
            <p:cNvGrpSpPr>
              <a:grpSpLocks/>
            </p:cNvGrpSpPr>
            <p:nvPr/>
          </p:nvGrpSpPr>
          <p:grpSpPr bwMode="auto">
            <a:xfrm>
              <a:off x="816" y="3949"/>
              <a:ext cx="168" cy="87"/>
              <a:chOff x="816" y="3949"/>
              <a:chExt cx="168" cy="87"/>
            </a:xfrm>
          </p:grpSpPr>
          <p:sp>
            <p:nvSpPr>
              <p:cNvPr id="54363" name="Arc 13"/>
              <p:cNvSpPr>
                <a:spLocks/>
              </p:cNvSpPr>
              <p:nvPr/>
            </p:nvSpPr>
            <p:spPr bwMode="auto">
              <a:xfrm>
                <a:off x="900" y="3949"/>
                <a:ext cx="56" cy="37"/>
              </a:xfrm>
              <a:custGeom>
                <a:avLst/>
                <a:gdLst>
                  <a:gd name="T0" fmla="*/ 0 w 21600"/>
                  <a:gd name="T1" fmla="*/ 0 h 21597"/>
                  <a:gd name="T2" fmla="*/ 0 w 21600"/>
                  <a:gd name="T3" fmla="*/ 0 h 21597"/>
                  <a:gd name="T4" fmla="*/ 0 w 21600"/>
                  <a:gd name="T5" fmla="*/ 0 h 21597"/>
                  <a:gd name="T6" fmla="*/ 0 60000 65536"/>
                  <a:gd name="T7" fmla="*/ 0 60000 65536"/>
                  <a:gd name="T8" fmla="*/ 0 60000 65536"/>
                  <a:gd name="T9" fmla="*/ 0 w 21600"/>
                  <a:gd name="T10" fmla="*/ 0 h 21597"/>
                  <a:gd name="T11" fmla="*/ 21600 w 21600"/>
                  <a:gd name="T12" fmla="*/ 21597 h 21597"/>
                </a:gdLst>
                <a:ahLst/>
                <a:cxnLst>
                  <a:cxn ang="T6">
                    <a:pos x="T0" y="T1"/>
                  </a:cxn>
                  <a:cxn ang="T7">
                    <a:pos x="T2" y="T3"/>
                  </a:cxn>
                  <a:cxn ang="T8">
                    <a:pos x="T4" y="T5"/>
                  </a:cxn>
                </a:cxnLst>
                <a:rect l="T9" t="T10" r="T11" b="T12"/>
                <a:pathLst>
                  <a:path w="21600" h="21597" fill="none" extrusionOk="0">
                    <a:moveTo>
                      <a:pt x="0" y="21597"/>
                    </a:moveTo>
                    <a:cubicBezTo>
                      <a:pt x="0" y="9818"/>
                      <a:pt x="9437" y="210"/>
                      <a:pt x="21214" y="0"/>
                    </a:cubicBezTo>
                  </a:path>
                  <a:path w="21600" h="21597" stroke="0" extrusionOk="0">
                    <a:moveTo>
                      <a:pt x="0" y="21597"/>
                    </a:moveTo>
                    <a:cubicBezTo>
                      <a:pt x="0" y="9818"/>
                      <a:pt x="9437" y="210"/>
                      <a:pt x="21214" y="0"/>
                    </a:cubicBezTo>
                    <a:lnTo>
                      <a:pt x="21600" y="21597"/>
                    </a:lnTo>
                    <a:close/>
                  </a:path>
                </a:pathLst>
              </a:custGeom>
              <a:noFill/>
              <a:ln w="12700" cap="rnd">
                <a:solidFill>
                  <a:schemeClr val="tx1"/>
                </a:solidFill>
                <a:round/>
                <a:headEnd type="none" w="sm" len="sm"/>
                <a:tailEnd type="none" w="sm" len="sm"/>
              </a:ln>
            </p:spPr>
            <p:txBody>
              <a:bodyPr/>
              <a:lstStyle/>
              <a:p>
                <a:endParaRPr lang="en-US" b="0"/>
              </a:p>
            </p:txBody>
          </p:sp>
          <p:sp>
            <p:nvSpPr>
              <p:cNvPr id="54364" name="Arc 14"/>
              <p:cNvSpPr>
                <a:spLocks/>
              </p:cNvSpPr>
              <p:nvPr/>
            </p:nvSpPr>
            <p:spPr bwMode="auto">
              <a:xfrm>
                <a:off x="816" y="3983"/>
                <a:ext cx="47" cy="5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12700" cap="rnd">
                <a:solidFill>
                  <a:schemeClr val="tx1"/>
                </a:solidFill>
                <a:round/>
                <a:headEnd type="none" w="sm" len="sm"/>
                <a:tailEnd type="none" w="sm" len="sm"/>
              </a:ln>
            </p:spPr>
            <p:txBody>
              <a:bodyPr/>
              <a:lstStyle/>
              <a:p>
                <a:endParaRPr lang="en-US" b="0"/>
              </a:p>
            </p:txBody>
          </p:sp>
          <p:sp>
            <p:nvSpPr>
              <p:cNvPr id="54365" name="Arc 15"/>
              <p:cNvSpPr>
                <a:spLocks/>
              </p:cNvSpPr>
              <p:nvPr/>
            </p:nvSpPr>
            <p:spPr bwMode="auto">
              <a:xfrm>
                <a:off x="859" y="3974"/>
                <a:ext cx="39" cy="57"/>
              </a:xfrm>
              <a:custGeom>
                <a:avLst/>
                <a:gdLst>
                  <a:gd name="T0" fmla="*/ 0 w 22181"/>
                  <a:gd name="T1" fmla="*/ 0 h 21994"/>
                  <a:gd name="T2" fmla="*/ 0 w 22181"/>
                  <a:gd name="T3" fmla="*/ 0 h 21994"/>
                  <a:gd name="T4" fmla="*/ 0 w 22181"/>
                  <a:gd name="T5" fmla="*/ 0 h 21994"/>
                  <a:gd name="T6" fmla="*/ 0 60000 65536"/>
                  <a:gd name="T7" fmla="*/ 0 60000 65536"/>
                  <a:gd name="T8" fmla="*/ 0 60000 65536"/>
                  <a:gd name="T9" fmla="*/ 0 w 22181"/>
                  <a:gd name="T10" fmla="*/ 0 h 21994"/>
                  <a:gd name="T11" fmla="*/ 22181 w 22181"/>
                  <a:gd name="T12" fmla="*/ 21994 h 21994"/>
                </a:gdLst>
                <a:ahLst/>
                <a:cxnLst>
                  <a:cxn ang="T6">
                    <a:pos x="T0" y="T1"/>
                  </a:cxn>
                  <a:cxn ang="T7">
                    <a:pos x="T2" y="T3"/>
                  </a:cxn>
                  <a:cxn ang="T8">
                    <a:pos x="T4" y="T5"/>
                  </a:cxn>
                </a:cxnLst>
                <a:rect l="T9" t="T10" r="T11" b="T12"/>
                <a:pathLst>
                  <a:path w="22181" h="21994" fill="none" extrusionOk="0">
                    <a:moveTo>
                      <a:pt x="22177" y="-1"/>
                    </a:moveTo>
                    <a:cubicBezTo>
                      <a:pt x="22179" y="131"/>
                      <a:pt x="22181" y="262"/>
                      <a:pt x="22181" y="394"/>
                    </a:cubicBezTo>
                    <a:cubicBezTo>
                      <a:pt x="22181" y="12323"/>
                      <a:pt x="12510" y="21994"/>
                      <a:pt x="581" y="21994"/>
                    </a:cubicBezTo>
                    <a:cubicBezTo>
                      <a:pt x="387" y="21994"/>
                      <a:pt x="193" y="21991"/>
                      <a:pt x="-1" y="21986"/>
                    </a:cubicBezTo>
                  </a:path>
                  <a:path w="22181" h="21994" stroke="0" extrusionOk="0">
                    <a:moveTo>
                      <a:pt x="22177" y="-1"/>
                    </a:moveTo>
                    <a:cubicBezTo>
                      <a:pt x="22179" y="131"/>
                      <a:pt x="22181" y="262"/>
                      <a:pt x="22181" y="394"/>
                    </a:cubicBezTo>
                    <a:cubicBezTo>
                      <a:pt x="22181" y="12323"/>
                      <a:pt x="12510" y="21994"/>
                      <a:pt x="581" y="21994"/>
                    </a:cubicBezTo>
                    <a:cubicBezTo>
                      <a:pt x="387" y="21994"/>
                      <a:pt x="193" y="21991"/>
                      <a:pt x="-1" y="21986"/>
                    </a:cubicBezTo>
                    <a:lnTo>
                      <a:pt x="581" y="394"/>
                    </a:lnTo>
                    <a:close/>
                  </a:path>
                </a:pathLst>
              </a:custGeom>
              <a:noFill/>
              <a:ln w="12700" cap="rnd">
                <a:solidFill>
                  <a:schemeClr val="tx1"/>
                </a:solidFill>
                <a:round/>
                <a:headEnd type="none" w="sm" len="sm"/>
                <a:tailEnd type="none" w="sm" len="sm"/>
              </a:ln>
            </p:spPr>
            <p:txBody>
              <a:bodyPr/>
              <a:lstStyle/>
              <a:p>
                <a:endParaRPr lang="en-US" b="0"/>
              </a:p>
            </p:txBody>
          </p:sp>
          <p:sp>
            <p:nvSpPr>
              <p:cNvPr id="54366" name="Arc 16"/>
              <p:cNvSpPr>
                <a:spLocks/>
              </p:cNvSpPr>
              <p:nvPr/>
            </p:nvSpPr>
            <p:spPr bwMode="auto">
              <a:xfrm>
                <a:off x="946" y="3952"/>
                <a:ext cx="38" cy="5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type="none" w="sm" len="sm"/>
                <a:tailEnd type="none" w="sm" len="sm"/>
              </a:ln>
            </p:spPr>
            <p:txBody>
              <a:bodyPr/>
              <a:lstStyle/>
              <a:p>
                <a:endParaRPr lang="en-US" b="0"/>
              </a:p>
            </p:txBody>
          </p:sp>
        </p:grpSp>
      </p:grpSp>
      <p:grpSp>
        <p:nvGrpSpPr>
          <p:cNvPr id="54277" name="Group 17"/>
          <p:cNvGrpSpPr>
            <a:grpSpLocks/>
          </p:cNvGrpSpPr>
          <p:nvPr/>
        </p:nvGrpSpPr>
        <p:grpSpPr bwMode="auto">
          <a:xfrm>
            <a:off x="565150" y="4784725"/>
            <a:ext cx="1560513" cy="785813"/>
            <a:chOff x="330" y="3037"/>
            <a:chExt cx="1164" cy="651"/>
          </a:xfrm>
        </p:grpSpPr>
        <p:grpSp>
          <p:nvGrpSpPr>
            <p:cNvPr id="54350" name="Group 18"/>
            <p:cNvGrpSpPr>
              <a:grpSpLocks/>
            </p:cNvGrpSpPr>
            <p:nvPr/>
          </p:nvGrpSpPr>
          <p:grpSpPr bwMode="auto">
            <a:xfrm>
              <a:off x="1233" y="3252"/>
              <a:ext cx="261" cy="249"/>
              <a:chOff x="1233" y="3252"/>
              <a:chExt cx="261" cy="249"/>
            </a:xfrm>
          </p:grpSpPr>
          <p:sp>
            <p:nvSpPr>
              <p:cNvPr id="54359" name="Oval 19"/>
              <p:cNvSpPr>
                <a:spLocks noChangeArrowheads="1"/>
              </p:cNvSpPr>
              <p:nvPr/>
            </p:nvSpPr>
            <p:spPr bwMode="auto">
              <a:xfrm>
                <a:off x="1233" y="3252"/>
                <a:ext cx="261" cy="236"/>
              </a:xfrm>
              <a:prstGeom prst="ellipse">
                <a:avLst/>
              </a:prstGeom>
              <a:solidFill>
                <a:schemeClr val="folHlink"/>
              </a:solidFill>
              <a:ln w="12700">
                <a:solidFill>
                  <a:schemeClr val="tx1"/>
                </a:solidFill>
                <a:round/>
                <a:headEnd/>
                <a:tailEnd/>
              </a:ln>
            </p:spPr>
            <p:txBody>
              <a:bodyPr wrap="none" anchor="ctr"/>
              <a:lstStyle/>
              <a:p>
                <a:endParaRPr lang="en-US" b="0"/>
              </a:p>
            </p:txBody>
          </p:sp>
          <p:sp>
            <p:nvSpPr>
              <p:cNvPr id="54360" name="Rectangle 20"/>
              <p:cNvSpPr>
                <a:spLocks noChangeArrowheads="1"/>
              </p:cNvSpPr>
              <p:nvPr/>
            </p:nvSpPr>
            <p:spPr bwMode="auto">
              <a:xfrm>
                <a:off x="1305" y="3286"/>
                <a:ext cx="165" cy="215"/>
              </a:xfrm>
              <a:prstGeom prst="rect">
                <a:avLst/>
              </a:prstGeom>
              <a:noFill/>
              <a:ln w="9525">
                <a:noFill/>
                <a:miter lim="800000"/>
                <a:headEnd/>
                <a:tailEnd/>
              </a:ln>
            </p:spPr>
            <p:txBody>
              <a:bodyPr wrap="none" lIns="46038" tIns="23813" rIns="46038" bIns="23813">
                <a:spAutoFit/>
              </a:bodyPr>
              <a:lstStyle/>
              <a:p>
                <a:pPr defTabSz="238125"/>
                <a:r>
                  <a:rPr lang="en-US" sz="1400" b="0">
                    <a:latin typeface="DawnCastle"/>
                  </a:rPr>
                  <a:t>C</a:t>
                </a:r>
              </a:p>
            </p:txBody>
          </p:sp>
        </p:grpSp>
        <p:grpSp>
          <p:nvGrpSpPr>
            <p:cNvPr id="54351" name="Group 21"/>
            <p:cNvGrpSpPr>
              <a:grpSpLocks/>
            </p:cNvGrpSpPr>
            <p:nvPr/>
          </p:nvGrpSpPr>
          <p:grpSpPr bwMode="auto">
            <a:xfrm>
              <a:off x="330" y="3037"/>
              <a:ext cx="261" cy="251"/>
              <a:chOff x="330" y="3037"/>
              <a:chExt cx="261" cy="251"/>
            </a:xfrm>
          </p:grpSpPr>
          <p:sp>
            <p:nvSpPr>
              <p:cNvPr id="54357" name="Oval 22"/>
              <p:cNvSpPr>
                <a:spLocks noChangeArrowheads="1"/>
              </p:cNvSpPr>
              <p:nvPr/>
            </p:nvSpPr>
            <p:spPr bwMode="auto">
              <a:xfrm>
                <a:off x="330" y="3037"/>
                <a:ext cx="261" cy="237"/>
              </a:xfrm>
              <a:prstGeom prst="ellipse">
                <a:avLst/>
              </a:prstGeom>
              <a:solidFill>
                <a:schemeClr val="folHlink"/>
              </a:solidFill>
              <a:ln w="12700">
                <a:solidFill>
                  <a:schemeClr val="tx1"/>
                </a:solidFill>
                <a:round/>
                <a:headEnd/>
                <a:tailEnd/>
              </a:ln>
            </p:spPr>
            <p:txBody>
              <a:bodyPr wrap="none" anchor="ctr"/>
              <a:lstStyle/>
              <a:p>
                <a:endParaRPr lang="en-US" b="0"/>
              </a:p>
            </p:txBody>
          </p:sp>
          <p:sp>
            <p:nvSpPr>
              <p:cNvPr id="54358" name="Rectangle 23"/>
              <p:cNvSpPr>
                <a:spLocks noChangeArrowheads="1"/>
              </p:cNvSpPr>
              <p:nvPr/>
            </p:nvSpPr>
            <p:spPr bwMode="auto">
              <a:xfrm>
                <a:off x="404" y="3072"/>
                <a:ext cx="157" cy="216"/>
              </a:xfrm>
              <a:prstGeom prst="rect">
                <a:avLst/>
              </a:prstGeom>
              <a:noFill/>
              <a:ln w="9525">
                <a:noFill/>
                <a:miter lim="800000"/>
                <a:headEnd/>
                <a:tailEnd/>
              </a:ln>
            </p:spPr>
            <p:txBody>
              <a:bodyPr wrap="none" lIns="46038" tIns="23813" rIns="46038" bIns="23813">
                <a:spAutoFit/>
              </a:bodyPr>
              <a:lstStyle/>
              <a:p>
                <a:pPr defTabSz="238125"/>
                <a:r>
                  <a:rPr lang="en-US" sz="1400" b="0">
                    <a:latin typeface="DawnCastle"/>
                  </a:rPr>
                  <a:t>A</a:t>
                </a:r>
              </a:p>
            </p:txBody>
          </p:sp>
        </p:grpSp>
        <p:grpSp>
          <p:nvGrpSpPr>
            <p:cNvPr id="54352" name="Group 24"/>
            <p:cNvGrpSpPr>
              <a:grpSpLocks/>
            </p:cNvGrpSpPr>
            <p:nvPr/>
          </p:nvGrpSpPr>
          <p:grpSpPr bwMode="auto">
            <a:xfrm>
              <a:off x="330" y="3435"/>
              <a:ext cx="261" cy="253"/>
              <a:chOff x="330" y="3435"/>
              <a:chExt cx="261" cy="253"/>
            </a:xfrm>
          </p:grpSpPr>
          <p:sp>
            <p:nvSpPr>
              <p:cNvPr id="54355" name="Oval 25"/>
              <p:cNvSpPr>
                <a:spLocks noChangeArrowheads="1"/>
              </p:cNvSpPr>
              <p:nvPr/>
            </p:nvSpPr>
            <p:spPr bwMode="auto">
              <a:xfrm>
                <a:off x="330" y="3435"/>
                <a:ext cx="261" cy="237"/>
              </a:xfrm>
              <a:prstGeom prst="ellipse">
                <a:avLst/>
              </a:prstGeom>
              <a:solidFill>
                <a:schemeClr val="folHlink"/>
              </a:solidFill>
              <a:ln w="12700">
                <a:solidFill>
                  <a:schemeClr val="tx1"/>
                </a:solidFill>
                <a:round/>
                <a:headEnd/>
                <a:tailEnd/>
              </a:ln>
            </p:spPr>
            <p:txBody>
              <a:bodyPr wrap="none" anchor="ctr"/>
              <a:lstStyle/>
              <a:p>
                <a:endParaRPr lang="en-US" b="0"/>
              </a:p>
            </p:txBody>
          </p:sp>
          <p:sp>
            <p:nvSpPr>
              <p:cNvPr id="54356" name="Rectangle 26"/>
              <p:cNvSpPr>
                <a:spLocks noChangeArrowheads="1"/>
              </p:cNvSpPr>
              <p:nvPr/>
            </p:nvSpPr>
            <p:spPr bwMode="auto">
              <a:xfrm>
                <a:off x="404" y="3472"/>
                <a:ext cx="157" cy="216"/>
              </a:xfrm>
              <a:prstGeom prst="rect">
                <a:avLst/>
              </a:prstGeom>
              <a:noFill/>
              <a:ln w="9525">
                <a:noFill/>
                <a:miter lim="800000"/>
                <a:headEnd/>
                <a:tailEnd/>
              </a:ln>
            </p:spPr>
            <p:txBody>
              <a:bodyPr wrap="none" lIns="46038" tIns="23813" rIns="46038" bIns="23813">
                <a:spAutoFit/>
              </a:bodyPr>
              <a:lstStyle/>
              <a:p>
                <a:pPr defTabSz="238125"/>
                <a:r>
                  <a:rPr lang="en-US" sz="1400" b="0">
                    <a:latin typeface="DawnCastle"/>
                  </a:rPr>
                  <a:t>B</a:t>
                </a:r>
              </a:p>
            </p:txBody>
          </p:sp>
        </p:grpSp>
        <p:sp>
          <p:nvSpPr>
            <p:cNvPr id="54353" name="Line 27"/>
            <p:cNvSpPr>
              <a:spLocks noChangeShapeType="1"/>
            </p:cNvSpPr>
            <p:nvPr/>
          </p:nvSpPr>
          <p:spPr bwMode="auto">
            <a:xfrm>
              <a:off x="583" y="3155"/>
              <a:ext cx="643" cy="215"/>
            </a:xfrm>
            <a:prstGeom prst="line">
              <a:avLst/>
            </a:prstGeom>
            <a:noFill/>
            <a:ln w="12700">
              <a:solidFill>
                <a:schemeClr val="tx1"/>
              </a:solidFill>
              <a:round/>
              <a:headEnd type="none" w="sm" len="sm"/>
              <a:tailEnd type="none" w="sm" len="sm"/>
            </a:ln>
          </p:spPr>
          <p:txBody>
            <a:bodyPr/>
            <a:lstStyle/>
            <a:p>
              <a:endParaRPr lang="en-CA"/>
            </a:p>
          </p:txBody>
        </p:sp>
        <p:sp>
          <p:nvSpPr>
            <p:cNvPr id="54354" name="Line 28"/>
            <p:cNvSpPr>
              <a:spLocks noChangeShapeType="1"/>
            </p:cNvSpPr>
            <p:nvPr/>
          </p:nvSpPr>
          <p:spPr bwMode="auto">
            <a:xfrm flipH="1">
              <a:off x="583" y="3370"/>
              <a:ext cx="643" cy="184"/>
            </a:xfrm>
            <a:prstGeom prst="line">
              <a:avLst/>
            </a:prstGeom>
            <a:noFill/>
            <a:ln w="12700">
              <a:solidFill>
                <a:schemeClr val="tx1"/>
              </a:solidFill>
              <a:round/>
              <a:headEnd type="none" w="sm" len="sm"/>
              <a:tailEnd type="none" w="sm" len="sm"/>
            </a:ln>
          </p:spPr>
          <p:txBody>
            <a:bodyPr/>
            <a:lstStyle/>
            <a:p>
              <a:endParaRPr lang="en-CA"/>
            </a:p>
          </p:txBody>
        </p:sp>
      </p:grpSp>
      <p:grpSp>
        <p:nvGrpSpPr>
          <p:cNvPr id="54278" name="Group 29"/>
          <p:cNvGrpSpPr>
            <a:grpSpLocks/>
          </p:cNvGrpSpPr>
          <p:nvPr/>
        </p:nvGrpSpPr>
        <p:grpSpPr bwMode="auto">
          <a:xfrm>
            <a:off x="565150" y="2081213"/>
            <a:ext cx="1560513" cy="787400"/>
            <a:chOff x="330" y="796"/>
            <a:chExt cx="1164" cy="652"/>
          </a:xfrm>
        </p:grpSpPr>
        <p:grpSp>
          <p:nvGrpSpPr>
            <p:cNvPr id="54339" name="Group 30"/>
            <p:cNvGrpSpPr>
              <a:grpSpLocks/>
            </p:cNvGrpSpPr>
            <p:nvPr/>
          </p:nvGrpSpPr>
          <p:grpSpPr bwMode="auto">
            <a:xfrm>
              <a:off x="1233" y="1011"/>
              <a:ext cx="261" cy="251"/>
              <a:chOff x="1233" y="1011"/>
              <a:chExt cx="261" cy="251"/>
            </a:xfrm>
          </p:grpSpPr>
          <p:sp>
            <p:nvSpPr>
              <p:cNvPr id="54348" name="Oval 31"/>
              <p:cNvSpPr>
                <a:spLocks noChangeArrowheads="1"/>
              </p:cNvSpPr>
              <p:nvPr/>
            </p:nvSpPr>
            <p:spPr bwMode="auto">
              <a:xfrm>
                <a:off x="1233" y="1011"/>
                <a:ext cx="261" cy="236"/>
              </a:xfrm>
              <a:prstGeom prst="ellipse">
                <a:avLst/>
              </a:prstGeom>
              <a:solidFill>
                <a:schemeClr val="folHlink"/>
              </a:solidFill>
              <a:ln w="12700">
                <a:solidFill>
                  <a:schemeClr val="tx1"/>
                </a:solidFill>
                <a:round/>
                <a:headEnd/>
                <a:tailEnd/>
              </a:ln>
            </p:spPr>
            <p:txBody>
              <a:bodyPr wrap="none" anchor="ctr"/>
              <a:lstStyle/>
              <a:p>
                <a:endParaRPr lang="en-US" b="0"/>
              </a:p>
            </p:txBody>
          </p:sp>
          <p:sp>
            <p:nvSpPr>
              <p:cNvPr id="54349" name="Rectangle 32"/>
              <p:cNvSpPr>
                <a:spLocks noChangeArrowheads="1"/>
              </p:cNvSpPr>
              <p:nvPr/>
            </p:nvSpPr>
            <p:spPr bwMode="auto">
              <a:xfrm>
                <a:off x="1305" y="1046"/>
                <a:ext cx="165" cy="216"/>
              </a:xfrm>
              <a:prstGeom prst="rect">
                <a:avLst/>
              </a:prstGeom>
              <a:noFill/>
              <a:ln w="9525">
                <a:noFill/>
                <a:miter lim="800000"/>
                <a:headEnd/>
                <a:tailEnd/>
              </a:ln>
            </p:spPr>
            <p:txBody>
              <a:bodyPr wrap="none" lIns="46038" tIns="23813" rIns="46038" bIns="23813">
                <a:spAutoFit/>
              </a:bodyPr>
              <a:lstStyle/>
              <a:p>
                <a:pPr defTabSz="238125"/>
                <a:r>
                  <a:rPr lang="en-US" sz="1400" b="0">
                    <a:latin typeface="DawnCastle"/>
                  </a:rPr>
                  <a:t>C</a:t>
                </a:r>
              </a:p>
            </p:txBody>
          </p:sp>
        </p:grpSp>
        <p:grpSp>
          <p:nvGrpSpPr>
            <p:cNvPr id="54340" name="Group 33"/>
            <p:cNvGrpSpPr>
              <a:grpSpLocks/>
            </p:cNvGrpSpPr>
            <p:nvPr/>
          </p:nvGrpSpPr>
          <p:grpSpPr bwMode="auto">
            <a:xfrm>
              <a:off x="330" y="796"/>
              <a:ext cx="261" cy="253"/>
              <a:chOff x="330" y="796"/>
              <a:chExt cx="261" cy="253"/>
            </a:xfrm>
          </p:grpSpPr>
          <p:sp>
            <p:nvSpPr>
              <p:cNvPr id="54346" name="Oval 34"/>
              <p:cNvSpPr>
                <a:spLocks noChangeArrowheads="1"/>
              </p:cNvSpPr>
              <p:nvPr/>
            </p:nvSpPr>
            <p:spPr bwMode="auto">
              <a:xfrm>
                <a:off x="330" y="796"/>
                <a:ext cx="261" cy="237"/>
              </a:xfrm>
              <a:prstGeom prst="ellipse">
                <a:avLst/>
              </a:prstGeom>
              <a:solidFill>
                <a:schemeClr val="folHlink"/>
              </a:solidFill>
              <a:ln w="12700">
                <a:solidFill>
                  <a:schemeClr val="tx1"/>
                </a:solidFill>
                <a:round/>
                <a:headEnd/>
                <a:tailEnd/>
              </a:ln>
            </p:spPr>
            <p:txBody>
              <a:bodyPr wrap="none" anchor="ctr"/>
              <a:lstStyle/>
              <a:p>
                <a:endParaRPr lang="en-US" b="0"/>
              </a:p>
            </p:txBody>
          </p:sp>
          <p:sp>
            <p:nvSpPr>
              <p:cNvPr id="54347" name="Rectangle 35"/>
              <p:cNvSpPr>
                <a:spLocks noChangeArrowheads="1"/>
              </p:cNvSpPr>
              <p:nvPr/>
            </p:nvSpPr>
            <p:spPr bwMode="auto">
              <a:xfrm>
                <a:off x="404" y="833"/>
                <a:ext cx="157" cy="216"/>
              </a:xfrm>
              <a:prstGeom prst="rect">
                <a:avLst/>
              </a:prstGeom>
              <a:noFill/>
              <a:ln w="9525">
                <a:noFill/>
                <a:miter lim="800000"/>
                <a:headEnd/>
                <a:tailEnd/>
              </a:ln>
            </p:spPr>
            <p:txBody>
              <a:bodyPr wrap="none" lIns="46038" tIns="23813" rIns="46038" bIns="23813">
                <a:spAutoFit/>
              </a:bodyPr>
              <a:lstStyle/>
              <a:p>
                <a:pPr defTabSz="238125"/>
                <a:r>
                  <a:rPr lang="en-US" sz="1400" b="0">
                    <a:latin typeface="DawnCastle"/>
                  </a:rPr>
                  <a:t>A</a:t>
                </a:r>
              </a:p>
            </p:txBody>
          </p:sp>
        </p:grpSp>
        <p:grpSp>
          <p:nvGrpSpPr>
            <p:cNvPr id="54341" name="Group 36"/>
            <p:cNvGrpSpPr>
              <a:grpSpLocks/>
            </p:cNvGrpSpPr>
            <p:nvPr/>
          </p:nvGrpSpPr>
          <p:grpSpPr bwMode="auto">
            <a:xfrm>
              <a:off x="330" y="1194"/>
              <a:ext cx="261" cy="254"/>
              <a:chOff x="330" y="1194"/>
              <a:chExt cx="261" cy="254"/>
            </a:xfrm>
          </p:grpSpPr>
          <p:sp>
            <p:nvSpPr>
              <p:cNvPr id="54344" name="Oval 37"/>
              <p:cNvSpPr>
                <a:spLocks noChangeArrowheads="1"/>
              </p:cNvSpPr>
              <p:nvPr/>
            </p:nvSpPr>
            <p:spPr bwMode="auto">
              <a:xfrm>
                <a:off x="330" y="1194"/>
                <a:ext cx="261" cy="237"/>
              </a:xfrm>
              <a:prstGeom prst="ellipse">
                <a:avLst/>
              </a:prstGeom>
              <a:solidFill>
                <a:schemeClr val="folHlink"/>
              </a:solidFill>
              <a:ln w="12700">
                <a:solidFill>
                  <a:schemeClr val="tx1"/>
                </a:solidFill>
                <a:round/>
                <a:headEnd/>
                <a:tailEnd/>
              </a:ln>
            </p:spPr>
            <p:txBody>
              <a:bodyPr wrap="none" anchor="ctr"/>
              <a:lstStyle/>
              <a:p>
                <a:endParaRPr lang="en-US" b="0"/>
              </a:p>
            </p:txBody>
          </p:sp>
          <p:sp>
            <p:nvSpPr>
              <p:cNvPr id="54345" name="Rectangle 38"/>
              <p:cNvSpPr>
                <a:spLocks noChangeArrowheads="1"/>
              </p:cNvSpPr>
              <p:nvPr/>
            </p:nvSpPr>
            <p:spPr bwMode="auto">
              <a:xfrm>
                <a:off x="404" y="1232"/>
                <a:ext cx="157" cy="216"/>
              </a:xfrm>
              <a:prstGeom prst="rect">
                <a:avLst/>
              </a:prstGeom>
              <a:noFill/>
              <a:ln w="9525">
                <a:noFill/>
                <a:miter lim="800000"/>
                <a:headEnd/>
                <a:tailEnd/>
              </a:ln>
            </p:spPr>
            <p:txBody>
              <a:bodyPr wrap="none" lIns="46038" tIns="23813" rIns="46038" bIns="23813">
                <a:spAutoFit/>
              </a:bodyPr>
              <a:lstStyle/>
              <a:p>
                <a:pPr defTabSz="238125"/>
                <a:r>
                  <a:rPr lang="en-US" sz="1400" b="0">
                    <a:latin typeface="DawnCastle"/>
                  </a:rPr>
                  <a:t>B</a:t>
                </a:r>
              </a:p>
            </p:txBody>
          </p:sp>
        </p:grpSp>
        <p:sp>
          <p:nvSpPr>
            <p:cNvPr id="54342" name="Line 39"/>
            <p:cNvSpPr>
              <a:spLocks noChangeShapeType="1"/>
            </p:cNvSpPr>
            <p:nvPr/>
          </p:nvSpPr>
          <p:spPr bwMode="auto">
            <a:xfrm>
              <a:off x="583" y="914"/>
              <a:ext cx="643" cy="215"/>
            </a:xfrm>
            <a:prstGeom prst="line">
              <a:avLst/>
            </a:prstGeom>
            <a:noFill/>
            <a:ln w="12700">
              <a:solidFill>
                <a:schemeClr val="tx1"/>
              </a:solidFill>
              <a:round/>
              <a:headEnd type="none" w="sm" len="sm"/>
              <a:tailEnd type="none" w="sm" len="sm"/>
            </a:ln>
          </p:spPr>
          <p:txBody>
            <a:bodyPr/>
            <a:lstStyle/>
            <a:p>
              <a:endParaRPr lang="en-CA"/>
            </a:p>
          </p:txBody>
        </p:sp>
        <p:sp>
          <p:nvSpPr>
            <p:cNvPr id="54343" name="Line 40"/>
            <p:cNvSpPr>
              <a:spLocks noChangeShapeType="1"/>
            </p:cNvSpPr>
            <p:nvPr/>
          </p:nvSpPr>
          <p:spPr bwMode="auto">
            <a:xfrm flipH="1">
              <a:off x="583" y="1129"/>
              <a:ext cx="643" cy="184"/>
            </a:xfrm>
            <a:prstGeom prst="line">
              <a:avLst/>
            </a:prstGeom>
            <a:noFill/>
            <a:ln w="12700">
              <a:solidFill>
                <a:schemeClr val="tx1"/>
              </a:solidFill>
              <a:round/>
              <a:headEnd type="none" w="sm" len="sm"/>
              <a:tailEnd type="none" w="sm" len="sm"/>
            </a:ln>
          </p:spPr>
          <p:txBody>
            <a:bodyPr/>
            <a:lstStyle/>
            <a:p>
              <a:endParaRPr lang="en-CA"/>
            </a:p>
          </p:txBody>
        </p:sp>
      </p:grpSp>
      <p:grpSp>
        <p:nvGrpSpPr>
          <p:cNvPr id="54279" name="Group 41"/>
          <p:cNvGrpSpPr>
            <a:grpSpLocks/>
          </p:cNvGrpSpPr>
          <p:nvPr/>
        </p:nvGrpSpPr>
        <p:grpSpPr bwMode="auto">
          <a:xfrm>
            <a:off x="565150" y="2978150"/>
            <a:ext cx="1560513" cy="782638"/>
            <a:chOff x="330" y="1539"/>
            <a:chExt cx="1164" cy="649"/>
          </a:xfrm>
        </p:grpSpPr>
        <p:grpSp>
          <p:nvGrpSpPr>
            <p:cNvPr id="54328" name="Group 42"/>
            <p:cNvGrpSpPr>
              <a:grpSpLocks/>
            </p:cNvGrpSpPr>
            <p:nvPr/>
          </p:nvGrpSpPr>
          <p:grpSpPr bwMode="auto">
            <a:xfrm>
              <a:off x="1233" y="1754"/>
              <a:ext cx="261" cy="251"/>
              <a:chOff x="1233" y="1754"/>
              <a:chExt cx="261" cy="251"/>
            </a:xfrm>
          </p:grpSpPr>
          <p:sp>
            <p:nvSpPr>
              <p:cNvPr id="54337" name="Oval 43"/>
              <p:cNvSpPr>
                <a:spLocks noChangeArrowheads="1"/>
              </p:cNvSpPr>
              <p:nvPr/>
            </p:nvSpPr>
            <p:spPr bwMode="auto">
              <a:xfrm>
                <a:off x="1233" y="1754"/>
                <a:ext cx="261" cy="236"/>
              </a:xfrm>
              <a:prstGeom prst="ellipse">
                <a:avLst/>
              </a:prstGeom>
              <a:solidFill>
                <a:schemeClr val="folHlink"/>
              </a:solidFill>
              <a:ln w="12700">
                <a:solidFill>
                  <a:schemeClr val="tx1"/>
                </a:solidFill>
                <a:round/>
                <a:headEnd/>
                <a:tailEnd/>
              </a:ln>
            </p:spPr>
            <p:txBody>
              <a:bodyPr wrap="none" anchor="ctr"/>
              <a:lstStyle/>
              <a:p>
                <a:endParaRPr lang="en-US" b="0"/>
              </a:p>
            </p:txBody>
          </p:sp>
          <p:sp>
            <p:nvSpPr>
              <p:cNvPr id="54338" name="Rectangle 44"/>
              <p:cNvSpPr>
                <a:spLocks noChangeArrowheads="1"/>
              </p:cNvSpPr>
              <p:nvPr/>
            </p:nvSpPr>
            <p:spPr bwMode="auto">
              <a:xfrm>
                <a:off x="1305" y="1789"/>
                <a:ext cx="165" cy="216"/>
              </a:xfrm>
              <a:prstGeom prst="rect">
                <a:avLst/>
              </a:prstGeom>
              <a:noFill/>
              <a:ln w="9525">
                <a:noFill/>
                <a:miter lim="800000"/>
                <a:headEnd/>
                <a:tailEnd/>
              </a:ln>
            </p:spPr>
            <p:txBody>
              <a:bodyPr wrap="none" lIns="46038" tIns="23813" rIns="46038" bIns="23813">
                <a:spAutoFit/>
              </a:bodyPr>
              <a:lstStyle/>
              <a:p>
                <a:pPr defTabSz="238125"/>
                <a:r>
                  <a:rPr lang="en-US" sz="1400" b="0">
                    <a:latin typeface="DawnCastle"/>
                  </a:rPr>
                  <a:t>C</a:t>
                </a:r>
              </a:p>
            </p:txBody>
          </p:sp>
        </p:grpSp>
        <p:grpSp>
          <p:nvGrpSpPr>
            <p:cNvPr id="54329" name="Group 45"/>
            <p:cNvGrpSpPr>
              <a:grpSpLocks/>
            </p:cNvGrpSpPr>
            <p:nvPr/>
          </p:nvGrpSpPr>
          <p:grpSpPr bwMode="auto">
            <a:xfrm>
              <a:off x="330" y="1539"/>
              <a:ext cx="261" cy="253"/>
              <a:chOff x="330" y="1539"/>
              <a:chExt cx="261" cy="253"/>
            </a:xfrm>
          </p:grpSpPr>
          <p:sp>
            <p:nvSpPr>
              <p:cNvPr id="54335" name="Oval 46"/>
              <p:cNvSpPr>
                <a:spLocks noChangeArrowheads="1"/>
              </p:cNvSpPr>
              <p:nvPr/>
            </p:nvSpPr>
            <p:spPr bwMode="auto">
              <a:xfrm>
                <a:off x="330" y="1539"/>
                <a:ext cx="261" cy="237"/>
              </a:xfrm>
              <a:prstGeom prst="ellipse">
                <a:avLst/>
              </a:prstGeom>
              <a:solidFill>
                <a:schemeClr val="folHlink"/>
              </a:solidFill>
              <a:ln w="12700">
                <a:solidFill>
                  <a:schemeClr val="tx1"/>
                </a:solidFill>
                <a:round/>
                <a:headEnd/>
                <a:tailEnd/>
              </a:ln>
            </p:spPr>
            <p:txBody>
              <a:bodyPr wrap="none" anchor="ctr"/>
              <a:lstStyle/>
              <a:p>
                <a:endParaRPr lang="en-US" b="0"/>
              </a:p>
            </p:txBody>
          </p:sp>
          <p:sp>
            <p:nvSpPr>
              <p:cNvPr id="54336" name="Rectangle 47"/>
              <p:cNvSpPr>
                <a:spLocks noChangeArrowheads="1"/>
              </p:cNvSpPr>
              <p:nvPr/>
            </p:nvSpPr>
            <p:spPr bwMode="auto">
              <a:xfrm>
                <a:off x="404" y="1576"/>
                <a:ext cx="157" cy="216"/>
              </a:xfrm>
              <a:prstGeom prst="rect">
                <a:avLst/>
              </a:prstGeom>
              <a:noFill/>
              <a:ln w="9525">
                <a:noFill/>
                <a:miter lim="800000"/>
                <a:headEnd/>
                <a:tailEnd/>
              </a:ln>
            </p:spPr>
            <p:txBody>
              <a:bodyPr wrap="none" lIns="46038" tIns="23813" rIns="46038" bIns="23813">
                <a:spAutoFit/>
              </a:bodyPr>
              <a:lstStyle/>
              <a:p>
                <a:pPr defTabSz="238125"/>
                <a:r>
                  <a:rPr lang="en-US" sz="1400" b="0">
                    <a:latin typeface="DawnCastle"/>
                  </a:rPr>
                  <a:t>A</a:t>
                </a:r>
              </a:p>
            </p:txBody>
          </p:sp>
        </p:grpSp>
        <p:grpSp>
          <p:nvGrpSpPr>
            <p:cNvPr id="54330" name="Group 48"/>
            <p:cNvGrpSpPr>
              <a:grpSpLocks/>
            </p:cNvGrpSpPr>
            <p:nvPr/>
          </p:nvGrpSpPr>
          <p:grpSpPr bwMode="auto">
            <a:xfrm>
              <a:off x="330" y="1937"/>
              <a:ext cx="261" cy="251"/>
              <a:chOff x="330" y="1937"/>
              <a:chExt cx="261" cy="251"/>
            </a:xfrm>
          </p:grpSpPr>
          <p:sp>
            <p:nvSpPr>
              <p:cNvPr id="54333" name="Oval 49"/>
              <p:cNvSpPr>
                <a:spLocks noChangeArrowheads="1"/>
              </p:cNvSpPr>
              <p:nvPr/>
            </p:nvSpPr>
            <p:spPr bwMode="auto">
              <a:xfrm>
                <a:off x="330" y="1937"/>
                <a:ext cx="261" cy="237"/>
              </a:xfrm>
              <a:prstGeom prst="ellipse">
                <a:avLst/>
              </a:prstGeom>
              <a:solidFill>
                <a:schemeClr val="folHlink"/>
              </a:solidFill>
              <a:ln w="12700">
                <a:solidFill>
                  <a:schemeClr val="tx1"/>
                </a:solidFill>
                <a:round/>
                <a:headEnd/>
                <a:tailEnd/>
              </a:ln>
            </p:spPr>
            <p:txBody>
              <a:bodyPr wrap="none" anchor="ctr"/>
              <a:lstStyle/>
              <a:p>
                <a:endParaRPr lang="en-US" b="0"/>
              </a:p>
            </p:txBody>
          </p:sp>
          <p:sp>
            <p:nvSpPr>
              <p:cNvPr id="54334" name="Rectangle 50"/>
              <p:cNvSpPr>
                <a:spLocks noChangeArrowheads="1"/>
              </p:cNvSpPr>
              <p:nvPr/>
            </p:nvSpPr>
            <p:spPr bwMode="auto">
              <a:xfrm>
                <a:off x="404" y="1972"/>
                <a:ext cx="157" cy="216"/>
              </a:xfrm>
              <a:prstGeom prst="rect">
                <a:avLst/>
              </a:prstGeom>
              <a:noFill/>
              <a:ln w="9525">
                <a:noFill/>
                <a:miter lim="800000"/>
                <a:headEnd/>
                <a:tailEnd/>
              </a:ln>
            </p:spPr>
            <p:txBody>
              <a:bodyPr wrap="none" lIns="46038" tIns="23813" rIns="46038" bIns="23813">
                <a:spAutoFit/>
              </a:bodyPr>
              <a:lstStyle/>
              <a:p>
                <a:pPr defTabSz="238125"/>
                <a:r>
                  <a:rPr lang="en-US" sz="1400" b="0">
                    <a:latin typeface="DawnCastle"/>
                  </a:rPr>
                  <a:t>B</a:t>
                </a:r>
              </a:p>
            </p:txBody>
          </p:sp>
        </p:grpSp>
        <p:sp>
          <p:nvSpPr>
            <p:cNvPr id="54331" name="Line 51"/>
            <p:cNvSpPr>
              <a:spLocks noChangeShapeType="1"/>
            </p:cNvSpPr>
            <p:nvPr/>
          </p:nvSpPr>
          <p:spPr bwMode="auto">
            <a:xfrm>
              <a:off x="583" y="1657"/>
              <a:ext cx="643" cy="215"/>
            </a:xfrm>
            <a:prstGeom prst="line">
              <a:avLst/>
            </a:prstGeom>
            <a:noFill/>
            <a:ln w="12700">
              <a:solidFill>
                <a:schemeClr val="tx1"/>
              </a:solidFill>
              <a:round/>
              <a:headEnd type="none" w="sm" len="sm"/>
              <a:tailEnd type="none" w="sm" len="sm"/>
            </a:ln>
          </p:spPr>
          <p:txBody>
            <a:bodyPr/>
            <a:lstStyle/>
            <a:p>
              <a:endParaRPr lang="en-CA"/>
            </a:p>
          </p:txBody>
        </p:sp>
        <p:sp>
          <p:nvSpPr>
            <p:cNvPr id="54332" name="Line 52"/>
            <p:cNvSpPr>
              <a:spLocks noChangeShapeType="1"/>
            </p:cNvSpPr>
            <p:nvPr/>
          </p:nvSpPr>
          <p:spPr bwMode="auto">
            <a:xfrm flipH="1">
              <a:off x="583" y="1872"/>
              <a:ext cx="643" cy="184"/>
            </a:xfrm>
            <a:prstGeom prst="line">
              <a:avLst/>
            </a:prstGeom>
            <a:noFill/>
            <a:ln w="12700">
              <a:solidFill>
                <a:schemeClr val="tx1"/>
              </a:solidFill>
              <a:round/>
              <a:headEnd type="none" w="sm" len="sm"/>
              <a:tailEnd type="none" w="sm" len="sm"/>
            </a:ln>
          </p:spPr>
          <p:txBody>
            <a:bodyPr/>
            <a:lstStyle/>
            <a:p>
              <a:endParaRPr lang="en-CA"/>
            </a:p>
          </p:txBody>
        </p:sp>
      </p:grpSp>
      <p:grpSp>
        <p:nvGrpSpPr>
          <p:cNvPr id="54280" name="Group 53"/>
          <p:cNvGrpSpPr>
            <a:grpSpLocks/>
          </p:cNvGrpSpPr>
          <p:nvPr/>
        </p:nvGrpSpPr>
        <p:grpSpPr bwMode="auto">
          <a:xfrm>
            <a:off x="565150" y="3860800"/>
            <a:ext cx="1560513" cy="785813"/>
            <a:chOff x="330" y="2271"/>
            <a:chExt cx="1164" cy="651"/>
          </a:xfrm>
        </p:grpSpPr>
        <p:grpSp>
          <p:nvGrpSpPr>
            <p:cNvPr id="54317" name="Group 54"/>
            <p:cNvGrpSpPr>
              <a:grpSpLocks/>
            </p:cNvGrpSpPr>
            <p:nvPr/>
          </p:nvGrpSpPr>
          <p:grpSpPr bwMode="auto">
            <a:xfrm>
              <a:off x="1233" y="2486"/>
              <a:ext cx="261" cy="251"/>
              <a:chOff x="1233" y="2486"/>
              <a:chExt cx="261" cy="251"/>
            </a:xfrm>
          </p:grpSpPr>
          <p:sp>
            <p:nvSpPr>
              <p:cNvPr id="54326" name="Oval 55"/>
              <p:cNvSpPr>
                <a:spLocks noChangeArrowheads="1"/>
              </p:cNvSpPr>
              <p:nvPr/>
            </p:nvSpPr>
            <p:spPr bwMode="auto">
              <a:xfrm>
                <a:off x="1233" y="2486"/>
                <a:ext cx="261" cy="236"/>
              </a:xfrm>
              <a:prstGeom prst="ellipse">
                <a:avLst/>
              </a:prstGeom>
              <a:solidFill>
                <a:schemeClr val="folHlink"/>
              </a:solidFill>
              <a:ln w="12700">
                <a:solidFill>
                  <a:schemeClr val="tx1"/>
                </a:solidFill>
                <a:round/>
                <a:headEnd/>
                <a:tailEnd/>
              </a:ln>
            </p:spPr>
            <p:txBody>
              <a:bodyPr wrap="none" anchor="ctr"/>
              <a:lstStyle/>
              <a:p>
                <a:endParaRPr lang="en-US" b="0"/>
              </a:p>
            </p:txBody>
          </p:sp>
          <p:sp>
            <p:nvSpPr>
              <p:cNvPr id="54327" name="Rectangle 56"/>
              <p:cNvSpPr>
                <a:spLocks noChangeArrowheads="1"/>
              </p:cNvSpPr>
              <p:nvPr/>
            </p:nvSpPr>
            <p:spPr bwMode="auto">
              <a:xfrm>
                <a:off x="1305" y="2521"/>
                <a:ext cx="165" cy="216"/>
              </a:xfrm>
              <a:prstGeom prst="rect">
                <a:avLst/>
              </a:prstGeom>
              <a:noFill/>
              <a:ln w="9525">
                <a:noFill/>
                <a:miter lim="800000"/>
                <a:headEnd/>
                <a:tailEnd/>
              </a:ln>
            </p:spPr>
            <p:txBody>
              <a:bodyPr wrap="none" lIns="46038" tIns="23813" rIns="46038" bIns="23813">
                <a:spAutoFit/>
              </a:bodyPr>
              <a:lstStyle/>
              <a:p>
                <a:pPr defTabSz="238125"/>
                <a:r>
                  <a:rPr lang="en-US" sz="1400" b="0">
                    <a:latin typeface="DawnCastle"/>
                  </a:rPr>
                  <a:t>C</a:t>
                </a:r>
              </a:p>
            </p:txBody>
          </p:sp>
        </p:grpSp>
        <p:grpSp>
          <p:nvGrpSpPr>
            <p:cNvPr id="54318" name="Group 57"/>
            <p:cNvGrpSpPr>
              <a:grpSpLocks/>
            </p:cNvGrpSpPr>
            <p:nvPr/>
          </p:nvGrpSpPr>
          <p:grpSpPr bwMode="auto">
            <a:xfrm>
              <a:off x="330" y="2271"/>
              <a:ext cx="261" cy="252"/>
              <a:chOff x="330" y="2271"/>
              <a:chExt cx="261" cy="252"/>
            </a:xfrm>
          </p:grpSpPr>
          <p:sp>
            <p:nvSpPr>
              <p:cNvPr id="54324" name="Oval 58"/>
              <p:cNvSpPr>
                <a:spLocks noChangeArrowheads="1"/>
              </p:cNvSpPr>
              <p:nvPr/>
            </p:nvSpPr>
            <p:spPr bwMode="auto">
              <a:xfrm>
                <a:off x="330" y="2271"/>
                <a:ext cx="261" cy="237"/>
              </a:xfrm>
              <a:prstGeom prst="ellipse">
                <a:avLst/>
              </a:prstGeom>
              <a:solidFill>
                <a:schemeClr val="folHlink"/>
              </a:solidFill>
              <a:ln w="12700">
                <a:solidFill>
                  <a:schemeClr val="tx1"/>
                </a:solidFill>
                <a:round/>
                <a:headEnd/>
                <a:tailEnd/>
              </a:ln>
            </p:spPr>
            <p:txBody>
              <a:bodyPr wrap="none" anchor="ctr"/>
              <a:lstStyle/>
              <a:p>
                <a:endParaRPr lang="en-US" b="0"/>
              </a:p>
            </p:txBody>
          </p:sp>
          <p:sp>
            <p:nvSpPr>
              <p:cNvPr id="54325" name="Rectangle 59"/>
              <p:cNvSpPr>
                <a:spLocks noChangeArrowheads="1"/>
              </p:cNvSpPr>
              <p:nvPr/>
            </p:nvSpPr>
            <p:spPr bwMode="auto">
              <a:xfrm>
                <a:off x="404" y="2308"/>
                <a:ext cx="157" cy="215"/>
              </a:xfrm>
              <a:prstGeom prst="rect">
                <a:avLst/>
              </a:prstGeom>
              <a:noFill/>
              <a:ln w="9525">
                <a:noFill/>
                <a:miter lim="800000"/>
                <a:headEnd/>
                <a:tailEnd/>
              </a:ln>
            </p:spPr>
            <p:txBody>
              <a:bodyPr wrap="none" lIns="46038" tIns="23813" rIns="46038" bIns="23813">
                <a:spAutoFit/>
              </a:bodyPr>
              <a:lstStyle/>
              <a:p>
                <a:pPr defTabSz="238125"/>
                <a:r>
                  <a:rPr lang="en-US" sz="1400" b="0">
                    <a:latin typeface="DawnCastle"/>
                  </a:rPr>
                  <a:t>A</a:t>
                </a:r>
              </a:p>
            </p:txBody>
          </p:sp>
        </p:grpSp>
        <p:grpSp>
          <p:nvGrpSpPr>
            <p:cNvPr id="54319" name="Group 60"/>
            <p:cNvGrpSpPr>
              <a:grpSpLocks/>
            </p:cNvGrpSpPr>
            <p:nvPr/>
          </p:nvGrpSpPr>
          <p:grpSpPr bwMode="auto">
            <a:xfrm>
              <a:off x="330" y="2669"/>
              <a:ext cx="261" cy="253"/>
              <a:chOff x="330" y="2669"/>
              <a:chExt cx="261" cy="253"/>
            </a:xfrm>
          </p:grpSpPr>
          <p:sp>
            <p:nvSpPr>
              <p:cNvPr id="54322" name="Oval 61"/>
              <p:cNvSpPr>
                <a:spLocks noChangeArrowheads="1"/>
              </p:cNvSpPr>
              <p:nvPr/>
            </p:nvSpPr>
            <p:spPr bwMode="auto">
              <a:xfrm>
                <a:off x="330" y="2669"/>
                <a:ext cx="261" cy="237"/>
              </a:xfrm>
              <a:prstGeom prst="ellipse">
                <a:avLst/>
              </a:prstGeom>
              <a:solidFill>
                <a:schemeClr val="folHlink"/>
              </a:solidFill>
              <a:ln w="12700">
                <a:solidFill>
                  <a:schemeClr val="tx1"/>
                </a:solidFill>
                <a:round/>
                <a:headEnd/>
                <a:tailEnd/>
              </a:ln>
            </p:spPr>
            <p:txBody>
              <a:bodyPr wrap="none" anchor="ctr"/>
              <a:lstStyle/>
              <a:p>
                <a:endParaRPr lang="en-US" b="0"/>
              </a:p>
            </p:txBody>
          </p:sp>
          <p:sp>
            <p:nvSpPr>
              <p:cNvPr id="54323" name="Rectangle 62"/>
              <p:cNvSpPr>
                <a:spLocks noChangeArrowheads="1"/>
              </p:cNvSpPr>
              <p:nvPr/>
            </p:nvSpPr>
            <p:spPr bwMode="auto">
              <a:xfrm>
                <a:off x="404" y="2706"/>
                <a:ext cx="157" cy="216"/>
              </a:xfrm>
              <a:prstGeom prst="rect">
                <a:avLst/>
              </a:prstGeom>
              <a:noFill/>
              <a:ln w="9525">
                <a:noFill/>
                <a:miter lim="800000"/>
                <a:headEnd/>
                <a:tailEnd/>
              </a:ln>
            </p:spPr>
            <p:txBody>
              <a:bodyPr wrap="none" lIns="46038" tIns="23813" rIns="46038" bIns="23813">
                <a:spAutoFit/>
              </a:bodyPr>
              <a:lstStyle/>
              <a:p>
                <a:pPr defTabSz="238125"/>
                <a:r>
                  <a:rPr lang="en-US" sz="1400" b="0">
                    <a:latin typeface="DawnCastle"/>
                  </a:rPr>
                  <a:t>B</a:t>
                </a:r>
              </a:p>
            </p:txBody>
          </p:sp>
        </p:grpSp>
        <p:sp>
          <p:nvSpPr>
            <p:cNvPr id="54320" name="Line 63"/>
            <p:cNvSpPr>
              <a:spLocks noChangeShapeType="1"/>
            </p:cNvSpPr>
            <p:nvPr/>
          </p:nvSpPr>
          <p:spPr bwMode="auto">
            <a:xfrm>
              <a:off x="583" y="2389"/>
              <a:ext cx="643" cy="215"/>
            </a:xfrm>
            <a:prstGeom prst="line">
              <a:avLst/>
            </a:prstGeom>
            <a:noFill/>
            <a:ln w="12700">
              <a:solidFill>
                <a:schemeClr val="tx1"/>
              </a:solidFill>
              <a:round/>
              <a:headEnd type="none" w="sm" len="sm"/>
              <a:tailEnd type="none" w="sm" len="sm"/>
            </a:ln>
          </p:spPr>
          <p:txBody>
            <a:bodyPr/>
            <a:lstStyle/>
            <a:p>
              <a:endParaRPr lang="en-CA"/>
            </a:p>
          </p:txBody>
        </p:sp>
        <p:sp>
          <p:nvSpPr>
            <p:cNvPr id="54321" name="Line 64"/>
            <p:cNvSpPr>
              <a:spLocks noChangeShapeType="1"/>
            </p:cNvSpPr>
            <p:nvPr/>
          </p:nvSpPr>
          <p:spPr bwMode="auto">
            <a:xfrm flipH="1">
              <a:off x="583" y="2604"/>
              <a:ext cx="643" cy="184"/>
            </a:xfrm>
            <a:prstGeom prst="line">
              <a:avLst/>
            </a:prstGeom>
            <a:noFill/>
            <a:ln w="12700">
              <a:solidFill>
                <a:schemeClr val="tx1"/>
              </a:solidFill>
              <a:round/>
              <a:headEnd type="none" w="sm" len="sm"/>
              <a:tailEnd type="none" w="sm" len="sm"/>
            </a:ln>
          </p:spPr>
          <p:txBody>
            <a:bodyPr/>
            <a:lstStyle/>
            <a:p>
              <a:endParaRPr lang="en-CA"/>
            </a:p>
          </p:txBody>
        </p:sp>
      </p:grpSp>
      <p:grpSp>
        <p:nvGrpSpPr>
          <p:cNvPr id="54281" name="Group 65"/>
          <p:cNvGrpSpPr>
            <a:grpSpLocks/>
          </p:cNvGrpSpPr>
          <p:nvPr/>
        </p:nvGrpSpPr>
        <p:grpSpPr bwMode="auto">
          <a:xfrm>
            <a:off x="552450" y="1498600"/>
            <a:ext cx="1560513" cy="304800"/>
            <a:chOff x="320" y="313"/>
            <a:chExt cx="1164" cy="253"/>
          </a:xfrm>
        </p:grpSpPr>
        <p:grpSp>
          <p:nvGrpSpPr>
            <p:cNvPr id="54310" name="Group 66"/>
            <p:cNvGrpSpPr>
              <a:grpSpLocks/>
            </p:cNvGrpSpPr>
            <p:nvPr/>
          </p:nvGrpSpPr>
          <p:grpSpPr bwMode="auto">
            <a:xfrm>
              <a:off x="1223" y="313"/>
              <a:ext cx="261" cy="253"/>
              <a:chOff x="1223" y="313"/>
              <a:chExt cx="261" cy="253"/>
            </a:xfrm>
          </p:grpSpPr>
          <p:sp>
            <p:nvSpPr>
              <p:cNvPr id="54315" name="Oval 67"/>
              <p:cNvSpPr>
                <a:spLocks noChangeArrowheads="1"/>
              </p:cNvSpPr>
              <p:nvPr/>
            </p:nvSpPr>
            <p:spPr bwMode="auto">
              <a:xfrm>
                <a:off x="1223" y="313"/>
                <a:ext cx="261" cy="237"/>
              </a:xfrm>
              <a:prstGeom prst="ellipse">
                <a:avLst/>
              </a:prstGeom>
              <a:solidFill>
                <a:schemeClr val="folHlink"/>
              </a:solidFill>
              <a:ln w="12700">
                <a:solidFill>
                  <a:schemeClr val="tx1"/>
                </a:solidFill>
                <a:round/>
                <a:headEnd/>
                <a:tailEnd/>
              </a:ln>
            </p:spPr>
            <p:txBody>
              <a:bodyPr wrap="none" anchor="ctr"/>
              <a:lstStyle/>
              <a:p>
                <a:endParaRPr lang="en-US" b="0"/>
              </a:p>
            </p:txBody>
          </p:sp>
          <p:sp>
            <p:nvSpPr>
              <p:cNvPr id="54316" name="Rectangle 68"/>
              <p:cNvSpPr>
                <a:spLocks noChangeArrowheads="1"/>
              </p:cNvSpPr>
              <p:nvPr/>
            </p:nvSpPr>
            <p:spPr bwMode="auto">
              <a:xfrm>
                <a:off x="1297" y="350"/>
                <a:ext cx="157" cy="216"/>
              </a:xfrm>
              <a:prstGeom prst="rect">
                <a:avLst/>
              </a:prstGeom>
              <a:noFill/>
              <a:ln w="9525">
                <a:noFill/>
                <a:miter lim="800000"/>
                <a:headEnd/>
                <a:tailEnd/>
              </a:ln>
            </p:spPr>
            <p:txBody>
              <a:bodyPr wrap="none" lIns="46038" tIns="23813" rIns="46038" bIns="23813">
                <a:spAutoFit/>
              </a:bodyPr>
              <a:lstStyle/>
              <a:p>
                <a:pPr defTabSz="238125"/>
                <a:r>
                  <a:rPr lang="en-US" sz="1400" b="0">
                    <a:latin typeface="DawnCastle"/>
                  </a:rPr>
                  <a:t>B</a:t>
                </a:r>
              </a:p>
            </p:txBody>
          </p:sp>
        </p:grpSp>
        <p:grpSp>
          <p:nvGrpSpPr>
            <p:cNvPr id="54311" name="Group 69"/>
            <p:cNvGrpSpPr>
              <a:grpSpLocks/>
            </p:cNvGrpSpPr>
            <p:nvPr/>
          </p:nvGrpSpPr>
          <p:grpSpPr bwMode="auto">
            <a:xfrm>
              <a:off x="320" y="313"/>
              <a:ext cx="261" cy="253"/>
              <a:chOff x="320" y="313"/>
              <a:chExt cx="261" cy="253"/>
            </a:xfrm>
          </p:grpSpPr>
          <p:sp>
            <p:nvSpPr>
              <p:cNvPr id="54313" name="Oval 70"/>
              <p:cNvSpPr>
                <a:spLocks noChangeArrowheads="1"/>
              </p:cNvSpPr>
              <p:nvPr/>
            </p:nvSpPr>
            <p:spPr bwMode="auto">
              <a:xfrm>
                <a:off x="320" y="313"/>
                <a:ext cx="261" cy="237"/>
              </a:xfrm>
              <a:prstGeom prst="ellipse">
                <a:avLst/>
              </a:prstGeom>
              <a:solidFill>
                <a:schemeClr val="folHlink"/>
              </a:solidFill>
              <a:ln w="12700">
                <a:solidFill>
                  <a:schemeClr val="tx1"/>
                </a:solidFill>
                <a:round/>
                <a:headEnd/>
                <a:tailEnd/>
              </a:ln>
            </p:spPr>
            <p:txBody>
              <a:bodyPr wrap="none" anchor="ctr"/>
              <a:lstStyle/>
              <a:p>
                <a:endParaRPr lang="en-US" b="0"/>
              </a:p>
            </p:txBody>
          </p:sp>
          <p:sp>
            <p:nvSpPr>
              <p:cNvPr id="54314" name="Rectangle 71"/>
              <p:cNvSpPr>
                <a:spLocks noChangeArrowheads="1"/>
              </p:cNvSpPr>
              <p:nvPr/>
            </p:nvSpPr>
            <p:spPr bwMode="auto">
              <a:xfrm>
                <a:off x="394" y="350"/>
                <a:ext cx="157" cy="216"/>
              </a:xfrm>
              <a:prstGeom prst="rect">
                <a:avLst/>
              </a:prstGeom>
              <a:noFill/>
              <a:ln w="9525">
                <a:noFill/>
                <a:miter lim="800000"/>
                <a:headEnd/>
                <a:tailEnd/>
              </a:ln>
            </p:spPr>
            <p:txBody>
              <a:bodyPr wrap="none" lIns="46038" tIns="23813" rIns="46038" bIns="23813">
                <a:spAutoFit/>
              </a:bodyPr>
              <a:lstStyle/>
              <a:p>
                <a:pPr defTabSz="238125"/>
                <a:r>
                  <a:rPr lang="en-US" sz="1400" b="0">
                    <a:latin typeface="DawnCastle"/>
                  </a:rPr>
                  <a:t>A</a:t>
                </a:r>
              </a:p>
            </p:txBody>
          </p:sp>
        </p:grpSp>
        <p:sp>
          <p:nvSpPr>
            <p:cNvPr id="54312" name="Line 72"/>
            <p:cNvSpPr>
              <a:spLocks noChangeShapeType="1"/>
            </p:cNvSpPr>
            <p:nvPr/>
          </p:nvSpPr>
          <p:spPr bwMode="auto">
            <a:xfrm>
              <a:off x="603" y="432"/>
              <a:ext cx="613" cy="0"/>
            </a:xfrm>
            <a:prstGeom prst="line">
              <a:avLst/>
            </a:prstGeom>
            <a:noFill/>
            <a:ln w="12700">
              <a:solidFill>
                <a:schemeClr val="tx1"/>
              </a:solidFill>
              <a:round/>
              <a:headEnd type="none" w="sm" len="sm"/>
              <a:tailEnd type="none" w="sm" len="sm"/>
            </a:ln>
          </p:spPr>
          <p:txBody>
            <a:bodyPr/>
            <a:lstStyle/>
            <a:p>
              <a:endParaRPr lang="en-CA"/>
            </a:p>
          </p:txBody>
        </p:sp>
      </p:grpSp>
      <p:grpSp>
        <p:nvGrpSpPr>
          <p:cNvPr id="54283" name="Group 78"/>
          <p:cNvGrpSpPr>
            <a:grpSpLocks/>
          </p:cNvGrpSpPr>
          <p:nvPr/>
        </p:nvGrpSpPr>
        <p:grpSpPr bwMode="auto">
          <a:xfrm>
            <a:off x="990600" y="2352675"/>
            <a:ext cx="250825" cy="215900"/>
            <a:chOff x="647" y="1021"/>
            <a:chExt cx="187" cy="179"/>
          </a:xfrm>
        </p:grpSpPr>
        <p:sp>
          <p:nvSpPr>
            <p:cNvPr id="54304" name="Line 79"/>
            <p:cNvSpPr>
              <a:spLocks noChangeShapeType="1"/>
            </p:cNvSpPr>
            <p:nvPr/>
          </p:nvSpPr>
          <p:spPr bwMode="auto">
            <a:xfrm flipV="1">
              <a:off x="647" y="1021"/>
              <a:ext cx="94" cy="179"/>
            </a:xfrm>
            <a:prstGeom prst="line">
              <a:avLst/>
            </a:prstGeom>
            <a:noFill/>
            <a:ln w="12700">
              <a:solidFill>
                <a:schemeClr val="tx1"/>
              </a:solidFill>
              <a:round/>
              <a:headEnd type="none" w="sm" len="sm"/>
              <a:tailEnd type="none" w="sm" len="sm"/>
            </a:ln>
          </p:spPr>
          <p:txBody>
            <a:bodyPr/>
            <a:lstStyle/>
            <a:p>
              <a:endParaRPr lang="en-CA"/>
            </a:p>
          </p:txBody>
        </p:sp>
        <p:sp>
          <p:nvSpPr>
            <p:cNvPr id="54305" name="Line 80"/>
            <p:cNvSpPr>
              <a:spLocks noChangeShapeType="1"/>
            </p:cNvSpPr>
            <p:nvPr/>
          </p:nvSpPr>
          <p:spPr bwMode="auto">
            <a:xfrm>
              <a:off x="741" y="1021"/>
              <a:ext cx="93" cy="169"/>
            </a:xfrm>
            <a:prstGeom prst="line">
              <a:avLst/>
            </a:prstGeom>
            <a:noFill/>
            <a:ln w="12700">
              <a:solidFill>
                <a:schemeClr val="tx1"/>
              </a:solidFill>
              <a:round/>
              <a:headEnd type="none" w="sm" len="sm"/>
              <a:tailEnd type="none" w="sm" len="sm"/>
            </a:ln>
          </p:spPr>
          <p:txBody>
            <a:bodyPr/>
            <a:lstStyle/>
            <a:p>
              <a:endParaRPr lang="en-CA"/>
            </a:p>
          </p:txBody>
        </p:sp>
      </p:grpSp>
      <p:grpSp>
        <p:nvGrpSpPr>
          <p:cNvPr id="54284" name="Group 81"/>
          <p:cNvGrpSpPr>
            <a:grpSpLocks/>
          </p:cNvGrpSpPr>
          <p:nvPr/>
        </p:nvGrpSpPr>
        <p:grpSpPr bwMode="auto">
          <a:xfrm>
            <a:off x="1006475" y="3260725"/>
            <a:ext cx="250825" cy="215900"/>
            <a:chOff x="659" y="1774"/>
            <a:chExt cx="187" cy="179"/>
          </a:xfrm>
        </p:grpSpPr>
        <p:sp>
          <p:nvSpPr>
            <p:cNvPr id="54302" name="Line 82"/>
            <p:cNvSpPr>
              <a:spLocks noChangeShapeType="1"/>
            </p:cNvSpPr>
            <p:nvPr/>
          </p:nvSpPr>
          <p:spPr bwMode="auto">
            <a:xfrm>
              <a:off x="659" y="1774"/>
              <a:ext cx="94" cy="179"/>
            </a:xfrm>
            <a:prstGeom prst="line">
              <a:avLst/>
            </a:prstGeom>
            <a:noFill/>
            <a:ln w="12700">
              <a:solidFill>
                <a:schemeClr val="tx1"/>
              </a:solidFill>
              <a:round/>
              <a:headEnd type="none" w="sm" len="sm"/>
              <a:tailEnd type="none" w="sm" len="sm"/>
            </a:ln>
          </p:spPr>
          <p:txBody>
            <a:bodyPr/>
            <a:lstStyle/>
            <a:p>
              <a:endParaRPr lang="en-CA"/>
            </a:p>
          </p:txBody>
        </p:sp>
        <p:sp>
          <p:nvSpPr>
            <p:cNvPr id="54303" name="Line 83"/>
            <p:cNvSpPr>
              <a:spLocks noChangeShapeType="1"/>
            </p:cNvSpPr>
            <p:nvPr/>
          </p:nvSpPr>
          <p:spPr bwMode="auto">
            <a:xfrm flipV="1">
              <a:off x="753" y="1784"/>
              <a:ext cx="93" cy="169"/>
            </a:xfrm>
            <a:prstGeom prst="line">
              <a:avLst/>
            </a:prstGeom>
            <a:noFill/>
            <a:ln w="12700">
              <a:solidFill>
                <a:schemeClr val="tx1"/>
              </a:solidFill>
              <a:round/>
              <a:headEnd type="none" w="sm" len="sm"/>
              <a:tailEnd type="none" w="sm" len="sm"/>
            </a:ln>
          </p:spPr>
          <p:txBody>
            <a:bodyPr/>
            <a:lstStyle/>
            <a:p>
              <a:endParaRPr lang="en-CA"/>
            </a:p>
          </p:txBody>
        </p:sp>
      </p:grpSp>
      <p:grpSp>
        <p:nvGrpSpPr>
          <p:cNvPr id="54285" name="Group 84"/>
          <p:cNvGrpSpPr>
            <a:grpSpLocks/>
          </p:cNvGrpSpPr>
          <p:nvPr/>
        </p:nvGrpSpPr>
        <p:grpSpPr bwMode="auto">
          <a:xfrm>
            <a:off x="990600" y="4114800"/>
            <a:ext cx="250825" cy="215900"/>
            <a:chOff x="660" y="2505"/>
            <a:chExt cx="187" cy="179"/>
          </a:xfrm>
        </p:grpSpPr>
        <p:sp>
          <p:nvSpPr>
            <p:cNvPr id="54300" name="Line 85"/>
            <p:cNvSpPr>
              <a:spLocks noChangeShapeType="1"/>
            </p:cNvSpPr>
            <p:nvPr/>
          </p:nvSpPr>
          <p:spPr bwMode="auto">
            <a:xfrm flipV="1">
              <a:off x="660" y="2505"/>
              <a:ext cx="94" cy="179"/>
            </a:xfrm>
            <a:prstGeom prst="line">
              <a:avLst/>
            </a:prstGeom>
            <a:noFill/>
            <a:ln w="12700">
              <a:solidFill>
                <a:schemeClr val="tx1"/>
              </a:solidFill>
              <a:round/>
              <a:headEnd type="none" w="sm" len="sm"/>
              <a:tailEnd type="none" w="sm" len="sm"/>
            </a:ln>
          </p:spPr>
          <p:txBody>
            <a:bodyPr/>
            <a:lstStyle/>
            <a:p>
              <a:endParaRPr lang="en-CA"/>
            </a:p>
          </p:txBody>
        </p:sp>
        <p:sp>
          <p:nvSpPr>
            <p:cNvPr id="54301" name="Line 86"/>
            <p:cNvSpPr>
              <a:spLocks noChangeShapeType="1"/>
            </p:cNvSpPr>
            <p:nvPr/>
          </p:nvSpPr>
          <p:spPr bwMode="auto">
            <a:xfrm>
              <a:off x="754" y="2505"/>
              <a:ext cx="93" cy="169"/>
            </a:xfrm>
            <a:prstGeom prst="line">
              <a:avLst/>
            </a:prstGeom>
            <a:noFill/>
            <a:ln w="12700">
              <a:solidFill>
                <a:schemeClr val="tx1"/>
              </a:solidFill>
              <a:round/>
              <a:headEnd type="none" w="sm" len="sm"/>
              <a:tailEnd type="none" w="sm" len="sm"/>
            </a:ln>
          </p:spPr>
          <p:txBody>
            <a:bodyPr/>
            <a:lstStyle/>
            <a:p>
              <a:endParaRPr lang="en-CA"/>
            </a:p>
          </p:txBody>
        </p:sp>
      </p:grpSp>
      <p:grpSp>
        <p:nvGrpSpPr>
          <p:cNvPr id="54286" name="Group 87"/>
          <p:cNvGrpSpPr>
            <a:grpSpLocks/>
          </p:cNvGrpSpPr>
          <p:nvPr/>
        </p:nvGrpSpPr>
        <p:grpSpPr bwMode="auto">
          <a:xfrm>
            <a:off x="990600" y="5105400"/>
            <a:ext cx="250825" cy="215900"/>
            <a:chOff x="640" y="3269"/>
            <a:chExt cx="187" cy="179"/>
          </a:xfrm>
        </p:grpSpPr>
        <p:sp>
          <p:nvSpPr>
            <p:cNvPr id="54298" name="Line 88"/>
            <p:cNvSpPr>
              <a:spLocks noChangeShapeType="1"/>
            </p:cNvSpPr>
            <p:nvPr/>
          </p:nvSpPr>
          <p:spPr bwMode="auto">
            <a:xfrm>
              <a:off x="640" y="3269"/>
              <a:ext cx="94" cy="179"/>
            </a:xfrm>
            <a:prstGeom prst="line">
              <a:avLst/>
            </a:prstGeom>
            <a:noFill/>
            <a:ln w="12700">
              <a:solidFill>
                <a:schemeClr val="tx1"/>
              </a:solidFill>
              <a:round/>
              <a:headEnd type="none" w="sm" len="sm"/>
              <a:tailEnd type="none" w="sm" len="sm"/>
            </a:ln>
          </p:spPr>
          <p:txBody>
            <a:bodyPr/>
            <a:lstStyle/>
            <a:p>
              <a:endParaRPr lang="en-CA"/>
            </a:p>
          </p:txBody>
        </p:sp>
        <p:sp>
          <p:nvSpPr>
            <p:cNvPr id="54299" name="Line 89"/>
            <p:cNvSpPr>
              <a:spLocks noChangeShapeType="1"/>
            </p:cNvSpPr>
            <p:nvPr/>
          </p:nvSpPr>
          <p:spPr bwMode="auto">
            <a:xfrm flipV="1">
              <a:off x="734" y="3279"/>
              <a:ext cx="93" cy="169"/>
            </a:xfrm>
            <a:prstGeom prst="line">
              <a:avLst/>
            </a:prstGeom>
            <a:noFill/>
            <a:ln w="12700">
              <a:solidFill>
                <a:schemeClr val="tx1"/>
              </a:solidFill>
              <a:round/>
              <a:headEnd type="none" w="sm" len="sm"/>
              <a:tailEnd type="none" w="sm" len="sm"/>
            </a:ln>
          </p:spPr>
          <p:txBody>
            <a:bodyPr/>
            <a:lstStyle/>
            <a:p>
              <a:endParaRPr lang="en-CA"/>
            </a:p>
          </p:txBody>
        </p:sp>
      </p:grpSp>
      <p:sp>
        <p:nvSpPr>
          <p:cNvPr id="54287" name="Rectangle 90"/>
          <p:cNvSpPr>
            <a:spLocks noChangeArrowheads="1"/>
          </p:cNvSpPr>
          <p:nvPr/>
        </p:nvSpPr>
        <p:spPr bwMode="auto">
          <a:xfrm>
            <a:off x="2268538" y="1404938"/>
            <a:ext cx="1366837" cy="396875"/>
          </a:xfrm>
          <a:prstGeom prst="rect">
            <a:avLst/>
          </a:prstGeom>
          <a:noFill/>
          <a:ln w="9525">
            <a:noFill/>
            <a:miter lim="800000"/>
            <a:headEnd/>
            <a:tailEnd/>
          </a:ln>
        </p:spPr>
        <p:txBody>
          <a:bodyPr wrap="none" lIns="92075" tIns="46038" rIns="92075" bIns="46038">
            <a:spAutoFit/>
          </a:bodyPr>
          <a:lstStyle/>
          <a:p>
            <a:r>
              <a:rPr lang="en-US" sz="2000" b="0">
                <a:latin typeface="DawnCastle"/>
              </a:rPr>
              <a:t>If A then B</a:t>
            </a:r>
          </a:p>
        </p:txBody>
      </p:sp>
      <p:sp>
        <p:nvSpPr>
          <p:cNvPr id="54288" name="Rectangle 91"/>
          <p:cNvSpPr>
            <a:spLocks noChangeArrowheads="1"/>
          </p:cNvSpPr>
          <p:nvPr/>
        </p:nvSpPr>
        <p:spPr bwMode="auto">
          <a:xfrm>
            <a:off x="2268538" y="2243138"/>
            <a:ext cx="3030537" cy="396875"/>
          </a:xfrm>
          <a:prstGeom prst="rect">
            <a:avLst/>
          </a:prstGeom>
          <a:noFill/>
          <a:ln w="9525">
            <a:noFill/>
            <a:miter lim="800000"/>
            <a:headEnd/>
            <a:tailEnd/>
          </a:ln>
        </p:spPr>
        <p:txBody>
          <a:bodyPr wrap="none" lIns="92075" tIns="46038" rIns="92075" bIns="46038">
            <a:spAutoFit/>
          </a:bodyPr>
          <a:lstStyle/>
          <a:p>
            <a:r>
              <a:rPr lang="en-US" sz="2000" b="0">
                <a:latin typeface="DawnCastle"/>
              </a:rPr>
              <a:t>AND:  If (A and B) then C</a:t>
            </a:r>
          </a:p>
        </p:txBody>
      </p:sp>
      <p:sp>
        <p:nvSpPr>
          <p:cNvPr id="54289" name="Rectangle 92"/>
          <p:cNvSpPr>
            <a:spLocks noChangeArrowheads="1"/>
          </p:cNvSpPr>
          <p:nvPr/>
        </p:nvSpPr>
        <p:spPr bwMode="auto">
          <a:xfrm>
            <a:off x="2268538" y="3157538"/>
            <a:ext cx="2674937" cy="396875"/>
          </a:xfrm>
          <a:prstGeom prst="rect">
            <a:avLst/>
          </a:prstGeom>
          <a:noFill/>
          <a:ln w="9525">
            <a:noFill/>
            <a:miter lim="800000"/>
            <a:headEnd/>
            <a:tailEnd/>
          </a:ln>
        </p:spPr>
        <p:txBody>
          <a:bodyPr wrap="none" lIns="92075" tIns="46038" rIns="92075" bIns="46038">
            <a:spAutoFit/>
          </a:bodyPr>
          <a:lstStyle/>
          <a:p>
            <a:r>
              <a:rPr lang="en-US" sz="2000" b="0">
                <a:latin typeface="DawnCastle"/>
              </a:rPr>
              <a:t>OR:  If (A or B) then C</a:t>
            </a:r>
          </a:p>
        </p:txBody>
      </p:sp>
      <p:sp>
        <p:nvSpPr>
          <p:cNvPr id="54290" name="Rectangle 93"/>
          <p:cNvSpPr>
            <a:spLocks noChangeArrowheads="1"/>
          </p:cNvSpPr>
          <p:nvPr/>
        </p:nvSpPr>
        <p:spPr bwMode="auto">
          <a:xfrm>
            <a:off x="2268538" y="4037013"/>
            <a:ext cx="3636962" cy="396875"/>
          </a:xfrm>
          <a:prstGeom prst="rect">
            <a:avLst/>
          </a:prstGeom>
          <a:noFill/>
          <a:ln w="9525">
            <a:noFill/>
            <a:miter lim="800000"/>
            <a:headEnd/>
            <a:tailEnd/>
          </a:ln>
        </p:spPr>
        <p:txBody>
          <a:bodyPr wrap="none" lIns="92075" tIns="46038" rIns="92075" bIns="46038">
            <a:spAutoFit/>
          </a:bodyPr>
          <a:lstStyle/>
          <a:p>
            <a:r>
              <a:rPr lang="en-US" sz="2000" b="0">
                <a:latin typeface="DawnCastle"/>
              </a:rPr>
              <a:t>NAND:  If not (A and B) then C</a:t>
            </a:r>
          </a:p>
        </p:txBody>
      </p:sp>
      <p:sp>
        <p:nvSpPr>
          <p:cNvPr id="54291" name="Rectangle 94"/>
          <p:cNvSpPr>
            <a:spLocks noChangeArrowheads="1"/>
          </p:cNvSpPr>
          <p:nvPr/>
        </p:nvSpPr>
        <p:spPr bwMode="auto">
          <a:xfrm>
            <a:off x="2268538" y="4959350"/>
            <a:ext cx="3846512" cy="396875"/>
          </a:xfrm>
          <a:prstGeom prst="rect">
            <a:avLst/>
          </a:prstGeom>
          <a:noFill/>
          <a:ln w="9525">
            <a:noFill/>
            <a:miter lim="800000"/>
            <a:headEnd/>
            <a:tailEnd/>
          </a:ln>
        </p:spPr>
        <p:txBody>
          <a:bodyPr wrap="none" lIns="92075" tIns="46038" rIns="92075" bIns="46038">
            <a:spAutoFit/>
          </a:bodyPr>
          <a:lstStyle/>
          <a:p>
            <a:r>
              <a:rPr lang="en-US" sz="2000" b="0">
                <a:latin typeface="DawnCastle"/>
              </a:rPr>
              <a:t>NOR:  If (neither A nor B) then C</a:t>
            </a:r>
          </a:p>
        </p:txBody>
      </p:sp>
      <p:sp>
        <p:nvSpPr>
          <p:cNvPr id="54292" name="Rectangle 95"/>
          <p:cNvSpPr>
            <a:spLocks noChangeArrowheads="1"/>
          </p:cNvSpPr>
          <p:nvPr/>
        </p:nvSpPr>
        <p:spPr bwMode="auto">
          <a:xfrm>
            <a:off x="2268538" y="5768975"/>
            <a:ext cx="2703512" cy="396875"/>
          </a:xfrm>
          <a:prstGeom prst="rect">
            <a:avLst/>
          </a:prstGeom>
          <a:noFill/>
          <a:ln w="9525">
            <a:noFill/>
            <a:miter lim="800000"/>
            <a:headEnd/>
            <a:tailEnd/>
          </a:ln>
        </p:spPr>
        <p:txBody>
          <a:bodyPr wrap="none" lIns="92075" tIns="46038" rIns="92075" bIns="46038">
            <a:spAutoFit/>
          </a:bodyPr>
          <a:lstStyle/>
          <a:p>
            <a:r>
              <a:rPr lang="en-US" sz="2000" b="0">
                <a:latin typeface="DawnCastle"/>
              </a:rPr>
              <a:t>NOT:  If (not A) then B</a:t>
            </a:r>
          </a:p>
        </p:txBody>
      </p:sp>
      <p:grpSp>
        <p:nvGrpSpPr>
          <p:cNvPr id="54293" name="Group 96"/>
          <p:cNvGrpSpPr>
            <a:grpSpLocks/>
          </p:cNvGrpSpPr>
          <p:nvPr/>
        </p:nvGrpSpPr>
        <p:grpSpPr bwMode="auto">
          <a:xfrm rot="1015650">
            <a:off x="971550" y="5148263"/>
            <a:ext cx="292100" cy="152400"/>
            <a:chOff x="653" y="2570"/>
            <a:chExt cx="168" cy="87"/>
          </a:xfrm>
        </p:grpSpPr>
        <p:sp>
          <p:nvSpPr>
            <p:cNvPr id="54294" name="Arc 97"/>
            <p:cNvSpPr>
              <a:spLocks/>
            </p:cNvSpPr>
            <p:nvPr/>
          </p:nvSpPr>
          <p:spPr bwMode="auto">
            <a:xfrm>
              <a:off x="737" y="2570"/>
              <a:ext cx="56" cy="37"/>
            </a:xfrm>
            <a:custGeom>
              <a:avLst/>
              <a:gdLst>
                <a:gd name="T0" fmla="*/ 0 w 21600"/>
                <a:gd name="T1" fmla="*/ 0 h 21597"/>
                <a:gd name="T2" fmla="*/ 0 w 21600"/>
                <a:gd name="T3" fmla="*/ 0 h 21597"/>
                <a:gd name="T4" fmla="*/ 0 w 21600"/>
                <a:gd name="T5" fmla="*/ 0 h 21597"/>
                <a:gd name="T6" fmla="*/ 0 60000 65536"/>
                <a:gd name="T7" fmla="*/ 0 60000 65536"/>
                <a:gd name="T8" fmla="*/ 0 60000 65536"/>
                <a:gd name="T9" fmla="*/ 0 w 21600"/>
                <a:gd name="T10" fmla="*/ 0 h 21597"/>
                <a:gd name="T11" fmla="*/ 21600 w 21600"/>
                <a:gd name="T12" fmla="*/ 21597 h 21597"/>
              </a:gdLst>
              <a:ahLst/>
              <a:cxnLst>
                <a:cxn ang="T6">
                  <a:pos x="T0" y="T1"/>
                </a:cxn>
                <a:cxn ang="T7">
                  <a:pos x="T2" y="T3"/>
                </a:cxn>
                <a:cxn ang="T8">
                  <a:pos x="T4" y="T5"/>
                </a:cxn>
              </a:cxnLst>
              <a:rect l="T9" t="T10" r="T11" b="T12"/>
              <a:pathLst>
                <a:path w="21600" h="21597" fill="none" extrusionOk="0">
                  <a:moveTo>
                    <a:pt x="0" y="21597"/>
                  </a:moveTo>
                  <a:cubicBezTo>
                    <a:pt x="0" y="9818"/>
                    <a:pt x="9437" y="210"/>
                    <a:pt x="21214" y="0"/>
                  </a:cubicBezTo>
                </a:path>
                <a:path w="21600" h="21597" stroke="0" extrusionOk="0">
                  <a:moveTo>
                    <a:pt x="0" y="21597"/>
                  </a:moveTo>
                  <a:cubicBezTo>
                    <a:pt x="0" y="9818"/>
                    <a:pt x="9437" y="210"/>
                    <a:pt x="21214" y="0"/>
                  </a:cubicBezTo>
                  <a:lnTo>
                    <a:pt x="21600" y="21597"/>
                  </a:lnTo>
                  <a:close/>
                </a:path>
              </a:pathLst>
            </a:custGeom>
            <a:noFill/>
            <a:ln w="12700" cap="rnd">
              <a:solidFill>
                <a:schemeClr val="tx1"/>
              </a:solidFill>
              <a:round/>
              <a:headEnd type="none" w="sm" len="sm"/>
              <a:tailEnd type="none" w="sm" len="sm"/>
            </a:ln>
          </p:spPr>
          <p:txBody>
            <a:bodyPr/>
            <a:lstStyle/>
            <a:p>
              <a:endParaRPr lang="en-US" b="0"/>
            </a:p>
          </p:txBody>
        </p:sp>
        <p:sp>
          <p:nvSpPr>
            <p:cNvPr id="54295" name="Arc 98"/>
            <p:cNvSpPr>
              <a:spLocks/>
            </p:cNvSpPr>
            <p:nvPr/>
          </p:nvSpPr>
          <p:spPr bwMode="auto">
            <a:xfrm>
              <a:off x="653" y="2604"/>
              <a:ext cx="47" cy="5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12700" cap="rnd">
              <a:solidFill>
                <a:schemeClr val="tx1"/>
              </a:solidFill>
              <a:round/>
              <a:headEnd type="none" w="sm" len="sm"/>
              <a:tailEnd type="none" w="sm" len="sm"/>
            </a:ln>
          </p:spPr>
          <p:txBody>
            <a:bodyPr/>
            <a:lstStyle/>
            <a:p>
              <a:endParaRPr lang="en-US" b="0"/>
            </a:p>
          </p:txBody>
        </p:sp>
        <p:sp>
          <p:nvSpPr>
            <p:cNvPr id="54296" name="Arc 99"/>
            <p:cNvSpPr>
              <a:spLocks/>
            </p:cNvSpPr>
            <p:nvPr/>
          </p:nvSpPr>
          <p:spPr bwMode="auto">
            <a:xfrm>
              <a:off x="696" y="2595"/>
              <a:ext cx="39" cy="57"/>
            </a:xfrm>
            <a:custGeom>
              <a:avLst/>
              <a:gdLst>
                <a:gd name="T0" fmla="*/ 0 w 22181"/>
                <a:gd name="T1" fmla="*/ 0 h 21994"/>
                <a:gd name="T2" fmla="*/ 0 w 22181"/>
                <a:gd name="T3" fmla="*/ 0 h 21994"/>
                <a:gd name="T4" fmla="*/ 0 w 22181"/>
                <a:gd name="T5" fmla="*/ 0 h 21994"/>
                <a:gd name="T6" fmla="*/ 0 60000 65536"/>
                <a:gd name="T7" fmla="*/ 0 60000 65536"/>
                <a:gd name="T8" fmla="*/ 0 60000 65536"/>
                <a:gd name="T9" fmla="*/ 0 w 22181"/>
                <a:gd name="T10" fmla="*/ 0 h 21994"/>
                <a:gd name="T11" fmla="*/ 22181 w 22181"/>
                <a:gd name="T12" fmla="*/ 21994 h 21994"/>
              </a:gdLst>
              <a:ahLst/>
              <a:cxnLst>
                <a:cxn ang="T6">
                  <a:pos x="T0" y="T1"/>
                </a:cxn>
                <a:cxn ang="T7">
                  <a:pos x="T2" y="T3"/>
                </a:cxn>
                <a:cxn ang="T8">
                  <a:pos x="T4" y="T5"/>
                </a:cxn>
              </a:cxnLst>
              <a:rect l="T9" t="T10" r="T11" b="T12"/>
              <a:pathLst>
                <a:path w="22181" h="21994" fill="none" extrusionOk="0">
                  <a:moveTo>
                    <a:pt x="22177" y="-1"/>
                  </a:moveTo>
                  <a:cubicBezTo>
                    <a:pt x="22179" y="131"/>
                    <a:pt x="22181" y="262"/>
                    <a:pt x="22181" y="394"/>
                  </a:cubicBezTo>
                  <a:cubicBezTo>
                    <a:pt x="22181" y="12323"/>
                    <a:pt x="12510" y="21994"/>
                    <a:pt x="581" y="21994"/>
                  </a:cubicBezTo>
                  <a:cubicBezTo>
                    <a:pt x="387" y="21994"/>
                    <a:pt x="193" y="21991"/>
                    <a:pt x="-1" y="21986"/>
                  </a:cubicBezTo>
                </a:path>
                <a:path w="22181" h="21994" stroke="0" extrusionOk="0">
                  <a:moveTo>
                    <a:pt x="22177" y="-1"/>
                  </a:moveTo>
                  <a:cubicBezTo>
                    <a:pt x="22179" y="131"/>
                    <a:pt x="22181" y="262"/>
                    <a:pt x="22181" y="394"/>
                  </a:cubicBezTo>
                  <a:cubicBezTo>
                    <a:pt x="22181" y="12323"/>
                    <a:pt x="12510" y="21994"/>
                    <a:pt x="581" y="21994"/>
                  </a:cubicBezTo>
                  <a:cubicBezTo>
                    <a:pt x="387" y="21994"/>
                    <a:pt x="193" y="21991"/>
                    <a:pt x="-1" y="21986"/>
                  </a:cubicBezTo>
                  <a:lnTo>
                    <a:pt x="581" y="394"/>
                  </a:lnTo>
                  <a:close/>
                </a:path>
              </a:pathLst>
            </a:custGeom>
            <a:noFill/>
            <a:ln w="12700" cap="rnd">
              <a:solidFill>
                <a:schemeClr val="tx1"/>
              </a:solidFill>
              <a:round/>
              <a:headEnd type="none" w="sm" len="sm"/>
              <a:tailEnd type="none" w="sm" len="sm"/>
            </a:ln>
          </p:spPr>
          <p:txBody>
            <a:bodyPr/>
            <a:lstStyle/>
            <a:p>
              <a:endParaRPr lang="en-US" b="0"/>
            </a:p>
          </p:txBody>
        </p:sp>
        <p:sp>
          <p:nvSpPr>
            <p:cNvPr id="54297" name="Arc 100"/>
            <p:cNvSpPr>
              <a:spLocks/>
            </p:cNvSpPr>
            <p:nvPr/>
          </p:nvSpPr>
          <p:spPr bwMode="auto">
            <a:xfrm>
              <a:off x="783" y="2573"/>
              <a:ext cx="38" cy="5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type="none" w="sm" len="sm"/>
              <a:tailEnd type="none" w="sm" len="sm"/>
            </a:ln>
          </p:spPr>
          <p:txBody>
            <a:bodyPr/>
            <a:lstStyle/>
            <a:p>
              <a:endParaRPr lang="en-US" b="0"/>
            </a:p>
          </p:txBody>
        </p:sp>
      </p:grpSp>
      <p:grpSp>
        <p:nvGrpSpPr>
          <p:cNvPr id="54375" name="Group 96"/>
          <p:cNvGrpSpPr>
            <a:grpSpLocks/>
          </p:cNvGrpSpPr>
          <p:nvPr/>
        </p:nvGrpSpPr>
        <p:grpSpPr bwMode="auto">
          <a:xfrm rot="1015650">
            <a:off x="971550" y="4149725"/>
            <a:ext cx="292100" cy="152400"/>
            <a:chOff x="653" y="2570"/>
            <a:chExt cx="168" cy="87"/>
          </a:xfrm>
        </p:grpSpPr>
        <p:sp>
          <p:nvSpPr>
            <p:cNvPr id="54376" name="Arc 97"/>
            <p:cNvSpPr>
              <a:spLocks/>
            </p:cNvSpPr>
            <p:nvPr/>
          </p:nvSpPr>
          <p:spPr bwMode="auto">
            <a:xfrm>
              <a:off x="737" y="2570"/>
              <a:ext cx="56" cy="37"/>
            </a:xfrm>
            <a:custGeom>
              <a:avLst/>
              <a:gdLst>
                <a:gd name="T0" fmla="*/ 0 w 21600"/>
                <a:gd name="T1" fmla="*/ 0 h 21597"/>
                <a:gd name="T2" fmla="*/ 0 w 21600"/>
                <a:gd name="T3" fmla="*/ 0 h 21597"/>
                <a:gd name="T4" fmla="*/ 0 w 21600"/>
                <a:gd name="T5" fmla="*/ 0 h 21597"/>
                <a:gd name="T6" fmla="*/ 0 60000 65536"/>
                <a:gd name="T7" fmla="*/ 0 60000 65536"/>
                <a:gd name="T8" fmla="*/ 0 60000 65536"/>
                <a:gd name="T9" fmla="*/ 0 w 21600"/>
                <a:gd name="T10" fmla="*/ 0 h 21597"/>
                <a:gd name="T11" fmla="*/ 21600 w 21600"/>
                <a:gd name="T12" fmla="*/ 21597 h 21597"/>
              </a:gdLst>
              <a:ahLst/>
              <a:cxnLst>
                <a:cxn ang="T6">
                  <a:pos x="T0" y="T1"/>
                </a:cxn>
                <a:cxn ang="T7">
                  <a:pos x="T2" y="T3"/>
                </a:cxn>
                <a:cxn ang="T8">
                  <a:pos x="T4" y="T5"/>
                </a:cxn>
              </a:cxnLst>
              <a:rect l="T9" t="T10" r="T11" b="T12"/>
              <a:pathLst>
                <a:path w="21600" h="21597" fill="none" extrusionOk="0">
                  <a:moveTo>
                    <a:pt x="0" y="21597"/>
                  </a:moveTo>
                  <a:cubicBezTo>
                    <a:pt x="0" y="9818"/>
                    <a:pt x="9437" y="210"/>
                    <a:pt x="21214" y="0"/>
                  </a:cubicBezTo>
                </a:path>
                <a:path w="21600" h="21597" stroke="0" extrusionOk="0">
                  <a:moveTo>
                    <a:pt x="0" y="21597"/>
                  </a:moveTo>
                  <a:cubicBezTo>
                    <a:pt x="0" y="9818"/>
                    <a:pt x="9437" y="210"/>
                    <a:pt x="21214" y="0"/>
                  </a:cubicBezTo>
                  <a:lnTo>
                    <a:pt x="21600" y="21597"/>
                  </a:lnTo>
                  <a:close/>
                </a:path>
              </a:pathLst>
            </a:custGeom>
            <a:noFill/>
            <a:ln w="12700" cap="rnd">
              <a:solidFill>
                <a:schemeClr val="tx1"/>
              </a:solidFill>
              <a:round/>
              <a:headEnd type="none" w="sm" len="sm"/>
              <a:tailEnd type="none" w="sm" len="sm"/>
            </a:ln>
          </p:spPr>
          <p:txBody>
            <a:bodyPr/>
            <a:lstStyle/>
            <a:p>
              <a:endParaRPr lang="en-US" b="0"/>
            </a:p>
          </p:txBody>
        </p:sp>
        <p:sp>
          <p:nvSpPr>
            <p:cNvPr id="54377" name="Arc 98"/>
            <p:cNvSpPr>
              <a:spLocks/>
            </p:cNvSpPr>
            <p:nvPr/>
          </p:nvSpPr>
          <p:spPr bwMode="auto">
            <a:xfrm>
              <a:off x="653" y="2604"/>
              <a:ext cx="47" cy="5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12700" cap="rnd">
              <a:solidFill>
                <a:schemeClr val="tx1"/>
              </a:solidFill>
              <a:round/>
              <a:headEnd type="none" w="sm" len="sm"/>
              <a:tailEnd type="none" w="sm" len="sm"/>
            </a:ln>
          </p:spPr>
          <p:txBody>
            <a:bodyPr/>
            <a:lstStyle/>
            <a:p>
              <a:endParaRPr lang="en-US" b="0"/>
            </a:p>
          </p:txBody>
        </p:sp>
        <p:sp>
          <p:nvSpPr>
            <p:cNvPr id="54378" name="Arc 99"/>
            <p:cNvSpPr>
              <a:spLocks/>
            </p:cNvSpPr>
            <p:nvPr/>
          </p:nvSpPr>
          <p:spPr bwMode="auto">
            <a:xfrm>
              <a:off x="696" y="2595"/>
              <a:ext cx="39" cy="57"/>
            </a:xfrm>
            <a:custGeom>
              <a:avLst/>
              <a:gdLst>
                <a:gd name="T0" fmla="*/ 0 w 22181"/>
                <a:gd name="T1" fmla="*/ 0 h 21994"/>
                <a:gd name="T2" fmla="*/ 0 w 22181"/>
                <a:gd name="T3" fmla="*/ 0 h 21994"/>
                <a:gd name="T4" fmla="*/ 0 w 22181"/>
                <a:gd name="T5" fmla="*/ 0 h 21994"/>
                <a:gd name="T6" fmla="*/ 0 60000 65536"/>
                <a:gd name="T7" fmla="*/ 0 60000 65536"/>
                <a:gd name="T8" fmla="*/ 0 60000 65536"/>
                <a:gd name="T9" fmla="*/ 0 w 22181"/>
                <a:gd name="T10" fmla="*/ 0 h 21994"/>
                <a:gd name="T11" fmla="*/ 22181 w 22181"/>
                <a:gd name="T12" fmla="*/ 21994 h 21994"/>
              </a:gdLst>
              <a:ahLst/>
              <a:cxnLst>
                <a:cxn ang="T6">
                  <a:pos x="T0" y="T1"/>
                </a:cxn>
                <a:cxn ang="T7">
                  <a:pos x="T2" y="T3"/>
                </a:cxn>
                <a:cxn ang="T8">
                  <a:pos x="T4" y="T5"/>
                </a:cxn>
              </a:cxnLst>
              <a:rect l="T9" t="T10" r="T11" b="T12"/>
              <a:pathLst>
                <a:path w="22181" h="21994" fill="none" extrusionOk="0">
                  <a:moveTo>
                    <a:pt x="22177" y="-1"/>
                  </a:moveTo>
                  <a:cubicBezTo>
                    <a:pt x="22179" y="131"/>
                    <a:pt x="22181" y="262"/>
                    <a:pt x="22181" y="394"/>
                  </a:cubicBezTo>
                  <a:cubicBezTo>
                    <a:pt x="22181" y="12323"/>
                    <a:pt x="12510" y="21994"/>
                    <a:pt x="581" y="21994"/>
                  </a:cubicBezTo>
                  <a:cubicBezTo>
                    <a:pt x="387" y="21994"/>
                    <a:pt x="193" y="21991"/>
                    <a:pt x="-1" y="21986"/>
                  </a:cubicBezTo>
                </a:path>
                <a:path w="22181" h="21994" stroke="0" extrusionOk="0">
                  <a:moveTo>
                    <a:pt x="22177" y="-1"/>
                  </a:moveTo>
                  <a:cubicBezTo>
                    <a:pt x="22179" y="131"/>
                    <a:pt x="22181" y="262"/>
                    <a:pt x="22181" y="394"/>
                  </a:cubicBezTo>
                  <a:cubicBezTo>
                    <a:pt x="22181" y="12323"/>
                    <a:pt x="12510" y="21994"/>
                    <a:pt x="581" y="21994"/>
                  </a:cubicBezTo>
                  <a:cubicBezTo>
                    <a:pt x="387" y="21994"/>
                    <a:pt x="193" y="21991"/>
                    <a:pt x="-1" y="21986"/>
                  </a:cubicBezTo>
                  <a:lnTo>
                    <a:pt x="581" y="394"/>
                  </a:lnTo>
                  <a:close/>
                </a:path>
              </a:pathLst>
            </a:custGeom>
            <a:noFill/>
            <a:ln w="12700" cap="rnd">
              <a:solidFill>
                <a:schemeClr val="tx1"/>
              </a:solidFill>
              <a:round/>
              <a:headEnd type="none" w="sm" len="sm"/>
              <a:tailEnd type="none" w="sm" len="sm"/>
            </a:ln>
          </p:spPr>
          <p:txBody>
            <a:bodyPr/>
            <a:lstStyle/>
            <a:p>
              <a:endParaRPr lang="en-US" b="0"/>
            </a:p>
          </p:txBody>
        </p:sp>
        <p:sp>
          <p:nvSpPr>
            <p:cNvPr id="54379" name="Arc 100"/>
            <p:cNvSpPr>
              <a:spLocks/>
            </p:cNvSpPr>
            <p:nvPr/>
          </p:nvSpPr>
          <p:spPr bwMode="auto">
            <a:xfrm>
              <a:off x="783" y="2573"/>
              <a:ext cx="38" cy="5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type="none" w="sm" len="sm"/>
              <a:tailEnd type="none" w="sm" len="sm"/>
            </a:ln>
          </p:spPr>
          <p:txBody>
            <a:bodyPr/>
            <a:lstStyle/>
            <a:p>
              <a:endParaRPr lang="en-US" b="0"/>
            </a:p>
          </p:txBody>
        </p:sp>
      </p:grpSp>
    </p:spTree>
    <p:extLst>
      <p:ext uri="{BB962C8B-B14F-4D97-AF65-F5344CB8AC3E}">
        <p14:creationId xmlns:p14="http://schemas.microsoft.com/office/powerpoint/2010/main" val="836425578"/>
      </p:ext>
    </p:extLst>
  </p:cSld>
  <p:clrMapOvr>
    <a:masterClrMapping/>
  </p:clrMapOvr>
  <p:transition>
    <p:fade/>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026"/>
          <p:cNvSpPr>
            <a:spLocks noGrp="1" noChangeArrowheads="1"/>
          </p:cNvSpPr>
          <p:nvPr>
            <p:ph type="title"/>
          </p:nvPr>
        </p:nvSpPr>
        <p:spPr/>
        <p:txBody>
          <a:bodyPr/>
          <a:lstStyle/>
          <a:p>
            <a:r>
              <a:rPr lang="en-US" sz="2500" b="0" smtClean="0">
                <a:effectLst/>
              </a:rPr>
              <a:t>From “Cause-Effect Graphs” to “Decision Tables”</a:t>
            </a:r>
            <a:br>
              <a:rPr lang="en-US" sz="2500" b="0" smtClean="0">
                <a:effectLst/>
              </a:rPr>
            </a:br>
            <a:r>
              <a:rPr lang="en-US" sz="2500" b="0" smtClean="0">
                <a:effectLst/>
              </a:rPr>
              <a:t>Car Insurance Renewal Example</a:t>
            </a:r>
          </a:p>
        </p:txBody>
      </p:sp>
      <p:graphicFrame>
        <p:nvGraphicFramePr>
          <p:cNvPr id="56496" name="Group 176"/>
          <p:cNvGraphicFramePr>
            <a:graphicFrameLocks noGrp="1"/>
          </p:cNvGraphicFramePr>
          <p:nvPr/>
        </p:nvGraphicFramePr>
        <p:xfrm>
          <a:off x="3708400" y="3429000"/>
          <a:ext cx="5284788" cy="3051812"/>
        </p:xfrm>
        <a:graphic>
          <a:graphicData uri="http://schemas.openxmlformats.org/drawingml/2006/table">
            <a:tbl>
              <a:tblPr/>
              <a:tblGrid>
                <a:gridCol w="858838">
                  <a:extLst>
                    <a:ext uri="{9D8B030D-6E8A-4147-A177-3AD203B41FA5}">
                      <a16:colId xmlns:a16="http://schemas.microsoft.com/office/drawing/2014/main" val="20000"/>
                    </a:ext>
                  </a:extLst>
                </a:gridCol>
                <a:gridCol w="858837">
                  <a:extLst>
                    <a:ext uri="{9D8B030D-6E8A-4147-A177-3AD203B41FA5}">
                      <a16:colId xmlns:a16="http://schemas.microsoft.com/office/drawing/2014/main" val="20001"/>
                    </a:ext>
                  </a:extLst>
                </a:gridCol>
                <a:gridCol w="858838">
                  <a:extLst>
                    <a:ext uri="{9D8B030D-6E8A-4147-A177-3AD203B41FA5}">
                      <a16:colId xmlns:a16="http://schemas.microsoft.com/office/drawing/2014/main" val="20002"/>
                    </a:ext>
                  </a:extLst>
                </a:gridCol>
                <a:gridCol w="1057275">
                  <a:extLst>
                    <a:ext uri="{9D8B030D-6E8A-4147-A177-3AD203B41FA5}">
                      <a16:colId xmlns:a16="http://schemas.microsoft.com/office/drawing/2014/main" val="20003"/>
                    </a:ext>
                  </a:extLst>
                </a:gridCol>
                <a:gridCol w="903287">
                  <a:extLst>
                    <a:ext uri="{9D8B030D-6E8A-4147-A177-3AD203B41FA5}">
                      <a16:colId xmlns:a16="http://schemas.microsoft.com/office/drawing/2014/main" val="20004"/>
                    </a:ext>
                  </a:extLst>
                </a:gridCol>
                <a:gridCol w="747713">
                  <a:extLst>
                    <a:ext uri="{9D8B030D-6E8A-4147-A177-3AD203B41FA5}">
                      <a16:colId xmlns:a16="http://schemas.microsoft.com/office/drawing/2014/main" val="20005"/>
                    </a:ext>
                  </a:extLst>
                </a:gridCol>
              </a:tblGrid>
              <a:tr h="3540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rPr>
                        <a:t>Condition Section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xBody>
                    <a:bodyPr/>
                    <a:lstStyle/>
                    <a:p>
                      <a:endParaRPr lang="en-CA"/>
                    </a:p>
                  </a:txBody>
                  <a:tcPr/>
                </a:tc>
                <a:tc gridSpan="3">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rPr>
                        <a:t>Action Section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4238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pitchFamily="34" charset="0"/>
                        </a:rPr>
                        <a:t>Variant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pitchFamily="34" charset="0"/>
                        </a:rPr>
                        <a:t>Claims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pitchFamily="34" charset="0"/>
                        </a:rPr>
                        <a:t>Age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pitchFamily="34" charset="0"/>
                        </a:rPr>
                        <a:t>Premium Increase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pitchFamily="34" charset="0"/>
                        </a:rPr>
                        <a:t>Send Warning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pitchFamily="34" charset="0"/>
                        </a:rPr>
                        <a:t>Cancel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75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rPr>
                        <a:t>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rPr>
                        <a:t>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90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rPr>
                        <a:t>26+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rPr>
                        <a:t>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rPr>
                        <a:t>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90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rPr>
                        <a:t>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rPr>
                        <a:t>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90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rPr>
                        <a:t>26+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rPr>
                        <a:t>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rPr>
                        <a:t>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59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rPr>
                        <a:t>2 to 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rPr>
                        <a:t>400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rPr>
                        <a:t>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206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rPr>
                        <a:t>2 to 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rPr>
                        <a:t>26+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rPr>
                        <a:t>200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rPr>
                        <a:t>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75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rPr>
                        <a:t>Any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rPr>
                        <a:t>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Arial" pitchFamily="34" charset="0"/>
                        </a:rPr>
                        <a:t>Yes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grpSp>
        <p:nvGrpSpPr>
          <p:cNvPr id="56400" name="Group 80"/>
          <p:cNvGrpSpPr>
            <a:grpSpLocks/>
          </p:cNvGrpSpPr>
          <p:nvPr/>
        </p:nvGrpSpPr>
        <p:grpSpPr bwMode="auto">
          <a:xfrm>
            <a:off x="158750" y="1341438"/>
            <a:ext cx="3476625" cy="2282825"/>
            <a:chOff x="601" y="981"/>
            <a:chExt cx="4818" cy="2895"/>
          </a:xfrm>
        </p:grpSpPr>
        <p:grpSp>
          <p:nvGrpSpPr>
            <p:cNvPr id="56401" name="Group 3"/>
            <p:cNvGrpSpPr>
              <a:grpSpLocks/>
            </p:cNvGrpSpPr>
            <p:nvPr/>
          </p:nvGrpSpPr>
          <p:grpSpPr bwMode="auto">
            <a:xfrm>
              <a:off x="3405" y="987"/>
              <a:ext cx="245" cy="331"/>
              <a:chOff x="4306" y="183"/>
              <a:chExt cx="347" cy="414"/>
            </a:xfrm>
          </p:grpSpPr>
          <p:sp>
            <p:nvSpPr>
              <p:cNvPr id="56402" name="Oval 4"/>
              <p:cNvSpPr>
                <a:spLocks noChangeArrowheads="1"/>
              </p:cNvSpPr>
              <p:nvPr/>
            </p:nvSpPr>
            <p:spPr bwMode="auto">
              <a:xfrm>
                <a:off x="4306" y="183"/>
                <a:ext cx="347" cy="315"/>
              </a:xfrm>
              <a:prstGeom prst="ellipse">
                <a:avLst/>
              </a:prstGeom>
              <a:solidFill>
                <a:schemeClr val="tx1"/>
              </a:solidFill>
              <a:ln w="12700">
                <a:solidFill>
                  <a:schemeClr val="tx1"/>
                </a:solidFill>
                <a:round/>
                <a:headEnd/>
                <a:tailEnd/>
              </a:ln>
            </p:spPr>
            <p:txBody>
              <a:bodyPr wrap="none" anchor="ctr"/>
              <a:lstStyle/>
              <a:p>
                <a:endParaRPr lang="en-US" sz="1000"/>
              </a:p>
            </p:txBody>
          </p:sp>
          <p:sp>
            <p:nvSpPr>
              <p:cNvPr id="56403" name="Rectangle 5"/>
              <p:cNvSpPr>
                <a:spLocks noChangeArrowheads="1"/>
              </p:cNvSpPr>
              <p:nvPr/>
            </p:nvSpPr>
            <p:spPr bwMode="auto">
              <a:xfrm>
                <a:off x="4315" y="228"/>
                <a:ext cx="244" cy="369"/>
              </a:xfrm>
              <a:prstGeom prst="rect">
                <a:avLst/>
              </a:prstGeom>
              <a:solidFill>
                <a:schemeClr val="tx1"/>
              </a:solidFill>
              <a:ln w="9525">
                <a:noFill/>
                <a:miter lim="800000"/>
                <a:headEnd/>
                <a:tailEnd/>
              </a:ln>
            </p:spPr>
            <p:txBody>
              <a:bodyPr wrap="none" lIns="61913" tIns="31750" rIns="61913" bIns="31750">
                <a:spAutoFit/>
              </a:bodyPr>
              <a:lstStyle/>
              <a:p>
                <a:pPr defTabSz="415925"/>
                <a:endParaRPr lang="en-US" sz="1100">
                  <a:latin typeface="DawnCastle"/>
                </a:endParaRPr>
              </a:p>
            </p:txBody>
          </p:sp>
        </p:grpSp>
        <p:sp>
          <p:nvSpPr>
            <p:cNvPr id="56404" name="Oval 6"/>
            <p:cNvSpPr>
              <a:spLocks noChangeArrowheads="1"/>
            </p:cNvSpPr>
            <p:nvPr/>
          </p:nvSpPr>
          <p:spPr bwMode="auto">
            <a:xfrm>
              <a:off x="3405" y="1480"/>
              <a:ext cx="245" cy="251"/>
            </a:xfrm>
            <a:prstGeom prst="ellipse">
              <a:avLst/>
            </a:prstGeom>
            <a:solidFill>
              <a:schemeClr val="tx1"/>
            </a:solidFill>
            <a:ln w="12700">
              <a:solidFill>
                <a:schemeClr val="tx1"/>
              </a:solidFill>
              <a:round/>
              <a:headEnd/>
              <a:tailEnd/>
            </a:ln>
          </p:spPr>
          <p:txBody>
            <a:bodyPr wrap="none" anchor="ctr"/>
            <a:lstStyle/>
            <a:p>
              <a:endParaRPr lang="en-US" sz="1000"/>
            </a:p>
          </p:txBody>
        </p:sp>
        <p:sp>
          <p:nvSpPr>
            <p:cNvPr id="56405" name="Oval 7"/>
            <p:cNvSpPr>
              <a:spLocks noChangeArrowheads="1"/>
            </p:cNvSpPr>
            <p:nvPr/>
          </p:nvSpPr>
          <p:spPr bwMode="auto">
            <a:xfrm>
              <a:off x="3405" y="1939"/>
              <a:ext cx="245" cy="250"/>
            </a:xfrm>
            <a:prstGeom prst="ellipse">
              <a:avLst/>
            </a:prstGeom>
            <a:solidFill>
              <a:schemeClr val="tx1"/>
            </a:solidFill>
            <a:ln w="12700">
              <a:solidFill>
                <a:schemeClr val="tx1"/>
              </a:solidFill>
              <a:round/>
              <a:headEnd/>
              <a:tailEnd/>
            </a:ln>
          </p:spPr>
          <p:txBody>
            <a:bodyPr wrap="none" anchor="ctr"/>
            <a:lstStyle/>
            <a:p>
              <a:endParaRPr lang="en-US" sz="1000"/>
            </a:p>
          </p:txBody>
        </p:sp>
        <p:sp>
          <p:nvSpPr>
            <p:cNvPr id="56406" name="Oval 8"/>
            <p:cNvSpPr>
              <a:spLocks noChangeArrowheads="1"/>
            </p:cNvSpPr>
            <p:nvPr/>
          </p:nvSpPr>
          <p:spPr bwMode="auto">
            <a:xfrm>
              <a:off x="3406" y="2359"/>
              <a:ext cx="244" cy="250"/>
            </a:xfrm>
            <a:prstGeom prst="ellipse">
              <a:avLst/>
            </a:prstGeom>
            <a:solidFill>
              <a:schemeClr val="tx1"/>
            </a:solidFill>
            <a:ln w="12700">
              <a:solidFill>
                <a:schemeClr val="tx1"/>
              </a:solidFill>
              <a:round/>
              <a:headEnd/>
              <a:tailEnd/>
            </a:ln>
          </p:spPr>
          <p:txBody>
            <a:bodyPr wrap="none" anchor="ctr"/>
            <a:lstStyle/>
            <a:p>
              <a:endParaRPr lang="en-US" sz="1000"/>
            </a:p>
          </p:txBody>
        </p:sp>
        <p:sp>
          <p:nvSpPr>
            <p:cNvPr id="56407" name="Oval 9"/>
            <p:cNvSpPr>
              <a:spLocks noChangeArrowheads="1"/>
            </p:cNvSpPr>
            <p:nvPr/>
          </p:nvSpPr>
          <p:spPr bwMode="auto">
            <a:xfrm>
              <a:off x="3406" y="2779"/>
              <a:ext cx="244" cy="250"/>
            </a:xfrm>
            <a:prstGeom prst="ellipse">
              <a:avLst/>
            </a:prstGeom>
            <a:solidFill>
              <a:schemeClr val="tx1"/>
            </a:solidFill>
            <a:ln w="12700">
              <a:solidFill>
                <a:schemeClr val="tx1"/>
              </a:solidFill>
              <a:round/>
              <a:headEnd/>
              <a:tailEnd/>
            </a:ln>
          </p:spPr>
          <p:txBody>
            <a:bodyPr wrap="none" anchor="ctr"/>
            <a:lstStyle/>
            <a:p>
              <a:endParaRPr lang="en-US" sz="1000"/>
            </a:p>
          </p:txBody>
        </p:sp>
        <p:sp>
          <p:nvSpPr>
            <p:cNvPr id="56408" name="Oval 10"/>
            <p:cNvSpPr>
              <a:spLocks noChangeArrowheads="1"/>
            </p:cNvSpPr>
            <p:nvPr/>
          </p:nvSpPr>
          <p:spPr bwMode="auto">
            <a:xfrm>
              <a:off x="3406" y="3199"/>
              <a:ext cx="244" cy="250"/>
            </a:xfrm>
            <a:prstGeom prst="ellipse">
              <a:avLst/>
            </a:prstGeom>
            <a:solidFill>
              <a:schemeClr val="tx1"/>
            </a:solidFill>
            <a:ln w="12700">
              <a:solidFill>
                <a:schemeClr val="tx1"/>
              </a:solidFill>
              <a:round/>
              <a:headEnd/>
              <a:tailEnd/>
            </a:ln>
          </p:spPr>
          <p:txBody>
            <a:bodyPr wrap="none" anchor="ctr"/>
            <a:lstStyle/>
            <a:p>
              <a:endParaRPr lang="en-US" sz="1000"/>
            </a:p>
          </p:txBody>
        </p:sp>
        <p:sp>
          <p:nvSpPr>
            <p:cNvPr id="56409" name="Oval 11"/>
            <p:cNvSpPr>
              <a:spLocks noChangeArrowheads="1"/>
            </p:cNvSpPr>
            <p:nvPr/>
          </p:nvSpPr>
          <p:spPr bwMode="auto">
            <a:xfrm>
              <a:off x="3406" y="3542"/>
              <a:ext cx="244" cy="251"/>
            </a:xfrm>
            <a:prstGeom prst="ellipse">
              <a:avLst/>
            </a:prstGeom>
            <a:solidFill>
              <a:schemeClr val="tx1"/>
            </a:solidFill>
            <a:ln w="12700">
              <a:solidFill>
                <a:schemeClr val="tx1"/>
              </a:solidFill>
              <a:round/>
              <a:headEnd/>
              <a:tailEnd/>
            </a:ln>
          </p:spPr>
          <p:txBody>
            <a:bodyPr wrap="none" anchor="ctr"/>
            <a:lstStyle/>
            <a:p>
              <a:endParaRPr lang="en-US" sz="1000"/>
            </a:p>
          </p:txBody>
        </p:sp>
        <p:sp>
          <p:nvSpPr>
            <p:cNvPr id="56410" name="Line 12"/>
            <p:cNvSpPr>
              <a:spLocks noChangeShapeType="1"/>
            </p:cNvSpPr>
            <p:nvPr/>
          </p:nvSpPr>
          <p:spPr bwMode="auto">
            <a:xfrm>
              <a:off x="1972" y="1099"/>
              <a:ext cx="607" cy="0"/>
            </a:xfrm>
            <a:prstGeom prst="line">
              <a:avLst/>
            </a:prstGeom>
            <a:noFill/>
            <a:ln w="9525">
              <a:solidFill>
                <a:schemeClr val="tx1"/>
              </a:solidFill>
              <a:round/>
              <a:headEnd/>
              <a:tailEnd/>
            </a:ln>
          </p:spPr>
          <p:txBody>
            <a:bodyPr/>
            <a:lstStyle/>
            <a:p>
              <a:endParaRPr lang="en-CA"/>
            </a:p>
          </p:txBody>
        </p:sp>
        <p:sp>
          <p:nvSpPr>
            <p:cNvPr id="56411" name="Line 13"/>
            <p:cNvSpPr>
              <a:spLocks noChangeShapeType="1"/>
            </p:cNvSpPr>
            <p:nvPr/>
          </p:nvSpPr>
          <p:spPr bwMode="auto">
            <a:xfrm>
              <a:off x="1972" y="1137"/>
              <a:ext cx="1485" cy="916"/>
            </a:xfrm>
            <a:prstGeom prst="line">
              <a:avLst/>
            </a:prstGeom>
            <a:noFill/>
            <a:ln w="9525">
              <a:solidFill>
                <a:schemeClr val="tx1"/>
              </a:solidFill>
              <a:round/>
              <a:headEnd/>
              <a:tailEnd/>
            </a:ln>
          </p:spPr>
          <p:txBody>
            <a:bodyPr/>
            <a:lstStyle/>
            <a:p>
              <a:endParaRPr lang="en-CA"/>
            </a:p>
          </p:txBody>
        </p:sp>
        <p:sp>
          <p:nvSpPr>
            <p:cNvPr id="56412" name="Line 14"/>
            <p:cNvSpPr>
              <a:spLocks noChangeShapeType="1"/>
            </p:cNvSpPr>
            <p:nvPr/>
          </p:nvSpPr>
          <p:spPr bwMode="auto">
            <a:xfrm>
              <a:off x="1972" y="1175"/>
              <a:ext cx="1485" cy="1718"/>
            </a:xfrm>
            <a:prstGeom prst="line">
              <a:avLst/>
            </a:prstGeom>
            <a:noFill/>
            <a:ln w="9525">
              <a:solidFill>
                <a:schemeClr val="tx1"/>
              </a:solidFill>
              <a:round/>
              <a:headEnd/>
              <a:tailEnd/>
            </a:ln>
          </p:spPr>
          <p:txBody>
            <a:bodyPr/>
            <a:lstStyle/>
            <a:p>
              <a:endParaRPr lang="en-CA"/>
            </a:p>
          </p:txBody>
        </p:sp>
        <p:sp>
          <p:nvSpPr>
            <p:cNvPr id="56413" name="Line 15"/>
            <p:cNvSpPr>
              <a:spLocks noChangeShapeType="1"/>
            </p:cNvSpPr>
            <p:nvPr/>
          </p:nvSpPr>
          <p:spPr bwMode="auto">
            <a:xfrm>
              <a:off x="1938" y="1175"/>
              <a:ext cx="709" cy="1145"/>
            </a:xfrm>
            <a:prstGeom prst="line">
              <a:avLst/>
            </a:prstGeom>
            <a:noFill/>
            <a:ln w="9525">
              <a:solidFill>
                <a:schemeClr val="tx1"/>
              </a:solidFill>
              <a:round/>
              <a:headEnd/>
              <a:tailEnd/>
            </a:ln>
          </p:spPr>
          <p:txBody>
            <a:bodyPr/>
            <a:lstStyle/>
            <a:p>
              <a:endParaRPr lang="en-CA"/>
            </a:p>
          </p:txBody>
        </p:sp>
        <p:sp>
          <p:nvSpPr>
            <p:cNvPr id="56414" name="Oval 16"/>
            <p:cNvSpPr>
              <a:spLocks noChangeArrowheads="1"/>
            </p:cNvSpPr>
            <p:nvPr/>
          </p:nvSpPr>
          <p:spPr bwMode="auto">
            <a:xfrm>
              <a:off x="1735" y="984"/>
              <a:ext cx="244" cy="251"/>
            </a:xfrm>
            <a:prstGeom prst="ellipse">
              <a:avLst/>
            </a:prstGeom>
            <a:solidFill>
              <a:schemeClr val="bg1"/>
            </a:solidFill>
            <a:ln w="12700">
              <a:solidFill>
                <a:schemeClr val="tx1"/>
              </a:solidFill>
              <a:round/>
              <a:headEnd/>
              <a:tailEnd/>
            </a:ln>
          </p:spPr>
          <p:txBody>
            <a:bodyPr wrap="none" anchor="ctr"/>
            <a:lstStyle/>
            <a:p>
              <a:endParaRPr lang="en-US" sz="1000"/>
            </a:p>
          </p:txBody>
        </p:sp>
        <p:sp>
          <p:nvSpPr>
            <p:cNvPr id="56415" name="Line 17"/>
            <p:cNvSpPr>
              <a:spLocks noChangeShapeType="1"/>
            </p:cNvSpPr>
            <p:nvPr/>
          </p:nvSpPr>
          <p:spPr bwMode="auto">
            <a:xfrm flipV="1">
              <a:off x="1972" y="1137"/>
              <a:ext cx="1485" cy="382"/>
            </a:xfrm>
            <a:prstGeom prst="line">
              <a:avLst/>
            </a:prstGeom>
            <a:noFill/>
            <a:ln w="9525">
              <a:solidFill>
                <a:schemeClr val="tx1"/>
              </a:solidFill>
              <a:round/>
              <a:headEnd/>
              <a:tailEnd/>
            </a:ln>
          </p:spPr>
          <p:txBody>
            <a:bodyPr/>
            <a:lstStyle/>
            <a:p>
              <a:endParaRPr lang="en-CA"/>
            </a:p>
          </p:txBody>
        </p:sp>
        <p:sp>
          <p:nvSpPr>
            <p:cNvPr id="56416" name="Line 18"/>
            <p:cNvSpPr>
              <a:spLocks noChangeShapeType="1"/>
            </p:cNvSpPr>
            <p:nvPr/>
          </p:nvSpPr>
          <p:spPr bwMode="auto">
            <a:xfrm>
              <a:off x="1972" y="1557"/>
              <a:ext cx="776" cy="267"/>
            </a:xfrm>
            <a:prstGeom prst="line">
              <a:avLst/>
            </a:prstGeom>
            <a:noFill/>
            <a:ln w="9525">
              <a:solidFill>
                <a:schemeClr val="tx1"/>
              </a:solidFill>
              <a:round/>
              <a:headEnd/>
              <a:tailEnd/>
            </a:ln>
          </p:spPr>
          <p:txBody>
            <a:bodyPr/>
            <a:lstStyle/>
            <a:p>
              <a:endParaRPr lang="en-CA"/>
            </a:p>
          </p:txBody>
        </p:sp>
        <p:sp>
          <p:nvSpPr>
            <p:cNvPr id="56417" name="Line 19"/>
            <p:cNvSpPr>
              <a:spLocks noChangeShapeType="1"/>
            </p:cNvSpPr>
            <p:nvPr/>
          </p:nvSpPr>
          <p:spPr bwMode="auto">
            <a:xfrm>
              <a:off x="1938" y="1595"/>
              <a:ext cx="1519" cy="878"/>
            </a:xfrm>
            <a:prstGeom prst="line">
              <a:avLst/>
            </a:prstGeom>
            <a:noFill/>
            <a:ln w="9525">
              <a:solidFill>
                <a:schemeClr val="tx1"/>
              </a:solidFill>
              <a:round/>
              <a:headEnd/>
              <a:tailEnd/>
            </a:ln>
          </p:spPr>
          <p:txBody>
            <a:bodyPr/>
            <a:lstStyle/>
            <a:p>
              <a:endParaRPr lang="en-CA"/>
            </a:p>
          </p:txBody>
        </p:sp>
        <p:sp>
          <p:nvSpPr>
            <p:cNvPr id="56418" name="Line 20"/>
            <p:cNvSpPr>
              <a:spLocks noChangeShapeType="1"/>
            </p:cNvSpPr>
            <p:nvPr/>
          </p:nvSpPr>
          <p:spPr bwMode="auto">
            <a:xfrm flipV="1">
              <a:off x="1972" y="1137"/>
              <a:ext cx="641" cy="763"/>
            </a:xfrm>
            <a:prstGeom prst="line">
              <a:avLst/>
            </a:prstGeom>
            <a:noFill/>
            <a:ln w="9525">
              <a:solidFill>
                <a:schemeClr val="tx1"/>
              </a:solidFill>
              <a:round/>
              <a:headEnd/>
              <a:tailEnd/>
            </a:ln>
          </p:spPr>
          <p:txBody>
            <a:bodyPr/>
            <a:lstStyle/>
            <a:p>
              <a:endParaRPr lang="en-CA"/>
            </a:p>
          </p:txBody>
        </p:sp>
        <p:sp>
          <p:nvSpPr>
            <p:cNvPr id="56419" name="Line 21"/>
            <p:cNvSpPr>
              <a:spLocks noChangeShapeType="1"/>
            </p:cNvSpPr>
            <p:nvPr/>
          </p:nvSpPr>
          <p:spPr bwMode="auto">
            <a:xfrm flipV="1">
              <a:off x="1938" y="1175"/>
              <a:ext cx="1519" cy="802"/>
            </a:xfrm>
            <a:prstGeom prst="line">
              <a:avLst/>
            </a:prstGeom>
            <a:noFill/>
            <a:ln w="9525">
              <a:solidFill>
                <a:schemeClr val="tx1"/>
              </a:solidFill>
              <a:round/>
              <a:headEnd/>
              <a:tailEnd/>
            </a:ln>
          </p:spPr>
          <p:txBody>
            <a:bodyPr/>
            <a:lstStyle/>
            <a:p>
              <a:endParaRPr lang="en-CA"/>
            </a:p>
          </p:txBody>
        </p:sp>
        <p:sp>
          <p:nvSpPr>
            <p:cNvPr id="56420" name="Line 22"/>
            <p:cNvSpPr>
              <a:spLocks noChangeShapeType="1"/>
            </p:cNvSpPr>
            <p:nvPr/>
          </p:nvSpPr>
          <p:spPr bwMode="auto">
            <a:xfrm flipV="1">
              <a:off x="1938" y="1862"/>
              <a:ext cx="777" cy="382"/>
            </a:xfrm>
            <a:prstGeom prst="line">
              <a:avLst/>
            </a:prstGeom>
            <a:noFill/>
            <a:ln w="9525">
              <a:solidFill>
                <a:schemeClr val="tx1"/>
              </a:solidFill>
              <a:round/>
              <a:headEnd/>
              <a:tailEnd/>
            </a:ln>
          </p:spPr>
          <p:txBody>
            <a:bodyPr/>
            <a:lstStyle/>
            <a:p>
              <a:endParaRPr lang="en-CA"/>
            </a:p>
          </p:txBody>
        </p:sp>
        <p:sp>
          <p:nvSpPr>
            <p:cNvPr id="56421" name="Line 23"/>
            <p:cNvSpPr>
              <a:spLocks noChangeShapeType="1"/>
            </p:cNvSpPr>
            <p:nvPr/>
          </p:nvSpPr>
          <p:spPr bwMode="auto">
            <a:xfrm>
              <a:off x="1938" y="2320"/>
              <a:ext cx="709" cy="77"/>
            </a:xfrm>
            <a:prstGeom prst="line">
              <a:avLst/>
            </a:prstGeom>
            <a:noFill/>
            <a:ln w="9525">
              <a:solidFill>
                <a:schemeClr val="tx1"/>
              </a:solidFill>
              <a:round/>
              <a:headEnd/>
              <a:tailEnd/>
            </a:ln>
          </p:spPr>
          <p:txBody>
            <a:bodyPr/>
            <a:lstStyle/>
            <a:p>
              <a:endParaRPr lang="en-CA"/>
            </a:p>
          </p:txBody>
        </p:sp>
        <p:sp>
          <p:nvSpPr>
            <p:cNvPr id="56422" name="Line 24"/>
            <p:cNvSpPr>
              <a:spLocks noChangeShapeType="1"/>
            </p:cNvSpPr>
            <p:nvPr/>
          </p:nvSpPr>
          <p:spPr bwMode="auto">
            <a:xfrm flipV="1">
              <a:off x="1938" y="2473"/>
              <a:ext cx="1519" cy="344"/>
            </a:xfrm>
            <a:prstGeom prst="line">
              <a:avLst/>
            </a:prstGeom>
            <a:noFill/>
            <a:ln w="9525">
              <a:solidFill>
                <a:schemeClr val="tx1"/>
              </a:solidFill>
              <a:round/>
              <a:headEnd/>
              <a:tailEnd/>
            </a:ln>
          </p:spPr>
          <p:txBody>
            <a:bodyPr/>
            <a:lstStyle/>
            <a:p>
              <a:endParaRPr lang="en-CA"/>
            </a:p>
          </p:txBody>
        </p:sp>
        <p:sp>
          <p:nvSpPr>
            <p:cNvPr id="56423" name="Line 25"/>
            <p:cNvSpPr>
              <a:spLocks noChangeShapeType="1"/>
            </p:cNvSpPr>
            <p:nvPr/>
          </p:nvSpPr>
          <p:spPr bwMode="auto">
            <a:xfrm>
              <a:off x="1938" y="2893"/>
              <a:ext cx="1621" cy="38"/>
            </a:xfrm>
            <a:prstGeom prst="line">
              <a:avLst/>
            </a:prstGeom>
            <a:noFill/>
            <a:ln w="9525">
              <a:solidFill>
                <a:schemeClr val="tx1"/>
              </a:solidFill>
              <a:round/>
              <a:headEnd/>
              <a:tailEnd/>
            </a:ln>
          </p:spPr>
          <p:txBody>
            <a:bodyPr/>
            <a:lstStyle/>
            <a:p>
              <a:endParaRPr lang="en-CA"/>
            </a:p>
          </p:txBody>
        </p:sp>
        <p:sp>
          <p:nvSpPr>
            <p:cNvPr id="56424" name="Line 26"/>
            <p:cNvSpPr>
              <a:spLocks noChangeShapeType="1"/>
            </p:cNvSpPr>
            <p:nvPr/>
          </p:nvSpPr>
          <p:spPr bwMode="auto">
            <a:xfrm>
              <a:off x="1904" y="2970"/>
              <a:ext cx="1587" cy="343"/>
            </a:xfrm>
            <a:prstGeom prst="line">
              <a:avLst/>
            </a:prstGeom>
            <a:noFill/>
            <a:ln w="9525">
              <a:solidFill>
                <a:schemeClr val="tx1"/>
              </a:solidFill>
              <a:round/>
              <a:headEnd/>
              <a:tailEnd/>
            </a:ln>
          </p:spPr>
          <p:txBody>
            <a:bodyPr/>
            <a:lstStyle/>
            <a:p>
              <a:endParaRPr lang="en-CA"/>
            </a:p>
          </p:txBody>
        </p:sp>
        <p:sp>
          <p:nvSpPr>
            <p:cNvPr id="56425" name="Line 27"/>
            <p:cNvSpPr>
              <a:spLocks noChangeShapeType="1"/>
            </p:cNvSpPr>
            <p:nvPr/>
          </p:nvSpPr>
          <p:spPr bwMode="auto">
            <a:xfrm>
              <a:off x="2782" y="1137"/>
              <a:ext cx="675" cy="458"/>
            </a:xfrm>
            <a:prstGeom prst="line">
              <a:avLst/>
            </a:prstGeom>
            <a:noFill/>
            <a:ln w="9525">
              <a:solidFill>
                <a:schemeClr val="tx1"/>
              </a:solidFill>
              <a:round/>
              <a:headEnd/>
              <a:tailEnd/>
            </a:ln>
          </p:spPr>
          <p:txBody>
            <a:bodyPr/>
            <a:lstStyle/>
            <a:p>
              <a:endParaRPr lang="en-CA"/>
            </a:p>
          </p:txBody>
        </p:sp>
        <p:sp>
          <p:nvSpPr>
            <p:cNvPr id="56426" name="Line 28"/>
            <p:cNvSpPr>
              <a:spLocks noChangeShapeType="1"/>
            </p:cNvSpPr>
            <p:nvPr/>
          </p:nvSpPr>
          <p:spPr bwMode="auto">
            <a:xfrm flipV="1">
              <a:off x="2782" y="1633"/>
              <a:ext cx="743" cy="153"/>
            </a:xfrm>
            <a:prstGeom prst="line">
              <a:avLst/>
            </a:prstGeom>
            <a:noFill/>
            <a:ln w="9525">
              <a:solidFill>
                <a:schemeClr val="tx1"/>
              </a:solidFill>
              <a:round/>
              <a:headEnd/>
              <a:tailEnd/>
            </a:ln>
          </p:spPr>
          <p:txBody>
            <a:bodyPr/>
            <a:lstStyle/>
            <a:p>
              <a:endParaRPr lang="en-CA"/>
            </a:p>
          </p:txBody>
        </p:sp>
        <p:sp>
          <p:nvSpPr>
            <p:cNvPr id="56427" name="Line 29"/>
            <p:cNvSpPr>
              <a:spLocks noChangeShapeType="1"/>
            </p:cNvSpPr>
            <p:nvPr/>
          </p:nvSpPr>
          <p:spPr bwMode="auto">
            <a:xfrm flipV="1">
              <a:off x="2782" y="2091"/>
              <a:ext cx="675" cy="268"/>
            </a:xfrm>
            <a:prstGeom prst="line">
              <a:avLst/>
            </a:prstGeom>
            <a:noFill/>
            <a:ln w="9525">
              <a:solidFill>
                <a:schemeClr val="tx1"/>
              </a:solidFill>
              <a:round/>
              <a:headEnd/>
              <a:tailEnd/>
            </a:ln>
          </p:spPr>
          <p:txBody>
            <a:bodyPr/>
            <a:lstStyle/>
            <a:p>
              <a:endParaRPr lang="en-CA"/>
            </a:p>
          </p:txBody>
        </p:sp>
        <p:sp>
          <p:nvSpPr>
            <p:cNvPr id="56428" name="Rectangle 30"/>
            <p:cNvSpPr>
              <a:spLocks noChangeArrowheads="1"/>
            </p:cNvSpPr>
            <p:nvPr/>
          </p:nvSpPr>
          <p:spPr bwMode="auto">
            <a:xfrm>
              <a:off x="1793" y="1823"/>
              <a:ext cx="225" cy="293"/>
            </a:xfrm>
            <a:prstGeom prst="rect">
              <a:avLst/>
            </a:prstGeom>
            <a:noFill/>
            <a:ln w="9525">
              <a:noFill/>
              <a:miter lim="800000"/>
              <a:headEnd/>
              <a:tailEnd/>
            </a:ln>
          </p:spPr>
          <p:txBody>
            <a:bodyPr wrap="none" lIns="61913" tIns="31750" rIns="61913" bIns="31750">
              <a:spAutoFit/>
            </a:bodyPr>
            <a:lstStyle/>
            <a:p>
              <a:pPr defTabSz="415925"/>
              <a:r>
                <a:rPr lang="en-US" sz="1100">
                  <a:latin typeface="DawnCastle"/>
                </a:rPr>
                <a:t> </a:t>
              </a:r>
            </a:p>
          </p:txBody>
        </p:sp>
        <p:sp>
          <p:nvSpPr>
            <p:cNvPr id="56429" name="Oval 31"/>
            <p:cNvSpPr>
              <a:spLocks noChangeArrowheads="1"/>
            </p:cNvSpPr>
            <p:nvPr/>
          </p:nvSpPr>
          <p:spPr bwMode="auto">
            <a:xfrm>
              <a:off x="1735" y="2741"/>
              <a:ext cx="244" cy="250"/>
            </a:xfrm>
            <a:prstGeom prst="ellipse">
              <a:avLst/>
            </a:prstGeom>
            <a:solidFill>
              <a:schemeClr val="bg1"/>
            </a:solidFill>
            <a:ln w="12700">
              <a:solidFill>
                <a:schemeClr val="tx1"/>
              </a:solidFill>
              <a:round/>
              <a:headEnd/>
              <a:tailEnd/>
            </a:ln>
          </p:spPr>
          <p:txBody>
            <a:bodyPr wrap="none" anchor="ctr"/>
            <a:lstStyle/>
            <a:p>
              <a:endParaRPr lang="en-US" sz="1000"/>
            </a:p>
          </p:txBody>
        </p:sp>
        <p:sp>
          <p:nvSpPr>
            <p:cNvPr id="56430" name="Oval 32"/>
            <p:cNvSpPr>
              <a:spLocks noChangeArrowheads="1"/>
            </p:cNvSpPr>
            <p:nvPr/>
          </p:nvSpPr>
          <p:spPr bwMode="auto">
            <a:xfrm>
              <a:off x="1735" y="1404"/>
              <a:ext cx="244" cy="251"/>
            </a:xfrm>
            <a:prstGeom prst="ellipse">
              <a:avLst/>
            </a:prstGeom>
            <a:solidFill>
              <a:schemeClr val="bg1"/>
            </a:solidFill>
            <a:ln w="12700">
              <a:solidFill>
                <a:schemeClr val="tx1"/>
              </a:solidFill>
              <a:round/>
              <a:headEnd/>
              <a:tailEnd/>
            </a:ln>
          </p:spPr>
          <p:txBody>
            <a:bodyPr wrap="none" anchor="ctr"/>
            <a:lstStyle/>
            <a:p>
              <a:endParaRPr lang="en-US" sz="1000"/>
            </a:p>
          </p:txBody>
        </p:sp>
        <p:sp>
          <p:nvSpPr>
            <p:cNvPr id="56431" name="Oval 33"/>
            <p:cNvSpPr>
              <a:spLocks noChangeArrowheads="1"/>
            </p:cNvSpPr>
            <p:nvPr/>
          </p:nvSpPr>
          <p:spPr bwMode="auto">
            <a:xfrm>
              <a:off x="1735" y="2130"/>
              <a:ext cx="244" cy="250"/>
            </a:xfrm>
            <a:prstGeom prst="ellipse">
              <a:avLst/>
            </a:prstGeom>
            <a:solidFill>
              <a:schemeClr val="bg1"/>
            </a:solidFill>
            <a:ln w="12700">
              <a:solidFill>
                <a:schemeClr val="tx1"/>
              </a:solidFill>
              <a:round/>
              <a:headEnd/>
              <a:tailEnd/>
            </a:ln>
          </p:spPr>
          <p:txBody>
            <a:bodyPr wrap="none" anchor="ctr"/>
            <a:lstStyle/>
            <a:p>
              <a:endParaRPr lang="en-US" sz="1000"/>
            </a:p>
          </p:txBody>
        </p:sp>
        <p:sp>
          <p:nvSpPr>
            <p:cNvPr id="56432" name="Line 34"/>
            <p:cNvSpPr>
              <a:spLocks noChangeShapeType="1"/>
            </p:cNvSpPr>
            <p:nvPr/>
          </p:nvSpPr>
          <p:spPr bwMode="auto">
            <a:xfrm>
              <a:off x="2748" y="2435"/>
              <a:ext cx="743" cy="840"/>
            </a:xfrm>
            <a:prstGeom prst="line">
              <a:avLst/>
            </a:prstGeom>
            <a:noFill/>
            <a:ln w="9525">
              <a:solidFill>
                <a:schemeClr val="tx1"/>
              </a:solidFill>
              <a:round/>
              <a:headEnd/>
              <a:tailEnd/>
            </a:ln>
          </p:spPr>
          <p:txBody>
            <a:bodyPr/>
            <a:lstStyle/>
            <a:p>
              <a:endParaRPr lang="en-CA"/>
            </a:p>
          </p:txBody>
        </p:sp>
        <p:sp>
          <p:nvSpPr>
            <p:cNvPr id="56433" name="Line 35"/>
            <p:cNvSpPr>
              <a:spLocks noChangeShapeType="1"/>
            </p:cNvSpPr>
            <p:nvPr/>
          </p:nvSpPr>
          <p:spPr bwMode="auto">
            <a:xfrm>
              <a:off x="1938" y="3619"/>
              <a:ext cx="1519" cy="0"/>
            </a:xfrm>
            <a:prstGeom prst="line">
              <a:avLst/>
            </a:prstGeom>
            <a:noFill/>
            <a:ln w="9525">
              <a:solidFill>
                <a:schemeClr val="tx1"/>
              </a:solidFill>
              <a:round/>
              <a:headEnd/>
              <a:tailEnd/>
            </a:ln>
          </p:spPr>
          <p:txBody>
            <a:bodyPr/>
            <a:lstStyle/>
            <a:p>
              <a:endParaRPr lang="en-CA"/>
            </a:p>
          </p:txBody>
        </p:sp>
        <p:sp>
          <p:nvSpPr>
            <p:cNvPr id="56434" name="Oval 36"/>
            <p:cNvSpPr>
              <a:spLocks noChangeArrowheads="1"/>
            </p:cNvSpPr>
            <p:nvPr/>
          </p:nvSpPr>
          <p:spPr bwMode="auto">
            <a:xfrm>
              <a:off x="1735" y="3504"/>
              <a:ext cx="244" cy="251"/>
            </a:xfrm>
            <a:prstGeom prst="ellipse">
              <a:avLst/>
            </a:prstGeom>
            <a:solidFill>
              <a:schemeClr val="bg1"/>
            </a:solidFill>
            <a:ln w="12700">
              <a:solidFill>
                <a:schemeClr val="tx1"/>
              </a:solidFill>
              <a:round/>
              <a:headEnd/>
              <a:tailEnd/>
            </a:ln>
          </p:spPr>
          <p:txBody>
            <a:bodyPr wrap="none" anchor="ctr"/>
            <a:lstStyle/>
            <a:p>
              <a:endParaRPr lang="en-US" sz="1000"/>
            </a:p>
          </p:txBody>
        </p:sp>
        <p:grpSp>
          <p:nvGrpSpPr>
            <p:cNvPr id="56435" name="Group 37"/>
            <p:cNvGrpSpPr>
              <a:grpSpLocks/>
            </p:cNvGrpSpPr>
            <p:nvPr/>
          </p:nvGrpSpPr>
          <p:grpSpPr bwMode="auto">
            <a:xfrm>
              <a:off x="2574" y="984"/>
              <a:ext cx="244" cy="328"/>
              <a:chOff x="3149" y="179"/>
              <a:chExt cx="347" cy="411"/>
            </a:xfrm>
          </p:grpSpPr>
          <p:sp>
            <p:nvSpPr>
              <p:cNvPr id="56436" name="Oval 38"/>
              <p:cNvSpPr>
                <a:spLocks noChangeArrowheads="1"/>
              </p:cNvSpPr>
              <p:nvPr/>
            </p:nvSpPr>
            <p:spPr bwMode="auto">
              <a:xfrm>
                <a:off x="3149" y="179"/>
                <a:ext cx="347" cy="315"/>
              </a:xfrm>
              <a:prstGeom prst="ellipse">
                <a:avLst/>
              </a:prstGeom>
              <a:solidFill>
                <a:schemeClr val="folHlink"/>
              </a:solidFill>
              <a:ln w="12700">
                <a:solidFill>
                  <a:schemeClr val="tx1"/>
                </a:solidFill>
                <a:round/>
                <a:headEnd/>
                <a:tailEnd/>
              </a:ln>
            </p:spPr>
            <p:txBody>
              <a:bodyPr wrap="none" anchor="ctr"/>
              <a:lstStyle/>
              <a:p>
                <a:endParaRPr lang="en-US" sz="1000"/>
              </a:p>
            </p:txBody>
          </p:sp>
          <p:sp>
            <p:nvSpPr>
              <p:cNvPr id="56437" name="Rectangle 39"/>
              <p:cNvSpPr>
                <a:spLocks noChangeArrowheads="1"/>
              </p:cNvSpPr>
              <p:nvPr/>
            </p:nvSpPr>
            <p:spPr bwMode="auto">
              <a:xfrm>
                <a:off x="3158" y="224"/>
                <a:ext cx="244" cy="366"/>
              </a:xfrm>
              <a:prstGeom prst="rect">
                <a:avLst/>
              </a:prstGeom>
              <a:noFill/>
              <a:ln w="9525">
                <a:noFill/>
                <a:miter lim="800000"/>
                <a:headEnd/>
                <a:tailEnd/>
              </a:ln>
            </p:spPr>
            <p:txBody>
              <a:bodyPr wrap="none" lIns="61913" tIns="31750" rIns="61913" bIns="31750">
                <a:spAutoFit/>
              </a:bodyPr>
              <a:lstStyle/>
              <a:p>
                <a:pPr defTabSz="415925"/>
                <a:endParaRPr lang="en-US" sz="1100">
                  <a:latin typeface="DawnCastle"/>
                </a:endParaRPr>
              </a:p>
            </p:txBody>
          </p:sp>
        </p:grpSp>
        <p:grpSp>
          <p:nvGrpSpPr>
            <p:cNvPr id="56438" name="Group 40"/>
            <p:cNvGrpSpPr>
              <a:grpSpLocks/>
            </p:cNvGrpSpPr>
            <p:nvPr/>
          </p:nvGrpSpPr>
          <p:grpSpPr bwMode="auto">
            <a:xfrm>
              <a:off x="2681" y="1710"/>
              <a:ext cx="244" cy="332"/>
              <a:chOff x="3149" y="707"/>
              <a:chExt cx="347" cy="416"/>
            </a:xfrm>
          </p:grpSpPr>
          <p:sp>
            <p:nvSpPr>
              <p:cNvPr id="56439" name="Oval 41"/>
              <p:cNvSpPr>
                <a:spLocks noChangeArrowheads="1"/>
              </p:cNvSpPr>
              <p:nvPr/>
            </p:nvSpPr>
            <p:spPr bwMode="auto">
              <a:xfrm>
                <a:off x="3149" y="707"/>
                <a:ext cx="347" cy="315"/>
              </a:xfrm>
              <a:prstGeom prst="ellipse">
                <a:avLst/>
              </a:prstGeom>
              <a:solidFill>
                <a:schemeClr val="folHlink"/>
              </a:solidFill>
              <a:ln w="12700">
                <a:solidFill>
                  <a:schemeClr val="tx1"/>
                </a:solidFill>
                <a:round/>
                <a:headEnd/>
                <a:tailEnd/>
              </a:ln>
            </p:spPr>
            <p:txBody>
              <a:bodyPr wrap="none" anchor="ctr"/>
              <a:lstStyle/>
              <a:p>
                <a:endParaRPr lang="en-US" sz="1000"/>
              </a:p>
            </p:txBody>
          </p:sp>
          <p:sp>
            <p:nvSpPr>
              <p:cNvPr id="56440" name="Rectangle 42"/>
              <p:cNvSpPr>
                <a:spLocks noChangeArrowheads="1"/>
              </p:cNvSpPr>
              <p:nvPr/>
            </p:nvSpPr>
            <p:spPr bwMode="auto">
              <a:xfrm>
                <a:off x="3158" y="755"/>
                <a:ext cx="244" cy="368"/>
              </a:xfrm>
              <a:prstGeom prst="rect">
                <a:avLst/>
              </a:prstGeom>
              <a:noFill/>
              <a:ln w="9525">
                <a:noFill/>
                <a:miter lim="800000"/>
                <a:headEnd/>
                <a:tailEnd/>
              </a:ln>
            </p:spPr>
            <p:txBody>
              <a:bodyPr wrap="none" lIns="61913" tIns="31750" rIns="61913" bIns="31750">
                <a:spAutoFit/>
              </a:bodyPr>
              <a:lstStyle/>
              <a:p>
                <a:pPr defTabSz="415925"/>
                <a:endParaRPr lang="en-US" sz="1100">
                  <a:latin typeface="DawnCastle"/>
                </a:endParaRPr>
              </a:p>
            </p:txBody>
          </p:sp>
        </p:grpSp>
        <p:grpSp>
          <p:nvGrpSpPr>
            <p:cNvPr id="56441" name="Group 43"/>
            <p:cNvGrpSpPr>
              <a:grpSpLocks/>
            </p:cNvGrpSpPr>
            <p:nvPr/>
          </p:nvGrpSpPr>
          <p:grpSpPr bwMode="auto">
            <a:xfrm>
              <a:off x="2579" y="2244"/>
              <a:ext cx="245" cy="329"/>
              <a:chOff x="3149" y="179"/>
              <a:chExt cx="347" cy="411"/>
            </a:xfrm>
          </p:grpSpPr>
          <p:sp>
            <p:nvSpPr>
              <p:cNvPr id="56442" name="Oval 44"/>
              <p:cNvSpPr>
                <a:spLocks noChangeArrowheads="1"/>
              </p:cNvSpPr>
              <p:nvPr/>
            </p:nvSpPr>
            <p:spPr bwMode="auto">
              <a:xfrm>
                <a:off x="3149" y="179"/>
                <a:ext cx="347" cy="315"/>
              </a:xfrm>
              <a:prstGeom prst="ellipse">
                <a:avLst/>
              </a:prstGeom>
              <a:solidFill>
                <a:schemeClr val="folHlink"/>
              </a:solidFill>
              <a:ln w="12700">
                <a:solidFill>
                  <a:schemeClr val="tx1"/>
                </a:solidFill>
                <a:round/>
                <a:headEnd/>
                <a:tailEnd/>
              </a:ln>
            </p:spPr>
            <p:txBody>
              <a:bodyPr wrap="none" anchor="ctr"/>
              <a:lstStyle/>
              <a:p>
                <a:endParaRPr lang="en-US" sz="1000"/>
              </a:p>
            </p:txBody>
          </p:sp>
          <p:sp>
            <p:nvSpPr>
              <p:cNvPr id="56443" name="Rectangle 45"/>
              <p:cNvSpPr>
                <a:spLocks noChangeArrowheads="1"/>
              </p:cNvSpPr>
              <p:nvPr/>
            </p:nvSpPr>
            <p:spPr bwMode="auto">
              <a:xfrm>
                <a:off x="3158" y="224"/>
                <a:ext cx="244" cy="366"/>
              </a:xfrm>
              <a:prstGeom prst="rect">
                <a:avLst/>
              </a:prstGeom>
              <a:noFill/>
              <a:ln w="9525">
                <a:noFill/>
                <a:miter lim="800000"/>
                <a:headEnd/>
                <a:tailEnd/>
              </a:ln>
            </p:spPr>
            <p:txBody>
              <a:bodyPr wrap="none" lIns="61913" tIns="31750" rIns="61913" bIns="31750">
                <a:spAutoFit/>
              </a:bodyPr>
              <a:lstStyle/>
              <a:p>
                <a:pPr defTabSz="415925"/>
                <a:endParaRPr lang="en-US" sz="1100">
                  <a:latin typeface="DawnCastle"/>
                </a:endParaRPr>
              </a:p>
            </p:txBody>
          </p:sp>
        </p:grpSp>
        <p:grpSp>
          <p:nvGrpSpPr>
            <p:cNvPr id="56444" name="Group 46"/>
            <p:cNvGrpSpPr>
              <a:grpSpLocks/>
            </p:cNvGrpSpPr>
            <p:nvPr/>
          </p:nvGrpSpPr>
          <p:grpSpPr bwMode="auto">
            <a:xfrm>
              <a:off x="2444" y="1137"/>
              <a:ext cx="79" cy="85"/>
              <a:chOff x="4019" y="2348"/>
              <a:chExt cx="112" cy="107"/>
            </a:xfrm>
          </p:grpSpPr>
          <p:sp>
            <p:nvSpPr>
              <p:cNvPr id="56445" name="Line 47"/>
              <p:cNvSpPr>
                <a:spLocks noChangeShapeType="1"/>
              </p:cNvSpPr>
              <p:nvPr/>
            </p:nvSpPr>
            <p:spPr bwMode="auto">
              <a:xfrm flipV="1">
                <a:off x="4019" y="2348"/>
                <a:ext cx="56" cy="107"/>
              </a:xfrm>
              <a:prstGeom prst="line">
                <a:avLst/>
              </a:prstGeom>
              <a:noFill/>
              <a:ln w="12700">
                <a:solidFill>
                  <a:schemeClr val="tx1"/>
                </a:solidFill>
                <a:round/>
                <a:headEnd type="none" w="sm" len="sm"/>
                <a:tailEnd type="none" w="sm" len="sm"/>
              </a:ln>
            </p:spPr>
            <p:txBody>
              <a:bodyPr/>
              <a:lstStyle/>
              <a:p>
                <a:endParaRPr lang="en-CA"/>
              </a:p>
            </p:txBody>
          </p:sp>
          <p:sp>
            <p:nvSpPr>
              <p:cNvPr id="56446" name="Line 48"/>
              <p:cNvSpPr>
                <a:spLocks noChangeShapeType="1"/>
              </p:cNvSpPr>
              <p:nvPr/>
            </p:nvSpPr>
            <p:spPr bwMode="auto">
              <a:xfrm>
                <a:off x="4075" y="2348"/>
                <a:ext cx="56" cy="101"/>
              </a:xfrm>
              <a:prstGeom prst="line">
                <a:avLst/>
              </a:prstGeom>
              <a:noFill/>
              <a:ln w="12700">
                <a:solidFill>
                  <a:schemeClr val="tx1"/>
                </a:solidFill>
                <a:round/>
                <a:headEnd type="none" w="sm" len="sm"/>
                <a:tailEnd type="none" w="sm" len="sm"/>
              </a:ln>
            </p:spPr>
            <p:txBody>
              <a:bodyPr/>
              <a:lstStyle/>
              <a:p>
                <a:endParaRPr lang="en-CA"/>
              </a:p>
            </p:txBody>
          </p:sp>
        </p:grpSp>
        <p:grpSp>
          <p:nvGrpSpPr>
            <p:cNvPr id="56447" name="Group 49"/>
            <p:cNvGrpSpPr>
              <a:grpSpLocks/>
            </p:cNvGrpSpPr>
            <p:nvPr/>
          </p:nvGrpSpPr>
          <p:grpSpPr bwMode="auto">
            <a:xfrm>
              <a:off x="2478" y="2244"/>
              <a:ext cx="79" cy="85"/>
              <a:chOff x="4019" y="2348"/>
              <a:chExt cx="112" cy="107"/>
            </a:xfrm>
          </p:grpSpPr>
          <p:sp>
            <p:nvSpPr>
              <p:cNvPr id="56448" name="Line 50"/>
              <p:cNvSpPr>
                <a:spLocks noChangeShapeType="1"/>
              </p:cNvSpPr>
              <p:nvPr/>
            </p:nvSpPr>
            <p:spPr bwMode="auto">
              <a:xfrm flipV="1">
                <a:off x="4019" y="2348"/>
                <a:ext cx="56" cy="107"/>
              </a:xfrm>
              <a:prstGeom prst="line">
                <a:avLst/>
              </a:prstGeom>
              <a:noFill/>
              <a:ln w="12700">
                <a:solidFill>
                  <a:schemeClr val="tx1"/>
                </a:solidFill>
                <a:round/>
                <a:headEnd type="none" w="sm" len="sm"/>
                <a:tailEnd type="none" w="sm" len="sm"/>
              </a:ln>
            </p:spPr>
            <p:txBody>
              <a:bodyPr/>
              <a:lstStyle/>
              <a:p>
                <a:endParaRPr lang="en-CA"/>
              </a:p>
            </p:txBody>
          </p:sp>
          <p:sp>
            <p:nvSpPr>
              <p:cNvPr id="56449" name="Line 51"/>
              <p:cNvSpPr>
                <a:spLocks noChangeShapeType="1"/>
              </p:cNvSpPr>
              <p:nvPr/>
            </p:nvSpPr>
            <p:spPr bwMode="auto">
              <a:xfrm>
                <a:off x="4075" y="2348"/>
                <a:ext cx="56" cy="101"/>
              </a:xfrm>
              <a:prstGeom prst="line">
                <a:avLst/>
              </a:prstGeom>
              <a:noFill/>
              <a:ln w="12700">
                <a:solidFill>
                  <a:schemeClr val="tx1"/>
                </a:solidFill>
                <a:round/>
                <a:headEnd type="none" w="sm" len="sm"/>
                <a:tailEnd type="none" w="sm" len="sm"/>
              </a:ln>
            </p:spPr>
            <p:txBody>
              <a:bodyPr/>
              <a:lstStyle/>
              <a:p>
                <a:endParaRPr lang="en-CA"/>
              </a:p>
            </p:txBody>
          </p:sp>
        </p:grpSp>
        <p:grpSp>
          <p:nvGrpSpPr>
            <p:cNvPr id="56450" name="Group 52"/>
            <p:cNvGrpSpPr>
              <a:grpSpLocks/>
            </p:cNvGrpSpPr>
            <p:nvPr/>
          </p:nvGrpSpPr>
          <p:grpSpPr bwMode="auto">
            <a:xfrm>
              <a:off x="2579" y="1786"/>
              <a:ext cx="79" cy="85"/>
              <a:chOff x="4019" y="2348"/>
              <a:chExt cx="112" cy="107"/>
            </a:xfrm>
          </p:grpSpPr>
          <p:sp>
            <p:nvSpPr>
              <p:cNvPr id="56451" name="Line 53"/>
              <p:cNvSpPr>
                <a:spLocks noChangeShapeType="1"/>
              </p:cNvSpPr>
              <p:nvPr/>
            </p:nvSpPr>
            <p:spPr bwMode="auto">
              <a:xfrm flipV="1">
                <a:off x="4019" y="2348"/>
                <a:ext cx="56" cy="107"/>
              </a:xfrm>
              <a:prstGeom prst="line">
                <a:avLst/>
              </a:prstGeom>
              <a:noFill/>
              <a:ln w="12700">
                <a:solidFill>
                  <a:schemeClr val="tx1"/>
                </a:solidFill>
                <a:round/>
                <a:headEnd type="none" w="sm" len="sm"/>
                <a:tailEnd type="none" w="sm" len="sm"/>
              </a:ln>
            </p:spPr>
            <p:txBody>
              <a:bodyPr/>
              <a:lstStyle/>
              <a:p>
                <a:endParaRPr lang="en-CA"/>
              </a:p>
            </p:txBody>
          </p:sp>
          <p:sp>
            <p:nvSpPr>
              <p:cNvPr id="56452" name="Line 54"/>
              <p:cNvSpPr>
                <a:spLocks noChangeShapeType="1"/>
              </p:cNvSpPr>
              <p:nvPr/>
            </p:nvSpPr>
            <p:spPr bwMode="auto">
              <a:xfrm>
                <a:off x="4075" y="2348"/>
                <a:ext cx="56" cy="101"/>
              </a:xfrm>
              <a:prstGeom prst="line">
                <a:avLst/>
              </a:prstGeom>
              <a:noFill/>
              <a:ln w="12700">
                <a:solidFill>
                  <a:schemeClr val="tx1"/>
                </a:solidFill>
                <a:round/>
                <a:headEnd type="none" w="sm" len="sm"/>
                <a:tailEnd type="none" w="sm" len="sm"/>
              </a:ln>
            </p:spPr>
            <p:txBody>
              <a:bodyPr/>
              <a:lstStyle/>
              <a:p>
                <a:endParaRPr lang="en-CA"/>
              </a:p>
            </p:txBody>
          </p:sp>
        </p:grpSp>
        <p:grpSp>
          <p:nvGrpSpPr>
            <p:cNvPr id="56453" name="Group 55"/>
            <p:cNvGrpSpPr>
              <a:grpSpLocks/>
            </p:cNvGrpSpPr>
            <p:nvPr/>
          </p:nvGrpSpPr>
          <p:grpSpPr bwMode="auto">
            <a:xfrm>
              <a:off x="3187" y="1213"/>
              <a:ext cx="79" cy="85"/>
              <a:chOff x="4019" y="2348"/>
              <a:chExt cx="112" cy="107"/>
            </a:xfrm>
          </p:grpSpPr>
          <p:sp>
            <p:nvSpPr>
              <p:cNvPr id="56454" name="Line 56"/>
              <p:cNvSpPr>
                <a:spLocks noChangeShapeType="1"/>
              </p:cNvSpPr>
              <p:nvPr/>
            </p:nvSpPr>
            <p:spPr bwMode="auto">
              <a:xfrm flipV="1">
                <a:off x="4019" y="2348"/>
                <a:ext cx="56" cy="107"/>
              </a:xfrm>
              <a:prstGeom prst="line">
                <a:avLst/>
              </a:prstGeom>
              <a:noFill/>
              <a:ln w="12700">
                <a:solidFill>
                  <a:schemeClr val="tx1"/>
                </a:solidFill>
                <a:round/>
                <a:headEnd type="none" w="sm" len="sm"/>
                <a:tailEnd type="none" w="sm" len="sm"/>
              </a:ln>
            </p:spPr>
            <p:txBody>
              <a:bodyPr/>
              <a:lstStyle/>
              <a:p>
                <a:endParaRPr lang="en-CA"/>
              </a:p>
            </p:txBody>
          </p:sp>
          <p:sp>
            <p:nvSpPr>
              <p:cNvPr id="56455" name="Line 57"/>
              <p:cNvSpPr>
                <a:spLocks noChangeShapeType="1"/>
              </p:cNvSpPr>
              <p:nvPr/>
            </p:nvSpPr>
            <p:spPr bwMode="auto">
              <a:xfrm>
                <a:off x="4075" y="2348"/>
                <a:ext cx="56" cy="101"/>
              </a:xfrm>
              <a:prstGeom prst="line">
                <a:avLst/>
              </a:prstGeom>
              <a:noFill/>
              <a:ln w="12700">
                <a:solidFill>
                  <a:schemeClr val="tx1"/>
                </a:solidFill>
                <a:round/>
                <a:headEnd type="none" w="sm" len="sm"/>
                <a:tailEnd type="none" w="sm" len="sm"/>
              </a:ln>
            </p:spPr>
            <p:txBody>
              <a:bodyPr/>
              <a:lstStyle/>
              <a:p>
                <a:endParaRPr lang="en-CA"/>
              </a:p>
            </p:txBody>
          </p:sp>
        </p:grpSp>
        <p:grpSp>
          <p:nvGrpSpPr>
            <p:cNvPr id="56456" name="Group 58"/>
            <p:cNvGrpSpPr>
              <a:grpSpLocks/>
            </p:cNvGrpSpPr>
            <p:nvPr/>
          </p:nvGrpSpPr>
          <p:grpSpPr bwMode="auto">
            <a:xfrm flipV="1">
              <a:off x="3289" y="1557"/>
              <a:ext cx="78" cy="85"/>
              <a:chOff x="4019" y="2348"/>
              <a:chExt cx="112" cy="107"/>
            </a:xfrm>
          </p:grpSpPr>
          <p:sp>
            <p:nvSpPr>
              <p:cNvPr id="56457" name="Line 59"/>
              <p:cNvSpPr>
                <a:spLocks noChangeShapeType="1"/>
              </p:cNvSpPr>
              <p:nvPr/>
            </p:nvSpPr>
            <p:spPr bwMode="auto">
              <a:xfrm flipV="1">
                <a:off x="4019" y="2348"/>
                <a:ext cx="56" cy="107"/>
              </a:xfrm>
              <a:prstGeom prst="line">
                <a:avLst/>
              </a:prstGeom>
              <a:noFill/>
              <a:ln w="12700">
                <a:solidFill>
                  <a:schemeClr val="tx1"/>
                </a:solidFill>
                <a:round/>
                <a:headEnd type="none" w="sm" len="sm"/>
                <a:tailEnd type="none" w="sm" len="sm"/>
              </a:ln>
            </p:spPr>
            <p:txBody>
              <a:bodyPr/>
              <a:lstStyle/>
              <a:p>
                <a:endParaRPr lang="en-CA"/>
              </a:p>
            </p:txBody>
          </p:sp>
          <p:sp>
            <p:nvSpPr>
              <p:cNvPr id="56458" name="Line 60"/>
              <p:cNvSpPr>
                <a:spLocks noChangeShapeType="1"/>
              </p:cNvSpPr>
              <p:nvPr/>
            </p:nvSpPr>
            <p:spPr bwMode="auto">
              <a:xfrm>
                <a:off x="4075" y="2348"/>
                <a:ext cx="56" cy="101"/>
              </a:xfrm>
              <a:prstGeom prst="line">
                <a:avLst/>
              </a:prstGeom>
              <a:noFill/>
              <a:ln w="12700">
                <a:solidFill>
                  <a:schemeClr val="tx1"/>
                </a:solidFill>
                <a:round/>
                <a:headEnd type="none" w="sm" len="sm"/>
                <a:tailEnd type="none" w="sm" len="sm"/>
              </a:ln>
            </p:spPr>
            <p:txBody>
              <a:bodyPr/>
              <a:lstStyle/>
              <a:p>
                <a:endParaRPr lang="en-CA"/>
              </a:p>
            </p:txBody>
          </p:sp>
        </p:grpSp>
        <p:grpSp>
          <p:nvGrpSpPr>
            <p:cNvPr id="56459" name="Group 61"/>
            <p:cNvGrpSpPr>
              <a:grpSpLocks/>
            </p:cNvGrpSpPr>
            <p:nvPr/>
          </p:nvGrpSpPr>
          <p:grpSpPr bwMode="auto">
            <a:xfrm>
              <a:off x="3255" y="2015"/>
              <a:ext cx="79" cy="85"/>
              <a:chOff x="4019" y="2348"/>
              <a:chExt cx="112" cy="107"/>
            </a:xfrm>
          </p:grpSpPr>
          <p:sp>
            <p:nvSpPr>
              <p:cNvPr id="56460" name="Line 62"/>
              <p:cNvSpPr>
                <a:spLocks noChangeShapeType="1"/>
              </p:cNvSpPr>
              <p:nvPr/>
            </p:nvSpPr>
            <p:spPr bwMode="auto">
              <a:xfrm flipV="1">
                <a:off x="4019" y="2348"/>
                <a:ext cx="56" cy="107"/>
              </a:xfrm>
              <a:prstGeom prst="line">
                <a:avLst/>
              </a:prstGeom>
              <a:noFill/>
              <a:ln w="12700">
                <a:solidFill>
                  <a:schemeClr val="tx1"/>
                </a:solidFill>
                <a:round/>
                <a:headEnd type="none" w="sm" len="sm"/>
                <a:tailEnd type="none" w="sm" len="sm"/>
              </a:ln>
            </p:spPr>
            <p:txBody>
              <a:bodyPr/>
              <a:lstStyle/>
              <a:p>
                <a:endParaRPr lang="en-CA"/>
              </a:p>
            </p:txBody>
          </p:sp>
          <p:sp>
            <p:nvSpPr>
              <p:cNvPr id="56461" name="Line 63"/>
              <p:cNvSpPr>
                <a:spLocks noChangeShapeType="1"/>
              </p:cNvSpPr>
              <p:nvPr/>
            </p:nvSpPr>
            <p:spPr bwMode="auto">
              <a:xfrm>
                <a:off x="4075" y="2348"/>
                <a:ext cx="56" cy="101"/>
              </a:xfrm>
              <a:prstGeom prst="line">
                <a:avLst/>
              </a:prstGeom>
              <a:noFill/>
              <a:ln w="12700">
                <a:solidFill>
                  <a:schemeClr val="tx1"/>
                </a:solidFill>
                <a:round/>
                <a:headEnd type="none" w="sm" len="sm"/>
                <a:tailEnd type="none" w="sm" len="sm"/>
              </a:ln>
            </p:spPr>
            <p:txBody>
              <a:bodyPr/>
              <a:lstStyle/>
              <a:p>
                <a:endParaRPr lang="en-CA"/>
              </a:p>
            </p:txBody>
          </p:sp>
        </p:grpSp>
        <p:grpSp>
          <p:nvGrpSpPr>
            <p:cNvPr id="56462" name="Group 64"/>
            <p:cNvGrpSpPr>
              <a:grpSpLocks/>
            </p:cNvGrpSpPr>
            <p:nvPr/>
          </p:nvGrpSpPr>
          <p:grpSpPr bwMode="auto">
            <a:xfrm>
              <a:off x="3255" y="2397"/>
              <a:ext cx="79" cy="85"/>
              <a:chOff x="4019" y="2348"/>
              <a:chExt cx="112" cy="107"/>
            </a:xfrm>
          </p:grpSpPr>
          <p:sp>
            <p:nvSpPr>
              <p:cNvPr id="56463" name="Line 65"/>
              <p:cNvSpPr>
                <a:spLocks noChangeShapeType="1"/>
              </p:cNvSpPr>
              <p:nvPr/>
            </p:nvSpPr>
            <p:spPr bwMode="auto">
              <a:xfrm flipV="1">
                <a:off x="4019" y="2348"/>
                <a:ext cx="56" cy="107"/>
              </a:xfrm>
              <a:prstGeom prst="line">
                <a:avLst/>
              </a:prstGeom>
              <a:noFill/>
              <a:ln w="12700">
                <a:solidFill>
                  <a:schemeClr val="tx1"/>
                </a:solidFill>
                <a:round/>
                <a:headEnd type="none" w="sm" len="sm"/>
                <a:tailEnd type="none" w="sm" len="sm"/>
              </a:ln>
            </p:spPr>
            <p:txBody>
              <a:bodyPr/>
              <a:lstStyle/>
              <a:p>
                <a:endParaRPr lang="en-CA"/>
              </a:p>
            </p:txBody>
          </p:sp>
          <p:sp>
            <p:nvSpPr>
              <p:cNvPr id="56464" name="Line 66"/>
              <p:cNvSpPr>
                <a:spLocks noChangeShapeType="1"/>
              </p:cNvSpPr>
              <p:nvPr/>
            </p:nvSpPr>
            <p:spPr bwMode="auto">
              <a:xfrm>
                <a:off x="4075" y="2348"/>
                <a:ext cx="56" cy="101"/>
              </a:xfrm>
              <a:prstGeom prst="line">
                <a:avLst/>
              </a:prstGeom>
              <a:noFill/>
              <a:ln w="12700">
                <a:solidFill>
                  <a:schemeClr val="tx1"/>
                </a:solidFill>
                <a:round/>
                <a:headEnd type="none" w="sm" len="sm"/>
                <a:tailEnd type="none" w="sm" len="sm"/>
              </a:ln>
            </p:spPr>
            <p:txBody>
              <a:bodyPr/>
              <a:lstStyle/>
              <a:p>
                <a:endParaRPr lang="en-CA"/>
              </a:p>
            </p:txBody>
          </p:sp>
        </p:grpSp>
        <p:grpSp>
          <p:nvGrpSpPr>
            <p:cNvPr id="56465" name="Group 67"/>
            <p:cNvGrpSpPr>
              <a:grpSpLocks/>
            </p:cNvGrpSpPr>
            <p:nvPr/>
          </p:nvGrpSpPr>
          <p:grpSpPr bwMode="auto">
            <a:xfrm flipV="1">
              <a:off x="3289" y="3122"/>
              <a:ext cx="78" cy="85"/>
              <a:chOff x="4019" y="2348"/>
              <a:chExt cx="112" cy="107"/>
            </a:xfrm>
          </p:grpSpPr>
          <p:sp>
            <p:nvSpPr>
              <p:cNvPr id="56466" name="Line 68"/>
              <p:cNvSpPr>
                <a:spLocks noChangeShapeType="1"/>
              </p:cNvSpPr>
              <p:nvPr/>
            </p:nvSpPr>
            <p:spPr bwMode="auto">
              <a:xfrm flipV="1">
                <a:off x="4019" y="2348"/>
                <a:ext cx="56" cy="107"/>
              </a:xfrm>
              <a:prstGeom prst="line">
                <a:avLst/>
              </a:prstGeom>
              <a:noFill/>
              <a:ln w="12700">
                <a:solidFill>
                  <a:schemeClr val="tx1"/>
                </a:solidFill>
                <a:round/>
                <a:headEnd type="none" w="sm" len="sm"/>
                <a:tailEnd type="none" w="sm" len="sm"/>
              </a:ln>
            </p:spPr>
            <p:txBody>
              <a:bodyPr/>
              <a:lstStyle/>
              <a:p>
                <a:endParaRPr lang="en-CA"/>
              </a:p>
            </p:txBody>
          </p:sp>
          <p:sp>
            <p:nvSpPr>
              <p:cNvPr id="56467" name="Line 69"/>
              <p:cNvSpPr>
                <a:spLocks noChangeShapeType="1"/>
              </p:cNvSpPr>
              <p:nvPr/>
            </p:nvSpPr>
            <p:spPr bwMode="auto">
              <a:xfrm>
                <a:off x="4075" y="2348"/>
                <a:ext cx="56" cy="101"/>
              </a:xfrm>
              <a:prstGeom prst="line">
                <a:avLst/>
              </a:prstGeom>
              <a:noFill/>
              <a:ln w="12700">
                <a:solidFill>
                  <a:schemeClr val="tx1"/>
                </a:solidFill>
                <a:round/>
                <a:headEnd type="none" w="sm" len="sm"/>
                <a:tailEnd type="none" w="sm" len="sm"/>
              </a:ln>
            </p:spPr>
            <p:txBody>
              <a:bodyPr/>
              <a:lstStyle/>
              <a:p>
                <a:endParaRPr lang="en-CA"/>
              </a:p>
            </p:txBody>
          </p:sp>
        </p:grpSp>
        <p:grpSp>
          <p:nvGrpSpPr>
            <p:cNvPr id="56468" name="Group 70"/>
            <p:cNvGrpSpPr>
              <a:grpSpLocks/>
            </p:cNvGrpSpPr>
            <p:nvPr/>
          </p:nvGrpSpPr>
          <p:grpSpPr bwMode="auto">
            <a:xfrm>
              <a:off x="3255" y="2779"/>
              <a:ext cx="79" cy="85"/>
              <a:chOff x="4019" y="2348"/>
              <a:chExt cx="112" cy="107"/>
            </a:xfrm>
          </p:grpSpPr>
          <p:sp>
            <p:nvSpPr>
              <p:cNvPr id="56469" name="Line 71"/>
              <p:cNvSpPr>
                <a:spLocks noChangeShapeType="1"/>
              </p:cNvSpPr>
              <p:nvPr/>
            </p:nvSpPr>
            <p:spPr bwMode="auto">
              <a:xfrm flipV="1">
                <a:off x="4019" y="2348"/>
                <a:ext cx="56" cy="107"/>
              </a:xfrm>
              <a:prstGeom prst="line">
                <a:avLst/>
              </a:prstGeom>
              <a:noFill/>
              <a:ln w="12700">
                <a:solidFill>
                  <a:schemeClr val="tx1"/>
                </a:solidFill>
                <a:round/>
                <a:headEnd type="none" w="sm" len="sm"/>
                <a:tailEnd type="none" w="sm" len="sm"/>
              </a:ln>
            </p:spPr>
            <p:txBody>
              <a:bodyPr/>
              <a:lstStyle/>
              <a:p>
                <a:endParaRPr lang="en-CA"/>
              </a:p>
            </p:txBody>
          </p:sp>
          <p:sp>
            <p:nvSpPr>
              <p:cNvPr id="56470" name="Line 72"/>
              <p:cNvSpPr>
                <a:spLocks noChangeShapeType="1"/>
              </p:cNvSpPr>
              <p:nvPr/>
            </p:nvSpPr>
            <p:spPr bwMode="auto">
              <a:xfrm>
                <a:off x="4075" y="2348"/>
                <a:ext cx="56" cy="101"/>
              </a:xfrm>
              <a:prstGeom prst="line">
                <a:avLst/>
              </a:prstGeom>
              <a:noFill/>
              <a:ln w="12700">
                <a:solidFill>
                  <a:schemeClr val="tx1"/>
                </a:solidFill>
                <a:round/>
                <a:headEnd type="none" w="sm" len="sm"/>
                <a:tailEnd type="none" w="sm" len="sm"/>
              </a:ln>
            </p:spPr>
            <p:txBody>
              <a:bodyPr/>
              <a:lstStyle/>
              <a:p>
                <a:endParaRPr lang="en-CA"/>
              </a:p>
            </p:txBody>
          </p:sp>
        </p:grpSp>
        <p:sp>
          <p:nvSpPr>
            <p:cNvPr id="56471" name="Oval 73"/>
            <p:cNvSpPr>
              <a:spLocks noChangeArrowheads="1"/>
            </p:cNvSpPr>
            <p:nvPr/>
          </p:nvSpPr>
          <p:spPr bwMode="auto">
            <a:xfrm>
              <a:off x="1735" y="1786"/>
              <a:ext cx="244" cy="250"/>
            </a:xfrm>
            <a:prstGeom prst="ellipse">
              <a:avLst/>
            </a:prstGeom>
            <a:solidFill>
              <a:schemeClr val="bg1"/>
            </a:solidFill>
            <a:ln w="12700">
              <a:solidFill>
                <a:schemeClr val="tx1"/>
              </a:solidFill>
              <a:round/>
              <a:headEnd/>
              <a:tailEnd/>
            </a:ln>
          </p:spPr>
          <p:txBody>
            <a:bodyPr wrap="none" anchor="ctr"/>
            <a:lstStyle/>
            <a:p>
              <a:endParaRPr lang="en-US" sz="1000"/>
            </a:p>
          </p:txBody>
        </p:sp>
        <p:sp>
          <p:nvSpPr>
            <p:cNvPr id="56472" name="Text Box 74"/>
            <p:cNvSpPr txBox="1">
              <a:spLocks noChangeArrowheads="1"/>
            </p:cNvSpPr>
            <p:nvPr/>
          </p:nvSpPr>
          <p:spPr bwMode="auto">
            <a:xfrm>
              <a:off x="786" y="983"/>
              <a:ext cx="948" cy="310"/>
            </a:xfrm>
            <a:prstGeom prst="rect">
              <a:avLst/>
            </a:prstGeom>
            <a:noFill/>
            <a:ln w="9525">
              <a:noFill/>
              <a:miter lim="800000"/>
              <a:headEnd/>
              <a:tailEnd/>
            </a:ln>
          </p:spPr>
          <p:txBody>
            <a:bodyPr wrap="none">
              <a:spAutoFit/>
            </a:bodyPr>
            <a:lstStyle/>
            <a:p>
              <a:pPr algn="r"/>
              <a:r>
                <a:rPr lang="en-US" sz="1000"/>
                <a:t>Age: 25-</a:t>
              </a:r>
            </a:p>
          </p:txBody>
        </p:sp>
        <p:sp>
          <p:nvSpPr>
            <p:cNvPr id="56473" name="Text Box 75"/>
            <p:cNvSpPr txBox="1">
              <a:spLocks noChangeArrowheads="1"/>
            </p:cNvSpPr>
            <p:nvPr/>
          </p:nvSpPr>
          <p:spPr bwMode="auto">
            <a:xfrm>
              <a:off x="742" y="1404"/>
              <a:ext cx="992" cy="310"/>
            </a:xfrm>
            <a:prstGeom prst="rect">
              <a:avLst/>
            </a:prstGeom>
            <a:noFill/>
            <a:ln w="9525">
              <a:noFill/>
              <a:miter lim="800000"/>
              <a:headEnd/>
              <a:tailEnd/>
            </a:ln>
          </p:spPr>
          <p:txBody>
            <a:bodyPr wrap="none">
              <a:spAutoFit/>
            </a:bodyPr>
            <a:lstStyle/>
            <a:p>
              <a:pPr algn="r"/>
              <a:r>
                <a:rPr lang="en-US" sz="1000"/>
                <a:t>Age: 26+</a:t>
              </a:r>
            </a:p>
          </p:txBody>
        </p:sp>
        <p:sp>
          <p:nvSpPr>
            <p:cNvPr id="56474" name="Text Box 76"/>
            <p:cNvSpPr txBox="1">
              <a:spLocks noChangeArrowheads="1"/>
            </p:cNvSpPr>
            <p:nvPr/>
          </p:nvSpPr>
          <p:spPr bwMode="auto">
            <a:xfrm>
              <a:off x="759" y="1786"/>
              <a:ext cx="975" cy="310"/>
            </a:xfrm>
            <a:prstGeom prst="rect">
              <a:avLst/>
            </a:prstGeom>
            <a:noFill/>
            <a:ln w="9525">
              <a:noFill/>
              <a:miter lim="800000"/>
              <a:headEnd/>
              <a:tailEnd/>
            </a:ln>
          </p:spPr>
          <p:txBody>
            <a:bodyPr wrap="none">
              <a:spAutoFit/>
            </a:bodyPr>
            <a:lstStyle/>
            <a:p>
              <a:pPr algn="r"/>
              <a:r>
                <a:rPr lang="en-US" sz="1000"/>
                <a:t>0 Claims</a:t>
              </a:r>
            </a:p>
          </p:txBody>
        </p:sp>
        <p:sp>
          <p:nvSpPr>
            <p:cNvPr id="56475" name="Text Box 77"/>
            <p:cNvSpPr txBox="1">
              <a:spLocks noChangeArrowheads="1"/>
            </p:cNvSpPr>
            <p:nvPr/>
          </p:nvSpPr>
          <p:spPr bwMode="auto">
            <a:xfrm>
              <a:off x="856" y="2131"/>
              <a:ext cx="878" cy="310"/>
            </a:xfrm>
            <a:prstGeom prst="rect">
              <a:avLst/>
            </a:prstGeom>
            <a:noFill/>
            <a:ln w="9525">
              <a:noFill/>
              <a:miter lim="800000"/>
              <a:headEnd/>
              <a:tailEnd/>
            </a:ln>
          </p:spPr>
          <p:txBody>
            <a:bodyPr wrap="none">
              <a:spAutoFit/>
            </a:bodyPr>
            <a:lstStyle/>
            <a:p>
              <a:pPr algn="r"/>
              <a:r>
                <a:rPr lang="en-US" sz="1000"/>
                <a:t>1 Claim</a:t>
              </a:r>
            </a:p>
          </p:txBody>
        </p:sp>
        <p:sp>
          <p:nvSpPr>
            <p:cNvPr id="56476" name="Text Box 78"/>
            <p:cNvSpPr txBox="1">
              <a:spLocks noChangeArrowheads="1"/>
            </p:cNvSpPr>
            <p:nvPr/>
          </p:nvSpPr>
          <p:spPr bwMode="auto">
            <a:xfrm>
              <a:off x="601" y="2743"/>
              <a:ext cx="1131" cy="310"/>
            </a:xfrm>
            <a:prstGeom prst="rect">
              <a:avLst/>
            </a:prstGeom>
            <a:noFill/>
            <a:ln w="9525">
              <a:noFill/>
              <a:miter lim="800000"/>
              <a:headEnd/>
              <a:tailEnd/>
            </a:ln>
          </p:spPr>
          <p:txBody>
            <a:bodyPr wrap="none">
              <a:spAutoFit/>
            </a:bodyPr>
            <a:lstStyle/>
            <a:p>
              <a:pPr algn="r"/>
              <a:r>
                <a:rPr lang="en-US" sz="1000"/>
                <a:t>2-4 Claims</a:t>
              </a:r>
            </a:p>
          </p:txBody>
        </p:sp>
        <p:sp>
          <p:nvSpPr>
            <p:cNvPr id="56477" name="Text Box 79"/>
            <p:cNvSpPr txBox="1">
              <a:spLocks noChangeArrowheads="1"/>
            </p:cNvSpPr>
            <p:nvPr/>
          </p:nvSpPr>
          <p:spPr bwMode="auto">
            <a:xfrm>
              <a:off x="654" y="3504"/>
              <a:ext cx="1078" cy="310"/>
            </a:xfrm>
            <a:prstGeom prst="rect">
              <a:avLst/>
            </a:prstGeom>
            <a:noFill/>
            <a:ln w="9525">
              <a:noFill/>
              <a:miter lim="800000"/>
              <a:headEnd/>
              <a:tailEnd/>
            </a:ln>
          </p:spPr>
          <p:txBody>
            <a:bodyPr wrap="none">
              <a:spAutoFit/>
            </a:bodyPr>
            <a:lstStyle/>
            <a:p>
              <a:pPr algn="r"/>
              <a:r>
                <a:rPr lang="en-US" sz="1000"/>
                <a:t>5+ Claims</a:t>
              </a:r>
            </a:p>
          </p:txBody>
        </p:sp>
        <p:sp>
          <p:nvSpPr>
            <p:cNvPr id="56478" name="Text Box 80"/>
            <p:cNvSpPr txBox="1">
              <a:spLocks noChangeArrowheads="1"/>
            </p:cNvSpPr>
            <p:nvPr/>
          </p:nvSpPr>
          <p:spPr bwMode="auto">
            <a:xfrm>
              <a:off x="3650" y="981"/>
              <a:ext cx="1769" cy="310"/>
            </a:xfrm>
            <a:prstGeom prst="rect">
              <a:avLst/>
            </a:prstGeom>
            <a:noFill/>
            <a:ln w="9525">
              <a:noFill/>
              <a:miter lim="800000"/>
              <a:headEnd/>
              <a:tailEnd/>
            </a:ln>
          </p:spPr>
          <p:txBody>
            <a:bodyPr wrap="none">
              <a:spAutoFit/>
            </a:bodyPr>
            <a:lstStyle/>
            <a:p>
              <a:r>
                <a:rPr lang="en-US" sz="1000"/>
                <a:t>Renewal cost=$25</a:t>
              </a:r>
            </a:p>
          </p:txBody>
        </p:sp>
        <p:sp>
          <p:nvSpPr>
            <p:cNvPr id="56479" name="Text Box 81"/>
            <p:cNvSpPr txBox="1">
              <a:spLocks noChangeArrowheads="1"/>
            </p:cNvSpPr>
            <p:nvPr/>
          </p:nvSpPr>
          <p:spPr bwMode="auto">
            <a:xfrm>
              <a:off x="3650" y="1478"/>
              <a:ext cx="546" cy="310"/>
            </a:xfrm>
            <a:prstGeom prst="rect">
              <a:avLst/>
            </a:prstGeom>
            <a:noFill/>
            <a:ln w="9525">
              <a:noFill/>
              <a:miter lim="800000"/>
              <a:headEnd/>
              <a:tailEnd/>
            </a:ln>
          </p:spPr>
          <p:txBody>
            <a:bodyPr wrap="none">
              <a:spAutoFit/>
            </a:bodyPr>
            <a:lstStyle/>
            <a:p>
              <a:r>
                <a:rPr lang="en-US" sz="1000"/>
                <a:t>$50</a:t>
              </a:r>
            </a:p>
          </p:txBody>
        </p:sp>
        <p:sp>
          <p:nvSpPr>
            <p:cNvPr id="56480" name="Text Box 82"/>
            <p:cNvSpPr txBox="1">
              <a:spLocks noChangeArrowheads="1"/>
            </p:cNvSpPr>
            <p:nvPr/>
          </p:nvSpPr>
          <p:spPr bwMode="auto">
            <a:xfrm>
              <a:off x="3650" y="1933"/>
              <a:ext cx="643" cy="310"/>
            </a:xfrm>
            <a:prstGeom prst="rect">
              <a:avLst/>
            </a:prstGeom>
            <a:noFill/>
            <a:ln w="9525">
              <a:noFill/>
              <a:miter lim="800000"/>
              <a:headEnd/>
              <a:tailEnd/>
            </a:ln>
          </p:spPr>
          <p:txBody>
            <a:bodyPr wrap="none">
              <a:spAutoFit/>
            </a:bodyPr>
            <a:lstStyle/>
            <a:p>
              <a:r>
                <a:rPr lang="en-US" sz="1000"/>
                <a:t>$100</a:t>
              </a:r>
            </a:p>
          </p:txBody>
        </p:sp>
        <p:sp>
          <p:nvSpPr>
            <p:cNvPr id="56481" name="Text Box 83"/>
            <p:cNvSpPr txBox="1">
              <a:spLocks noChangeArrowheads="1"/>
            </p:cNvSpPr>
            <p:nvPr/>
          </p:nvSpPr>
          <p:spPr bwMode="auto">
            <a:xfrm>
              <a:off x="3650" y="2342"/>
              <a:ext cx="643" cy="310"/>
            </a:xfrm>
            <a:prstGeom prst="rect">
              <a:avLst/>
            </a:prstGeom>
            <a:noFill/>
            <a:ln w="9525">
              <a:noFill/>
              <a:miter lim="800000"/>
              <a:headEnd/>
              <a:tailEnd/>
            </a:ln>
          </p:spPr>
          <p:txBody>
            <a:bodyPr wrap="none">
              <a:spAutoFit/>
            </a:bodyPr>
            <a:lstStyle/>
            <a:p>
              <a:r>
                <a:rPr lang="en-US" sz="1000"/>
                <a:t>$200</a:t>
              </a:r>
            </a:p>
          </p:txBody>
        </p:sp>
        <p:sp>
          <p:nvSpPr>
            <p:cNvPr id="56482" name="Text Box 84"/>
            <p:cNvSpPr txBox="1">
              <a:spLocks noChangeArrowheads="1"/>
            </p:cNvSpPr>
            <p:nvPr/>
          </p:nvSpPr>
          <p:spPr bwMode="auto">
            <a:xfrm>
              <a:off x="3650" y="2751"/>
              <a:ext cx="643" cy="310"/>
            </a:xfrm>
            <a:prstGeom prst="rect">
              <a:avLst/>
            </a:prstGeom>
            <a:noFill/>
            <a:ln w="9525">
              <a:noFill/>
              <a:miter lim="800000"/>
              <a:headEnd/>
              <a:tailEnd/>
            </a:ln>
          </p:spPr>
          <p:txBody>
            <a:bodyPr wrap="none">
              <a:spAutoFit/>
            </a:bodyPr>
            <a:lstStyle/>
            <a:p>
              <a:r>
                <a:rPr lang="en-US" sz="1000"/>
                <a:t>$400</a:t>
              </a:r>
            </a:p>
          </p:txBody>
        </p:sp>
        <p:sp>
          <p:nvSpPr>
            <p:cNvPr id="56483" name="Text Box 85"/>
            <p:cNvSpPr txBox="1">
              <a:spLocks noChangeArrowheads="1"/>
            </p:cNvSpPr>
            <p:nvPr/>
          </p:nvSpPr>
          <p:spPr bwMode="auto">
            <a:xfrm>
              <a:off x="3650" y="3566"/>
              <a:ext cx="830" cy="310"/>
            </a:xfrm>
            <a:prstGeom prst="rect">
              <a:avLst/>
            </a:prstGeom>
            <a:noFill/>
            <a:ln w="9525">
              <a:noFill/>
              <a:miter lim="800000"/>
              <a:headEnd/>
              <a:tailEnd/>
            </a:ln>
          </p:spPr>
          <p:txBody>
            <a:bodyPr wrap="none">
              <a:spAutoFit/>
            </a:bodyPr>
            <a:lstStyle/>
            <a:p>
              <a:r>
                <a:rPr lang="en-US" sz="1000"/>
                <a:t>Cancel</a:t>
              </a:r>
            </a:p>
          </p:txBody>
        </p:sp>
        <p:sp>
          <p:nvSpPr>
            <p:cNvPr id="56484" name="Text Box 86"/>
            <p:cNvSpPr txBox="1">
              <a:spLocks noChangeArrowheads="1"/>
            </p:cNvSpPr>
            <p:nvPr/>
          </p:nvSpPr>
          <p:spPr bwMode="auto">
            <a:xfrm>
              <a:off x="3650" y="3200"/>
              <a:ext cx="960" cy="310"/>
            </a:xfrm>
            <a:prstGeom prst="rect">
              <a:avLst/>
            </a:prstGeom>
            <a:noFill/>
            <a:ln w="9525">
              <a:noFill/>
              <a:miter lim="800000"/>
              <a:headEnd/>
              <a:tailEnd/>
            </a:ln>
          </p:spPr>
          <p:txBody>
            <a:bodyPr wrap="none">
              <a:spAutoFit/>
            </a:bodyPr>
            <a:lstStyle/>
            <a:p>
              <a:r>
                <a:rPr lang="en-US" sz="1000"/>
                <a:t>Warning</a:t>
              </a:r>
            </a:p>
          </p:txBody>
        </p:sp>
      </p:grpSp>
      <p:sp>
        <p:nvSpPr>
          <p:cNvPr id="56492" name="AutoShape 172"/>
          <p:cNvSpPr>
            <a:spLocks noChangeArrowheads="1"/>
          </p:cNvSpPr>
          <p:nvPr/>
        </p:nvSpPr>
        <p:spPr bwMode="auto">
          <a:xfrm rot="2102502">
            <a:off x="3492500" y="2709863"/>
            <a:ext cx="719138" cy="358775"/>
          </a:xfrm>
          <a:prstGeom prst="rightArrow">
            <a:avLst>
              <a:gd name="adj1" fmla="val 50000"/>
              <a:gd name="adj2" fmla="val 50111"/>
            </a:avLst>
          </a:prstGeom>
          <a:solidFill>
            <a:schemeClr val="accent1"/>
          </a:solidFill>
          <a:ln w="12700">
            <a:solidFill>
              <a:schemeClr val="tx1"/>
            </a:solidFill>
            <a:miter lim="800000"/>
            <a:headEnd/>
            <a:tailEnd/>
          </a:ln>
          <a:effectLst/>
        </p:spPr>
        <p:txBody>
          <a:bodyPr wrap="none" anchor="ctr"/>
          <a:lstStyle/>
          <a:p>
            <a:pPr algn="ctr"/>
            <a:endParaRPr lang="en-US" sz="1600" b="0"/>
          </a:p>
        </p:txBody>
      </p:sp>
      <p:sp>
        <p:nvSpPr>
          <p:cNvPr id="56493" name="Rectangle 173"/>
          <p:cNvSpPr>
            <a:spLocks noChangeArrowheads="1"/>
          </p:cNvSpPr>
          <p:nvPr/>
        </p:nvSpPr>
        <p:spPr bwMode="auto">
          <a:xfrm>
            <a:off x="3706813" y="2493963"/>
            <a:ext cx="939800" cy="336550"/>
          </a:xfrm>
          <a:prstGeom prst="rect">
            <a:avLst/>
          </a:prstGeom>
          <a:noFill/>
          <a:ln w="12700">
            <a:noFill/>
            <a:miter lim="800000"/>
            <a:headEnd/>
            <a:tailEnd/>
          </a:ln>
          <a:effectLst/>
        </p:spPr>
        <p:txBody>
          <a:bodyPr wrap="none">
            <a:spAutoFit/>
          </a:bodyPr>
          <a:lstStyle/>
          <a:p>
            <a:r>
              <a:rPr lang="en-US" sz="1600" b="0"/>
              <a:t>Identical</a:t>
            </a:r>
          </a:p>
        </p:txBody>
      </p:sp>
    </p:spTree>
    <p:extLst>
      <p:ext uri="{BB962C8B-B14F-4D97-AF65-F5344CB8AC3E}">
        <p14:creationId xmlns:p14="http://schemas.microsoft.com/office/powerpoint/2010/main" val="3332978078"/>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ChangeArrowheads="1"/>
          </p:cNvSpPr>
          <p:nvPr>
            <p:ph type="title"/>
          </p:nvPr>
        </p:nvSpPr>
        <p:spPr/>
        <p:txBody>
          <a:bodyPr/>
          <a:lstStyle/>
          <a:p>
            <a:pPr>
              <a:defRPr/>
            </a:pPr>
            <a:r>
              <a:rPr lang="en-US" sz="2800" dirty="0" smtClean="0"/>
              <a:t>Goals and Limitations of Testing</a:t>
            </a:r>
          </a:p>
        </p:txBody>
      </p:sp>
      <p:sp>
        <p:nvSpPr>
          <p:cNvPr id="24579" name="Rectangle 3"/>
          <p:cNvSpPr>
            <a:spLocks noGrp="1" noChangeArrowheads="1"/>
          </p:cNvSpPr>
          <p:nvPr>
            <p:ph idx="1"/>
          </p:nvPr>
        </p:nvSpPr>
        <p:spPr>
          <a:xfrm>
            <a:off x="179388" y="980728"/>
            <a:ext cx="8713092" cy="4754571"/>
          </a:xfrm>
        </p:spPr>
        <p:txBody>
          <a:bodyPr/>
          <a:lstStyle/>
          <a:p>
            <a:r>
              <a:rPr lang="en-US" sz="2400" b="0" dirty="0" err="1" smtClean="0"/>
              <a:t>Dijkstra</a:t>
            </a:r>
            <a:r>
              <a:rPr lang="en-US" sz="2400" b="0" dirty="0" smtClean="0"/>
              <a:t>, 1972: </a:t>
            </a:r>
          </a:p>
          <a:p>
            <a:pPr marL="742950" lvl="1" indent="-285750"/>
            <a:r>
              <a:rPr lang="en-US" sz="2400" i="1" dirty="0" smtClean="0">
                <a:solidFill>
                  <a:srgbClr val="0070C0"/>
                </a:solidFill>
              </a:rPr>
              <a:t>“Program testing can be used to show the presence of bugs, but never to show their absence”</a:t>
            </a:r>
          </a:p>
          <a:p>
            <a:r>
              <a:rPr lang="en-US" sz="2400" b="0" dirty="0" smtClean="0"/>
              <a:t>Thus:</a:t>
            </a:r>
          </a:p>
          <a:p>
            <a:pPr marL="742950" lvl="1" indent="-285750"/>
            <a:r>
              <a:rPr lang="en-US" sz="2400" dirty="0" smtClean="0"/>
              <a:t>No absolute certainty can be gained from testing</a:t>
            </a:r>
          </a:p>
          <a:p>
            <a:pPr marL="742950" lvl="1" indent="-285750"/>
            <a:r>
              <a:rPr lang="en-US" sz="2400" dirty="0" smtClean="0"/>
              <a:t>Testing should be integrated with other SW quality activities, e.g., code reviews and inspections</a:t>
            </a:r>
          </a:p>
          <a:p>
            <a:pPr marL="742950" lvl="1" indent="-285750"/>
            <a:r>
              <a:rPr lang="en-US" sz="2400" dirty="0" smtClean="0"/>
              <a:t>Main goal of testing: demonstrate the software can be depended upon, i.e., </a:t>
            </a:r>
            <a:r>
              <a:rPr lang="en-US" sz="2400" i="1" dirty="0" smtClean="0"/>
              <a:t>sufficient</a:t>
            </a:r>
            <a:r>
              <a:rPr lang="en-US" sz="2400" dirty="0" smtClean="0"/>
              <a:t> </a:t>
            </a:r>
            <a:r>
              <a:rPr lang="en-US" sz="2400" i="1" dirty="0" smtClean="0"/>
              <a:t>dependability</a:t>
            </a:r>
          </a:p>
          <a:p>
            <a:pPr marL="742950" lvl="1" indent="-285750"/>
            <a:r>
              <a:rPr lang="en-US" sz="2400" dirty="0" smtClean="0"/>
              <a:t>We can only gain </a:t>
            </a:r>
            <a:r>
              <a:rPr lang="en-US" sz="2400" u="sng" dirty="0" smtClean="0"/>
              <a:t>sufficient</a:t>
            </a:r>
            <a:r>
              <a:rPr lang="en-US" sz="2400" dirty="0" smtClean="0"/>
              <a:t> confidence in the System Under Test (SUT), but not full confidence!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79">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579">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sz="2300" b="0" smtClean="0">
                <a:effectLst/>
              </a:rPr>
              <a:t>Cause-Effect Graphs </a:t>
            </a:r>
            <a:br>
              <a:rPr lang="en-US" sz="2300" b="0" smtClean="0">
                <a:effectLst/>
              </a:rPr>
            </a:br>
            <a:r>
              <a:rPr lang="en-US" sz="2300" b="0" smtClean="0">
                <a:effectLst/>
              </a:rPr>
              <a:t>Additional Constraints</a:t>
            </a:r>
          </a:p>
        </p:txBody>
      </p:sp>
      <p:grpSp>
        <p:nvGrpSpPr>
          <p:cNvPr id="57348" name="Group 3"/>
          <p:cNvGrpSpPr>
            <a:grpSpLocks/>
          </p:cNvGrpSpPr>
          <p:nvPr/>
        </p:nvGrpSpPr>
        <p:grpSpPr bwMode="auto">
          <a:xfrm>
            <a:off x="2065338" y="1125538"/>
            <a:ext cx="354012" cy="303212"/>
            <a:chOff x="1569" y="124"/>
            <a:chExt cx="261" cy="263"/>
          </a:xfrm>
        </p:grpSpPr>
        <p:sp>
          <p:nvSpPr>
            <p:cNvPr id="57399" name="Oval 4"/>
            <p:cNvSpPr>
              <a:spLocks noChangeArrowheads="1"/>
            </p:cNvSpPr>
            <p:nvPr/>
          </p:nvSpPr>
          <p:spPr bwMode="auto">
            <a:xfrm>
              <a:off x="1569" y="124"/>
              <a:ext cx="261" cy="237"/>
            </a:xfrm>
            <a:prstGeom prst="ellipse">
              <a:avLst/>
            </a:prstGeom>
            <a:solidFill>
              <a:schemeClr val="folHlink"/>
            </a:solidFill>
            <a:ln w="12700">
              <a:solidFill>
                <a:schemeClr val="tx1"/>
              </a:solidFill>
              <a:round/>
              <a:headEnd/>
              <a:tailEnd/>
            </a:ln>
          </p:spPr>
          <p:txBody>
            <a:bodyPr wrap="none" anchor="ctr"/>
            <a:lstStyle/>
            <a:p>
              <a:endParaRPr lang="en-US" sz="1400"/>
            </a:p>
          </p:txBody>
        </p:sp>
        <p:sp>
          <p:nvSpPr>
            <p:cNvPr id="57400" name="Rectangle 5"/>
            <p:cNvSpPr>
              <a:spLocks noChangeArrowheads="1"/>
            </p:cNvSpPr>
            <p:nvPr/>
          </p:nvSpPr>
          <p:spPr bwMode="auto">
            <a:xfrm flipH="1">
              <a:off x="1644" y="161"/>
              <a:ext cx="163" cy="226"/>
            </a:xfrm>
            <a:prstGeom prst="rect">
              <a:avLst/>
            </a:prstGeom>
            <a:noFill/>
            <a:ln w="9525">
              <a:noFill/>
              <a:miter lim="800000"/>
              <a:headEnd/>
              <a:tailEnd/>
            </a:ln>
          </p:spPr>
          <p:txBody>
            <a:bodyPr wrap="none" lIns="46038" tIns="23813" rIns="46038" bIns="23813">
              <a:spAutoFit/>
            </a:bodyPr>
            <a:lstStyle/>
            <a:p>
              <a:pPr defTabSz="238125"/>
              <a:r>
                <a:rPr lang="en-US" sz="1400"/>
                <a:t>A</a:t>
              </a:r>
            </a:p>
          </p:txBody>
        </p:sp>
      </p:grpSp>
      <p:grpSp>
        <p:nvGrpSpPr>
          <p:cNvPr id="57349" name="Group 6"/>
          <p:cNvGrpSpPr>
            <a:grpSpLocks/>
          </p:cNvGrpSpPr>
          <p:nvPr/>
        </p:nvGrpSpPr>
        <p:grpSpPr bwMode="auto">
          <a:xfrm>
            <a:off x="2065338" y="1584325"/>
            <a:ext cx="354012" cy="303213"/>
            <a:chOff x="1569" y="522"/>
            <a:chExt cx="261" cy="263"/>
          </a:xfrm>
        </p:grpSpPr>
        <p:sp>
          <p:nvSpPr>
            <p:cNvPr id="57397" name="Oval 7"/>
            <p:cNvSpPr>
              <a:spLocks noChangeArrowheads="1"/>
            </p:cNvSpPr>
            <p:nvPr/>
          </p:nvSpPr>
          <p:spPr bwMode="auto">
            <a:xfrm>
              <a:off x="1569" y="522"/>
              <a:ext cx="261" cy="237"/>
            </a:xfrm>
            <a:prstGeom prst="ellipse">
              <a:avLst/>
            </a:prstGeom>
            <a:solidFill>
              <a:schemeClr val="folHlink"/>
            </a:solidFill>
            <a:ln w="12700">
              <a:solidFill>
                <a:schemeClr val="tx1"/>
              </a:solidFill>
              <a:round/>
              <a:headEnd/>
              <a:tailEnd/>
            </a:ln>
          </p:spPr>
          <p:txBody>
            <a:bodyPr wrap="none" anchor="ctr"/>
            <a:lstStyle/>
            <a:p>
              <a:endParaRPr lang="en-US" sz="1400"/>
            </a:p>
          </p:txBody>
        </p:sp>
        <p:sp>
          <p:nvSpPr>
            <p:cNvPr id="57398" name="Rectangle 8"/>
            <p:cNvSpPr>
              <a:spLocks noChangeArrowheads="1"/>
            </p:cNvSpPr>
            <p:nvPr/>
          </p:nvSpPr>
          <p:spPr bwMode="auto">
            <a:xfrm flipH="1">
              <a:off x="1642" y="559"/>
              <a:ext cx="162" cy="226"/>
            </a:xfrm>
            <a:prstGeom prst="rect">
              <a:avLst/>
            </a:prstGeom>
            <a:noFill/>
            <a:ln w="9525">
              <a:noFill/>
              <a:miter lim="800000"/>
              <a:headEnd/>
              <a:tailEnd/>
            </a:ln>
          </p:spPr>
          <p:txBody>
            <a:bodyPr wrap="none" lIns="46038" tIns="23813" rIns="46038" bIns="23813">
              <a:spAutoFit/>
            </a:bodyPr>
            <a:lstStyle/>
            <a:p>
              <a:pPr defTabSz="238125"/>
              <a:r>
                <a:rPr lang="en-US" sz="1400"/>
                <a:t>B</a:t>
              </a:r>
            </a:p>
          </p:txBody>
        </p:sp>
      </p:grpSp>
      <p:sp>
        <p:nvSpPr>
          <p:cNvPr id="57350" name="Line 9"/>
          <p:cNvSpPr>
            <a:spLocks noChangeShapeType="1"/>
          </p:cNvSpPr>
          <p:nvPr/>
        </p:nvSpPr>
        <p:spPr bwMode="auto">
          <a:xfrm flipH="1">
            <a:off x="1206500" y="1262063"/>
            <a:ext cx="869950" cy="247650"/>
          </a:xfrm>
          <a:prstGeom prst="line">
            <a:avLst/>
          </a:prstGeom>
          <a:noFill/>
          <a:ln w="12700">
            <a:solidFill>
              <a:schemeClr val="tx1"/>
            </a:solidFill>
            <a:prstDash val="dash"/>
            <a:round/>
            <a:headEnd type="none" w="sm" len="sm"/>
            <a:tailEnd type="none" w="sm" len="sm"/>
          </a:ln>
        </p:spPr>
        <p:txBody>
          <a:bodyPr/>
          <a:lstStyle/>
          <a:p>
            <a:endParaRPr lang="en-CA"/>
          </a:p>
        </p:txBody>
      </p:sp>
      <p:sp>
        <p:nvSpPr>
          <p:cNvPr id="57351" name="Line 10"/>
          <p:cNvSpPr>
            <a:spLocks noChangeShapeType="1"/>
          </p:cNvSpPr>
          <p:nvPr/>
        </p:nvSpPr>
        <p:spPr bwMode="auto">
          <a:xfrm>
            <a:off x="1206500" y="1509713"/>
            <a:ext cx="869950" cy="211137"/>
          </a:xfrm>
          <a:prstGeom prst="line">
            <a:avLst/>
          </a:prstGeom>
          <a:noFill/>
          <a:ln w="12700">
            <a:solidFill>
              <a:schemeClr val="tx1"/>
            </a:solidFill>
            <a:prstDash val="dash"/>
            <a:round/>
            <a:headEnd type="none" w="sm" len="sm"/>
            <a:tailEnd type="none" w="sm" len="sm"/>
          </a:ln>
        </p:spPr>
        <p:txBody>
          <a:bodyPr/>
          <a:lstStyle/>
          <a:p>
            <a:endParaRPr lang="en-CA"/>
          </a:p>
        </p:txBody>
      </p:sp>
      <p:grpSp>
        <p:nvGrpSpPr>
          <p:cNvPr id="57352" name="Group 11"/>
          <p:cNvGrpSpPr>
            <a:grpSpLocks/>
          </p:cNvGrpSpPr>
          <p:nvPr/>
        </p:nvGrpSpPr>
        <p:grpSpPr bwMode="auto">
          <a:xfrm>
            <a:off x="838200" y="2032000"/>
            <a:ext cx="1581150" cy="762000"/>
            <a:chOff x="662" y="1059"/>
            <a:chExt cx="1168" cy="661"/>
          </a:xfrm>
        </p:grpSpPr>
        <p:grpSp>
          <p:nvGrpSpPr>
            <p:cNvPr id="57388" name="Group 12"/>
            <p:cNvGrpSpPr>
              <a:grpSpLocks/>
            </p:cNvGrpSpPr>
            <p:nvPr/>
          </p:nvGrpSpPr>
          <p:grpSpPr bwMode="auto">
            <a:xfrm>
              <a:off x="1569" y="1059"/>
              <a:ext cx="261" cy="263"/>
              <a:chOff x="1569" y="1059"/>
              <a:chExt cx="261" cy="263"/>
            </a:xfrm>
          </p:grpSpPr>
          <p:sp>
            <p:nvSpPr>
              <p:cNvPr id="57395" name="Oval 13"/>
              <p:cNvSpPr>
                <a:spLocks noChangeArrowheads="1"/>
              </p:cNvSpPr>
              <p:nvPr/>
            </p:nvSpPr>
            <p:spPr bwMode="auto">
              <a:xfrm>
                <a:off x="1569" y="1059"/>
                <a:ext cx="261" cy="237"/>
              </a:xfrm>
              <a:prstGeom prst="ellipse">
                <a:avLst/>
              </a:prstGeom>
              <a:solidFill>
                <a:schemeClr val="folHlink"/>
              </a:solidFill>
              <a:ln w="12700">
                <a:solidFill>
                  <a:schemeClr val="tx1"/>
                </a:solidFill>
                <a:round/>
                <a:headEnd/>
                <a:tailEnd/>
              </a:ln>
            </p:spPr>
            <p:txBody>
              <a:bodyPr wrap="none" anchor="ctr"/>
              <a:lstStyle/>
              <a:p>
                <a:endParaRPr lang="en-US" sz="1400"/>
              </a:p>
            </p:txBody>
          </p:sp>
          <p:sp>
            <p:nvSpPr>
              <p:cNvPr id="57396" name="Rectangle 14"/>
              <p:cNvSpPr>
                <a:spLocks noChangeArrowheads="1"/>
              </p:cNvSpPr>
              <p:nvPr/>
            </p:nvSpPr>
            <p:spPr bwMode="auto">
              <a:xfrm flipH="1">
                <a:off x="1644" y="1096"/>
                <a:ext cx="163" cy="226"/>
              </a:xfrm>
              <a:prstGeom prst="rect">
                <a:avLst/>
              </a:prstGeom>
              <a:noFill/>
              <a:ln w="9525">
                <a:noFill/>
                <a:miter lim="800000"/>
                <a:headEnd/>
                <a:tailEnd/>
              </a:ln>
            </p:spPr>
            <p:txBody>
              <a:bodyPr wrap="none" lIns="46038" tIns="23813" rIns="46038" bIns="23813">
                <a:spAutoFit/>
              </a:bodyPr>
              <a:lstStyle/>
              <a:p>
                <a:pPr defTabSz="238125"/>
                <a:r>
                  <a:rPr lang="en-US" sz="1400"/>
                  <a:t>A</a:t>
                </a:r>
              </a:p>
            </p:txBody>
          </p:sp>
        </p:grpSp>
        <p:grpSp>
          <p:nvGrpSpPr>
            <p:cNvPr id="57389" name="Group 15"/>
            <p:cNvGrpSpPr>
              <a:grpSpLocks/>
            </p:cNvGrpSpPr>
            <p:nvPr/>
          </p:nvGrpSpPr>
          <p:grpSpPr bwMode="auto">
            <a:xfrm>
              <a:off x="1569" y="1457"/>
              <a:ext cx="261" cy="263"/>
              <a:chOff x="1569" y="1457"/>
              <a:chExt cx="261" cy="263"/>
            </a:xfrm>
          </p:grpSpPr>
          <p:sp>
            <p:nvSpPr>
              <p:cNvPr id="57393" name="Oval 16"/>
              <p:cNvSpPr>
                <a:spLocks noChangeArrowheads="1"/>
              </p:cNvSpPr>
              <p:nvPr/>
            </p:nvSpPr>
            <p:spPr bwMode="auto">
              <a:xfrm>
                <a:off x="1569" y="1457"/>
                <a:ext cx="261" cy="237"/>
              </a:xfrm>
              <a:prstGeom prst="ellipse">
                <a:avLst/>
              </a:prstGeom>
              <a:solidFill>
                <a:schemeClr val="folHlink"/>
              </a:solidFill>
              <a:ln w="12700">
                <a:solidFill>
                  <a:schemeClr val="tx1"/>
                </a:solidFill>
                <a:round/>
                <a:headEnd/>
                <a:tailEnd/>
              </a:ln>
            </p:spPr>
            <p:txBody>
              <a:bodyPr wrap="none" anchor="ctr"/>
              <a:lstStyle/>
              <a:p>
                <a:endParaRPr lang="en-US" sz="1400"/>
              </a:p>
            </p:txBody>
          </p:sp>
          <p:sp>
            <p:nvSpPr>
              <p:cNvPr id="57394" name="Rectangle 17"/>
              <p:cNvSpPr>
                <a:spLocks noChangeArrowheads="1"/>
              </p:cNvSpPr>
              <p:nvPr/>
            </p:nvSpPr>
            <p:spPr bwMode="auto">
              <a:xfrm flipH="1">
                <a:off x="1642" y="1494"/>
                <a:ext cx="162" cy="226"/>
              </a:xfrm>
              <a:prstGeom prst="rect">
                <a:avLst/>
              </a:prstGeom>
              <a:noFill/>
              <a:ln w="9525">
                <a:noFill/>
                <a:miter lim="800000"/>
                <a:headEnd/>
                <a:tailEnd/>
              </a:ln>
            </p:spPr>
            <p:txBody>
              <a:bodyPr wrap="none" lIns="46038" tIns="23813" rIns="46038" bIns="23813">
                <a:spAutoFit/>
              </a:bodyPr>
              <a:lstStyle/>
              <a:p>
                <a:pPr defTabSz="238125"/>
                <a:r>
                  <a:rPr lang="en-US" sz="1400"/>
                  <a:t>B</a:t>
                </a:r>
              </a:p>
            </p:txBody>
          </p:sp>
        </p:grpSp>
        <p:sp>
          <p:nvSpPr>
            <p:cNvPr id="57390" name="Line 18"/>
            <p:cNvSpPr>
              <a:spLocks noChangeShapeType="1"/>
            </p:cNvSpPr>
            <p:nvPr/>
          </p:nvSpPr>
          <p:spPr bwMode="auto">
            <a:xfrm flipH="1">
              <a:off x="934" y="1177"/>
              <a:ext cx="643" cy="215"/>
            </a:xfrm>
            <a:prstGeom prst="line">
              <a:avLst/>
            </a:prstGeom>
            <a:noFill/>
            <a:ln w="12700">
              <a:solidFill>
                <a:schemeClr val="tx1"/>
              </a:solidFill>
              <a:prstDash val="dash"/>
              <a:round/>
              <a:headEnd type="none" w="sm" len="sm"/>
              <a:tailEnd type="none" w="sm" len="sm"/>
            </a:ln>
          </p:spPr>
          <p:txBody>
            <a:bodyPr/>
            <a:lstStyle/>
            <a:p>
              <a:endParaRPr lang="en-CA"/>
            </a:p>
          </p:txBody>
        </p:sp>
        <p:sp>
          <p:nvSpPr>
            <p:cNvPr id="57391" name="Line 19"/>
            <p:cNvSpPr>
              <a:spLocks noChangeShapeType="1"/>
            </p:cNvSpPr>
            <p:nvPr/>
          </p:nvSpPr>
          <p:spPr bwMode="auto">
            <a:xfrm>
              <a:off x="934" y="1392"/>
              <a:ext cx="643" cy="184"/>
            </a:xfrm>
            <a:prstGeom prst="line">
              <a:avLst/>
            </a:prstGeom>
            <a:noFill/>
            <a:ln w="12700">
              <a:solidFill>
                <a:schemeClr val="tx1"/>
              </a:solidFill>
              <a:prstDash val="dash"/>
              <a:round/>
              <a:headEnd type="none" w="sm" len="sm"/>
              <a:tailEnd type="none" w="sm" len="sm"/>
            </a:ln>
          </p:spPr>
          <p:txBody>
            <a:bodyPr/>
            <a:lstStyle/>
            <a:p>
              <a:endParaRPr lang="en-CA"/>
            </a:p>
          </p:txBody>
        </p:sp>
        <p:sp>
          <p:nvSpPr>
            <p:cNvPr id="57392" name="Rectangle 20"/>
            <p:cNvSpPr>
              <a:spLocks noChangeArrowheads="1"/>
            </p:cNvSpPr>
            <p:nvPr/>
          </p:nvSpPr>
          <p:spPr bwMode="auto">
            <a:xfrm>
              <a:off x="662" y="1199"/>
              <a:ext cx="224" cy="265"/>
            </a:xfrm>
            <a:prstGeom prst="rect">
              <a:avLst/>
            </a:prstGeom>
            <a:noFill/>
            <a:ln w="9525">
              <a:noFill/>
              <a:miter lim="800000"/>
              <a:headEnd/>
              <a:tailEnd/>
            </a:ln>
          </p:spPr>
          <p:txBody>
            <a:bodyPr wrap="none" lIns="92075" tIns="46038" rIns="92075" bIns="46038">
              <a:spAutoFit/>
            </a:bodyPr>
            <a:lstStyle/>
            <a:p>
              <a:r>
                <a:rPr lang="en-US" sz="1400"/>
                <a:t>E</a:t>
              </a:r>
            </a:p>
          </p:txBody>
        </p:sp>
      </p:grpSp>
      <p:grpSp>
        <p:nvGrpSpPr>
          <p:cNvPr id="57353" name="Group 21"/>
          <p:cNvGrpSpPr>
            <a:grpSpLocks/>
          </p:cNvGrpSpPr>
          <p:nvPr/>
        </p:nvGrpSpPr>
        <p:grpSpPr bwMode="auto">
          <a:xfrm>
            <a:off x="838200" y="2925763"/>
            <a:ext cx="1581150" cy="762000"/>
            <a:chOff x="662" y="1923"/>
            <a:chExt cx="1168" cy="660"/>
          </a:xfrm>
        </p:grpSpPr>
        <p:grpSp>
          <p:nvGrpSpPr>
            <p:cNvPr id="57379" name="Group 22"/>
            <p:cNvGrpSpPr>
              <a:grpSpLocks/>
            </p:cNvGrpSpPr>
            <p:nvPr/>
          </p:nvGrpSpPr>
          <p:grpSpPr bwMode="auto">
            <a:xfrm>
              <a:off x="1569" y="1923"/>
              <a:ext cx="261" cy="263"/>
              <a:chOff x="1569" y="1923"/>
              <a:chExt cx="261" cy="263"/>
            </a:xfrm>
          </p:grpSpPr>
          <p:sp>
            <p:nvSpPr>
              <p:cNvPr id="57386" name="Oval 23"/>
              <p:cNvSpPr>
                <a:spLocks noChangeArrowheads="1"/>
              </p:cNvSpPr>
              <p:nvPr/>
            </p:nvSpPr>
            <p:spPr bwMode="auto">
              <a:xfrm>
                <a:off x="1569" y="1923"/>
                <a:ext cx="261" cy="237"/>
              </a:xfrm>
              <a:prstGeom prst="ellipse">
                <a:avLst/>
              </a:prstGeom>
              <a:solidFill>
                <a:schemeClr val="folHlink"/>
              </a:solidFill>
              <a:ln w="12700">
                <a:solidFill>
                  <a:schemeClr val="tx1"/>
                </a:solidFill>
                <a:round/>
                <a:headEnd/>
                <a:tailEnd/>
              </a:ln>
            </p:spPr>
            <p:txBody>
              <a:bodyPr wrap="none" anchor="ctr"/>
              <a:lstStyle/>
              <a:p>
                <a:endParaRPr lang="en-US" sz="1400"/>
              </a:p>
            </p:txBody>
          </p:sp>
          <p:sp>
            <p:nvSpPr>
              <p:cNvPr id="57387" name="Rectangle 24"/>
              <p:cNvSpPr>
                <a:spLocks noChangeArrowheads="1"/>
              </p:cNvSpPr>
              <p:nvPr/>
            </p:nvSpPr>
            <p:spPr bwMode="auto">
              <a:xfrm flipH="1">
                <a:off x="1644" y="1960"/>
                <a:ext cx="163" cy="226"/>
              </a:xfrm>
              <a:prstGeom prst="rect">
                <a:avLst/>
              </a:prstGeom>
              <a:noFill/>
              <a:ln w="9525">
                <a:noFill/>
                <a:miter lim="800000"/>
                <a:headEnd/>
                <a:tailEnd/>
              </a:ln>
            </p:spPr>
            <p:txBody>
              <a:bodyPr wrap="none" lIns="46038" tIns="23813" rIns="46038" bIns="23813">
                <a:spAutoFit/>
              </a:bodyPr>
              <a:lstStyle/>
              <a:p>
                <a:pPr defTabSz="238125"/>
                <a:r>
                  <a:rPr lang="en-US" sz="1400"/>
                  <a:t>A</a:t>
                </a:r>
              </a:p>
            </p:txBody>
          </p:sp>
        </p:grpSp>
        <p:grpSp>
          <p:nvGrpSpPr>
            <p:cNvPr id="57380" name="Group 25"/>
            <p:cNvGrpSpPr>
              <a:grpSpLocks/>
            </p:cNvGrpSpPr>
            <p:nvPr/>
          </p:nvGrpSpPr>
          <p:grpSpPr bwMode="auto">
            <a:xfrm>
              <a:off x="1569" y="2321"/>
              <a:ext cx="261" cy="262"/>
              <a:chOff x="1569" y="2321"/>
              <a:chExt cx="261" cy="262"/>
            </a:xfrm>
          </p:grpSpPr>
          <p:sp>
            <p:nvSpPr>
              <p:cNvPr id="57384" name="Oval 26"/>
              <p:cNvSpPr>
                <a:spLocks noChangeArrowheads="1"/>
              </p:cNvSpPr>
              <p:nvPr/>
            </p:nvSpPr>
            <p:spPr bwMode="auto">
              <a:xfrm>
                <a:off x="1569" y="2321"/>
                <a:ext cx="261" cy="237"/>
              </a:xfrm>
              <a:prstGeom prst="ellipse">
                <a:avLst/>
              </a:prstGeom>
              <a:solidFill>
                <a:schemeClr val="folHlink"/>
              </a:solidFill>
              <a:ln w="12700">
                <a:solidFill>
                  <a:schemeClr val="tx1"/>
                </a:solidFill>
                <a:round/>
                <a:headEnd/>
                <a:tailEnd/>
              </a:ln>
            </p:spPr>
            <p:txBody>
              <a:bodyPr wrap="none" anchor="ctr"/>
              <a:lstStyle/>
              <a:p>
                <a:endParaRPr lang="en-US" sz="1400"/>
              </a:p>
            </p:txBody>
          </p:sp>
          <p:sp>
            <p:nvSpPr>
              <p:cNvPr id="57385" name="Rectangle 27"/>
              <p:cNvSpPr>
                <a:spLocks noChangeArrowheads="1"/>
              </p:cNvSpPr>
              <p:nvPr/>
            </p:nvSpPr>
            <p:spPr bwMode="auto">
              <a:xfrm flipH="1">
                <a:off x="1642" y="2358"/>
                <a:ext cx="162" cy="225"/>
              </a:xfrm>
              <a:prstGeom prst="rect">
                <a:avLst/>
              </a:prstGeom>
              <a:noFill/>
              <a:ln w="9525">
                <a:noFill/>
                <a:miter lim="800000"/>
                <a:headEnd/>
                <a:tailEnd/>
              </a:ln>
            </p:spPr>
            <p:txBody>
              <a:bodyPr wrap="none" lIns="46038" tIns="23813" rIns="46038" bIns="23813">
                <a:spAutoFit/>
              </a:bodyPr>
              <a:lstStyle/>
              <a:p>
                <a:pPr defTabSz="238125"/>
                <a:r>
                  <a:rPr lang="en-US" sz="1400"/>
                  <a:t>B</a:t>
                </a:r>
              </a:p>
            </p:txBody>
          </p:sp>
        </p:grpSp>
        <p:sp>
          <p:nvSpPr>
            <p:cNvPr id="57381" name="Line 28"/>
            <p:cNvSpPr>
              <a:spLocks noChangeShapeType="1"/>
            </p:cNvSpPr>
            <p:nvPr/>
          </p:nvSpPr>
          <p:spPr bwMode="auto">
            <a:xfrm flipH="1">
              <a:off x="934" y="2041"/>
              <a:ext cx="643" cy="215"/>
            </a:xfrm>
            <a:prstGeom prst="line">
              <a:avLst/>
            </a:prstGeom>
            <a:noFill/>
            <a:ln w="12700">
              <a:solidFill>
                <a:schemeClr val="tx1"/>
              </a:solidFill>
              <a:prstDash val="dash"/>
              <a:round/>
              <a:headEnd type="none" w="sm" len="sm"/>
              <a:tailEnd type="none" w="sm" len="sm"/>
            </a:ln>
          </p:spPr>
          <p:txBody>
            <a:bodyPr/>
            <a:lstStyle/>
            <a:p>
              <a:endParaRPr lang="en-CA"/>
            </a:p>
          </p:txBody>
        </p:sp>
        <p:sp>
          <p:nvSpPr>
            <p:cNvPr id="57382" name="Line 29"/>
            <p:cNvSpPr>
              <a:spLocks noChangeShapeType="1"/>
            </p:cNvSpPr>
            <p:nvPr/>
          </p:nvSpPr>
          <p:spPr bwMode="auto">
            <a:xfrm>
              <a:off x="934" y="2256"/>
              <a:ext cx="643" cy="184"/>
            </a:xfrm>
            <a:prstGeom prst="line">
              <a:avLst/>
            </a:prstGeom>
            <a:noFill/>
            <a:ln w="12700">
              <a:solidFill>
                <a:schemeClr val="tx1"/>
              </a:solidFill>
              <a:prstDash val="dash"/>
              <a:round/>
              <a:headEnd type="none" w="sm" len="sm"/>
              <a:tailEnd type="none" w="sm" len="sm"/>
            </a:ln>
          </p:spPr>
          <p:txBody>
            <a:bodyPr/>
            <a:lstStyle/>
            <a:p>
              <a:endParaRPr lang="en-CA"/>
            </a:p>
          </p:txBody>
        </p:sp>
        <p:sp>
          <p:nvSpPr>
            <p:cNvPr id="57383" name="Rectangle 30"/>
            <p:cNvSpPr>
              <a:spLocks noChangeArrowheads="1"/>
            </p:cNvSpPr>
            <p:nvPr/>
          </p:nvSpPr>
          <p:spPr bwMode="auto">
            <a:xfrm>
              <a:off x="662" y="2063"/>
              <a:ext cx="172" cy="264"/>
            </a:xfrm>
            <a:prstGeom prst="rect">
              <a:avLst/>
            </a:prstGeom>
            <a:noFill/>
            <a:ln w="9525">
              <a:noFill/>
              <a:miter lim="800000"/>
              <a:headEnd/>
              <a:tailEnd/>
            </a:ln>
          </p:spPr>
          <p:txBody>
            <a:bodyPr wrap="none" lIns="92075" tIns="46038" rIns="92075" bIns="46038">
              <a:spAutoFit/>
            </a:bodyPr>
            <a:lstStyle/>
            <a:p>
              <a:r>
                <a:rPr lang="en-US" sz="1400"/>
                <a:t>I</a:t>
              </a:r>
            </a:p>
          </p:txBody>
        </p:sp>
      </p:grpSp>
      <p:grpSp>
        <p:nvGrpSpPr>
          <p:cNvPr id="57404" name="Group 60"/>
          <p:cNvGrpSpPr>
            <a:grpSpLocks/>
          </p:cNvGrpSpPr>
          <p:nvPr/>
        </p:nvGrpSpPr>
        <p:grpSpPr bwMode="auto">
          <a:xfrm>
            <a:off x="784225" y="3933825"/>
            <a:ext cx="1635125" cy="762000"/>
            <a:chOff x="494" y="2478"/>
            <a:chExt cx="1030" cy="480"/>
          </a:xfrm>
        </p:grpSpPr>
        <p:grpSp>
          <p:nvGrpSpPr>
            <p:cNvPr id="57354" name="Group 31"/>
            <p:cNvGrpSpPr>
              <a:grpSpLocks/>
            </p:cNvGrpSpPr>
            <p:nvPr/>
          </p:nvGrpSpPr>
          <p:grpSpPr bwMode="auto">
            <a:xfrm>
              <a:off x="1301" y="2478"/>
              <a:ext cx="223" cy="191"/>
              <a:chOff x="1569" y="2739"/>
              <a:chExt cx="261" cy="263"/>
            </a:xfrm>
          </p:grpSpPr>
          <p:sp>
            <p:nvSpPr>
              <p:cNvPr id="57377" name="Oval 32"/>
              <p:cNvSpPr>
                <a:spLocks noChangeArrowheads="1"/>
              </p:cNvSpPr>
              <p:nvPr/>
            </p:nvSpPr>
            <p:spPr bwMode="auto">
              <a:xfrm>
                <a:off x="1569" y="2739"/>
                <a:ext cx="261" cy="237"/>
              </a:xfrm>
              <a:prstGeom prst="ellipse">
                <a:avLst/>
              </a:prstGeom>
              <a:solidFill>
                <a:schemeClr val="folHlink"/>
              </a:solidFill>
              <a:ln w="12700">
                <a:solidFill>
                  <a:schemeClr val="tx1"/>
                </a:solidFill>
                <a:round/>
                <a:headEnd/>
                <a:tailEnd/>
              </a:ln>
            </p:spPr>
            <p:txBody>
              <a:bodyPr wrap="none" anchor="ctr"/>
              <a:lstStyle/>
              <a:p>
                <a:endParaRPr lang="en-US" sz="1400"/>
              </a:p>
            </p:txBody>
          </p:sp>
          <p:sp>
            <p:nvSpPr>
              <p:cNvPr id="57378" name="Rectangle 33"/>
              <p:cNvSpPr>
                <a:spLocks noChangeArrowheads="1"/>
              </p:cNvSpPr>
              <p:nvPr/>
            </p:nvSpPr>
            <p:spPr bwMode="auto">
              <a:xfrm flipH="1">
                <a:off x="1644" y="2776"/>
                <a:ext cx="163" cy="226"/>
              </a:xfrm>
              <a:prstGeom prst="rect">
                <a:avLst/>
              </a:prstGeom>
              <a:noFill/>
              <a:ln w="9525">
                <a:noFill/>
                <a:miter lim="800000"/>
                <a:headEnd/>
                <a:tailEnd/>
              </a:ln>
            </p:spPr>
            <p:txBody>
              <a:bodyPr wrap="none" lIns="46038" tIns="23813" rIns="46038" bIns="23813">
                <a:spAutoFit/>
              </a:bodyPr>
              <a:lstStyle/>
              <a:p>
                <a:pPr defTabSz="238125"/>
                <a:r>
                  <a:rPr lang="en-US" sz="1400"/>
                  <a:t>A</a:t>
                </a:r>
              </a:p>
            </p:txBody>
          </p:sp>
        </p:grpSp>
        <p:grpSp>
          <p:nvGrpSpPr>
            <p:cNvPr id="57355" name="Group 34"/>
            <p:cNvGrpSpPr>
              <a:grpSpLocks/>
            </p:cNvGrpSpPr>
            <p:nvPr/>
          </p:nvGrpSpPr>
          <p:grpSpPr bwMode="auto">
            <a:xfrm>
              <a:off x="1301" y="2767"/>
              <a:ext cx="223" cy="191"/>
              <a:chOff x="1569" y="3137"/>
              <a:chExt cx="261" cy="263"/>
            </a:xfrm>
          </p:grpSpPr>
          <p:sp>
            <p:nvSpPr>
              <p:cNvPr id="57375" name="Oval 35"/>
              <p:cNvSpPr>
                <a:spLocks noChangeArrowheads="1"/>
              </p:cNvSpPr>
              <p:nvPr/>
            </p:nvSpPr>
            <p:spPr bwMode="auto">
              <a:xfrm>
                <a:off x="1569" y="3137"/>
                <a:ext cx="261" cy="237"/>
              </a:xfrm>
              <a:prstGeom prst="ellipse">
                <a:avLst/>
              </a:prstGeom>
              <a:solidFill>
                <a:schemeClr val="folHlink"/>
              </a:solidFill>
              <a:ln w="12700">
                <a:solidFill>
                  <a:schemeClr val="tx1"/>
                </a:solidFill>
                <a:round/>
                <a:headEnd/>
                <a:tailEnd/>
              </a:ln>
            </p:spPr>
            <p:txBody>
              <a:bodyPr wrap="none" anchor="ctr"/>
              <a:lstStyle/>
              <a:p>
                <a:endParaRPr lang="en-US" sz="1400"/>
              </a:p>
            </p:txBody>
          </p:sp>
          <p:sp>
            <p:nvSpPr>
              <p:cNvPr id="57376" name="Rectangle 36"/>
              <p:cNvSpPr>
                <a:spLocks noChangeArrowheads="1"/>
              </p:cNvSpPr>
              <p:nvPr/>
            </p:nvSpPr>
            <p:spPr bwMode="auto">
              <a:xfrm flipH="1">
                <a:off x="1642" y="3174"/>
                <a:ext cx="162" cy="226"/>
              </a:xfrm>
              <a:prstGeom prst="rect">
                <a:avLst/>
              </a:prstGeom>
              <a:noFill/>
              <a:ln w="9525">
                <a:noFill/>
                <a:miter lim="800000"/>
                <a:headEnd/>
                <a:tailEnd/>
              </a:ln>
            </p:spPr>
            <p:txBody>
              <a:bodyPr wrap="none" lIns="46038" tIns="23813" rIns="46038" bIns="23813">
                <a:spAutoFit/>
              </a:bodyPr>
              <a:lstStyle/>
              <a:p>
                <a:pPr defTabSz="238125"/>
                <a:r>
                  <a:rPr lang="en-US" sz="1400"/>
                  <a:t>B</a:t>
                </a:r>
              </a:p>
            </p:txBody>
          </p:sp>
        </p:grpSp>
        <p:sp>
          <p:nvSpPr>
            <p:cNvPr id="57356" name="Rectangle 37"/>
            <p:cNvSpPr>
              <a:spLocks noChangeArrowheads="1"/>
            </p:cNvSpPr>
            <p:nvPr/>
          </p:nvSpPr>
          <p:spPr bwMode="auto">
            <a:xfrm>
              <a:off x="494" y="2610"/>
              <a:ext cx="209" cy="192"/>
            </a:xfrm>
            <a:prstGeom prst="rect">
              <a:avLst/>
            </a:prstGeom>
            <a:noFill/>
            <a:ln w="9525">
              <a:noFill/>
              <a:miter lim="800000"/>
              <a:headEnd/>
              <a:tailEnd/>
            </a:ln>
          </p:spPr>
          <p:txBody>
            <a:bodyPr wrap="none" lIns="92075" tIns="46038" rIns="92075" bIns="46038">
              <a:spAutoFit/>
            </a:bodyPr>
            <a:lstStyle/>
            <a:p>
              <a:r>
                <a:rPr lang="en-US" sz="1400"/>
                <a:t>M</a:t>
              </a:r>
            </a:p>
          </p:txBody>
        </p:sp>
        <p:sp>
          <p:nvSpPr>
            <p:cNvPr id="57357" name="Arc 38"/>
            <p:cNvSpPr>
              <a:spLocks/>
            </p:cNvSpPr>
            <p:nvPr/>
          </p:nvSpPr>
          <p:spPr bwMode="auto">
            <a:xfrm>
              <a:off x="793" y="2511"/>
              <a:ext cx="481" cy="175"/>
            </a:xfrm>
            <a:custGeom>
              <a:avLst/>
              <a:gdLst>
                <a:gd name="T0" fmla="*/ 0 w 21600"/>
                <a:gd name="T1" fmla="*/ 3573126 h 21600"/>
                <a:gd name="T2" fmla="*/ 38250612 w 21600"/>
                <a:gd name="T3" fmla="*/ 0 h 21600"/>
                <a:gd name="T4" fmla="*/ 38307380 w 21600"/>
                <a:gd name="T5" fmla="*/ 357312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683"/>
                    <a:pt x="9651" y="17"/>
                    <a:pt x="21568" y="0"/>
                  </a:cubicBezTo>
                </a:path>
                <a:path w="21600" h="21600" stroke="0" extrusionOk="0">
                  <a:moveTo>
                    <a:pt x="0" y="21600"/>
                  </a:moveTo>
                  <a:cubicBezTo>
                    <a:pt x="0" y="9683"/>
                    <a:pt x="9651" y="17"/>
                    <a:pt x="21568" y="0"/>
                  </a:cubicBezTo>
                  <a:lnTo>
                    <a:pt x="21600" y="21600"/>
                  </a:lnTo>
                  <a:close/>
                </a:path>
              </a:pathLst>
            </a:custGeom>
            <a:noFill/>
            <a:ln w="12700" cap="rnd">
              <a:solidFill>
                <a:schemeClr val="tx1"/>
              </a:solidFill>
              <a:prstDash val="dash"/>
              <a:round/>
              <a:headEnd type="none" w="sm" len="sm"/>
              <a:tailEnd type="none" w="sm" len="sm"/>
            </a:ln>
          </p:spPr>
          <p:txBody>
            <a:bodyPr/>
            <a:lstStyle/>
            <a:p>
              <a:endParaRPr lang="en-US" sz="1400"/>
            </a:p>
          </p:txBody>
        </p:sp>
        <p:sp>
          <p:nvSpPr>
            <p:cNvPr id="57358" name="Arc 39"/>
            <p:cNvSpPr>
              <a:spLocks/>
            </p:cNvSpPr>
            <p:nvPr/>
          </p:nvSpPr>
          <p:spPr bwMode="auto">
            <a:xfrm>
              <a:off x="793" y="2720"/>
              <a:ext cx="481" cy="174"/>
            </a:xfrm>
            <a:custGeom>
              <a:avLst/>
              <a:gdLst>
                <a:gd name="T0" fmla="*/ 38307380 w 21600"/>
                <a:gd name="T1" fmla="*/ 3532419 h 21600"/>
                <a:gd name="T2" fmla="*/ 0 w 21600"/>
                <a:gd name="T3" fmla="*/ 0 h 21600"/>
                <a:gd name="T4" fmla="*/ 3830738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12700" cap="rnd">
              <a:solidFill>
                <a:schemeClr val="tx1"/>
              </a:solidFill>
              <a:prstDash val="dash"/>
              <a:round/>
              <a:headEnd type="triangle" w="med" len="med"/>
              <a:tailEnd type="none" w="sm" len="sm"/>
            </a:ln>
          </p:spPr>
          <p:txBody>
            <a:bodyPr/>
            <a:lstStyle/>
            <a:p>
              <a:endParaRPr lang="en-US" sz="1400"/>
            </a:p>
          </p:txBody>
        </p:sp>
      </p:grpSp>
      <p:sp>
        <p:nvSpPr>
          <p:cNvPr id="57360" name="Rectangle 49"/>
          <p:cNvSpPr>
            <a:spLocks noChangeArrowheads="1"/>
          </p:cNvSpPr>
          <p:nvPr/>
        </p:nvSpPr>
        <p:spPr bwMode="auto">
          <a:xfrm>
            <a:off x="2609850" y="1304925"/>
            <a:ext cx="4338638" cy="396875"/>
          </a:xfrm>
          <a:prstGeom prst="rect">
            <a:avLst/>
          </a:prstGeom>
          <a:noFill/>
          <a:ln w="9525">
            <a:noFill/>
            <a:miter lim="800000"/>
            <a:headEnd/>
            <a:tailEnd/>
          </a:ln>
        </p:spPr>
        <p:txBody>
          <a:bodyPr lIns="92075" tIns="46038" rIns="92075" bIns="46038">
            <a:spAutoFit/>
          </a:bodyPr>
          <a:lstStyle/>
          <a:p>
            <a:r>
              <a:rPr lang="en-US" sz="2000" b="0">
                <a:latin typeface="DawnCastle"/>
              </a:rPr>
              <a:t>Exactly </a:t>
            </a:r>
            <a:r>
              <a:rPr lang="en-US" sz="2000" u="sng">
                <a:latin typeface="DawnCastle"/>
              </a:rPr>
              <a:t>o</a:t>
            </a:r>
            <a:r>
              <a:rPr lang="en-US" sz="2000" b="0">
                <a:latin typeface="DawnCastle"/>
              </a:rPr>
              <a:t>ne of A and B must be true</a:t>
            </a:r>
          </a:p>
        </p:txBody>
      </p:sp>
      <p:sp>
        <p:nvSpPr>
          <p:cNvPr id="57361" name="Rectangle 50"/>
          <p:cNvSpPr>
            <a:spLocks noChangeArrowheads="1"/>
          </p:cNvSpPr>
          <p:nvPr/>
        </p:nvSpPr>
        <p:spPr bwMode="auto">
          <a:xfrm>
            <a:off x="2609850" y="2039938"/>
            <a:ext cx="5322888" cy="641350"/>
          </a:xfrm>
          <a:prstGeom prst="rect">
            <a:avLst/>
          </a:prstGeom>
          <a:noFill/>
          <a:ln w="9525">
            <a:noFill/>
            <a:miter lim="800000"/>
            <a:headEnd/>
            <a:tailEnd/>
          </a:ln>
        </p:spPr>
        <p:txBody>
          <a:bodyPr lIns="92075" tIns="46038" rIns="92075" bIns="46038">
            <a:spAutoFit/>
          </a:bodyPr>
          <a:lstStyle/>
          <a:p>
            <a:r>
              <a:rPr lang="en-US" sz="2000" b="0">
                <a:latin typeface="DawnCastle"/>
              </a:rPr>
              <a:t>At most one of A and B may be true </a:t>
            </a:r>
          </a:p>
          <a:p>
            <a:r>
              <a:rPr lang="en-US" sz="1600" b="0">
                <a:latin typeface="DawnCastle"/>
              </a:rPr>
              <a:t>(E should be remembered!)</a:t>
            </a:r>
          </a:p>
        </p:txBody>
      </p:sp>
      <p:sp>
        <p:nvSpPr>
          <p:cNvPr id="57362" name="Rectangle 51"/>
          <p:cNvSpPr>
            <a:spLocks noChangeArrowheads="1"/>
          </p:cNvSpPr>
          <p:nvPr/>
        </p:nvSpPr>
        <p:spPr bwMode="auto">
          <a:xfrm>
            <a:off x="2484438" y="3068638"/>
            <a:ext cx="4699000" cy="396875"/>
          </a:xfrm>
          <a:prstGeom prst="rect">
            <a:avLst/>
          </a:prstGeom>
          <a:noFill/>
          <a:ln w="9525">
            <a:noFill/>
            <a:miter lim="800000"/>
            <a:headEnd/>
            <a:tailEnd/>
          </a:ln>
        </p:spPr>
        <p:txBody>
          <a:bodyPr lIns="92075" tIns="46038" rIns="92075" bIns="46038">
            <a:spAutoFit/>
          </a:bodyPr>
          <a:lstStyle/>
          <a:p>
            <a:r>
              <a:rPr lang="en-US" sz="2000" b="0">
                <a:latin typeface="DawnCastle"/>
              </a:rPr>
              <a:t>At </a:t>
            </a:r>
            <a:r>
              <a:rPr lang="en-US" sz="2000" b="0" u="sng">
                <a:latin typeface="DawnCastle"/>
              </a:rPr>
              <a:t>l</a:t>
            </a:r>
            <a:r>
              <a:rPr lang="en-US" sz="2000" b="0">
                <a:latin typeface="DawnCastle"/>
              </a:rPr>
              <a:t>east one of A and B must be true</a:t>
            </a:r>
            <a:endParaRPr lang="en-US" sz="1600" b="0"/>
          </a:p>
        </p:txBody>
      </p:sp>
      <p:sp>
        <p:nvSpPr>
          <p:cNvPr id="57363" name="Rectangle 52"/>
          <p:cNvSpPr>
            <a:spLocks noChangeArrowheads="1"/>
          </p:cNvSpPr>
          <p:nvPr/>
        </p:nvSpPr>
        <p:spPr bwMode="auto">
          <a:xfrm>
            <a:off x="2609850" y="4078288"/>
            <a:ext cx="3409950" cy="396875"/>
          </a:xfrm>
          <a:prstGeom prst="rect">
            <a:avLst/>
          </a:prstGeom>
          <a:noFill/>
          <a:ln w="9525">
            <a:noFill/>
            <a:miter lim="800000"/>
            <a:headEnd/>
            <a:tailEnd/>
          </a:ln>
        </p:spPr>
        <p:txBody>
          <a:bodyPr wrap="none" lIns="92075" tIns="46038" rIns="92075" bIns="46038">
            <a:spAutoFit/>
          </a:bodyPr>
          <a:lstStyle/>
          <a:p>
            <a:r>
              <a:rPr lang="en-US" sz="2000" b="0">
                <a:latin typeface="DawnCastle"/>
              </a:rPr>
              <a:t>A </a:t>
            </a:r>
            <a:r>
              <a:rPr lang="en-US" sz="2000" u="sng">
                <a:latin typeface="DawnCastle"/>
              </a:rPr>
              <a:t>m</a:t>
            </a:r>
            <a:r>
              <a:rPr lang="en-US" sz="2000" b="0">
                <a:latin typeface="DawnCastle"/>
              </a:rPr>
              <a:t>asks B, i.e., A =&gt; NOT B</a:t>
            </a:r>
          </a:p>
        </p:txBody>
      </p:sp>
      <p:sp>
        <p:nvSpPr>
          <p:cNvPr id="57364" name="Rectangle 53"/>
          <p:cNvSpPr>
            <a:spLocks noChangeArrowheads="1"/>
          </p:cNvSpPr>
          <p:nvPr/>
        </p:nvSpPr>
        <p:spPr bwMode="auto">
          <a:xfrm>
            <a:off x="2609850" y="5018088"/>
            <a:ext cx="2987675" cy="396875"/>
          </a:xfrm>
          <a:prstGeom prst="rect">
            <a:avLst/>
          </a:prstGeom>
          <a:noFill/>
          <a:ln w="9525">
            <a:noFill/>
            <a:miter lim="800000"/>
            <a:headEnd/>
            <a:tailEnd/>
          </a:ln>
        </p:spPr>
        <p:txBody>
          <a:bodyPr wrap="none" lIns="92075" tIns="46038" rIns="92075" bIns="46038">
            <a:spAutoFit/>
          </a:bodyPr>
          <a:lstStyle/>
          <a:p>
            <a:r>
              <a:rPr lang="en-US" sz="2000" b="0">
                <a:latin typeface="DawnCastle"/>
              </a:rPr>
              <a:t>A </a:t>
            </a:r>
            <a:r>
              <a:rPr lang="en-US" sz="2000" u="sng">
                <a:latin typeface="DawnCastle"/>
              </a:rPr>
              <a:t>r</a:t>
            </a:r>
            <a:r>
              <a:rPr lang="en-US" sz="2000" b="0">
                <a:latin typeface="DawnCastle"/>
              </a:rPr>
              <a:t>equires B, i.e., A =&gt; B</a:t>
            </a:r>
          </a:p>
        </p:txBody>
      </p:sp>
      <p:grpSp>
        <p:nvGrpSpPr>
          <p:cNvPr id="57403" name="Group 59"/>
          <p:cNvGrpSpPr>
            <a:grpSpLocks/>
          </p:cNvGrpSpPr>
          <p:nvPr/>
        </p:nvGrpSpPr>
        <p:grpSpPr bwMode="auto">
          <a:xfrm>
            <a:off x="803275" y="4797425"/>
            <a:ext cx="1616075" cy="762000"/>
            <a:chOff x="506" y="3022"/>
            <a:chExt cx="1018" cy="480"/>
          </a:xfrm>
        </p:grpSpPr>
        <p:grpSp>
          <p:nvGrpSpPr>
            <p:cNvPr id="57367" name="Group 41"/>
            <p:cNvGrpSpPr>
              <a:grpSpLocks/>
            </p:cNvGrpSpPr>
            <p:nvPr/>
          </p:nvGrpSpPr>
          <p:grpSpPr bwMode="auto">
            <a:xfrm>
              <a:off x="1301" y="3022"/>
              <a:ext cx="223" cy="191"/>
              <a:chOff x="1569" y="3615"/>
              <a:chExt cx="261" cy="263"/>
            </a:xfrm>
          </p:grpSpPr>
          <p:sp>
            <p:nvSpPr>
              <p:cNvPr id="57373" name="Oval 42"/>
              <p:cNvSpPr>
                <a:spLocks noChangeArrowheads="1"/>
              </p:cNvSpPr>
              <p:nvPr/>
            </p:nvSpPr>
            <p:spPr bwMode="auto">
              <a:xfrm>
                <a:off x="1569" y="3615"/>
                <a:ext cx="261" cy="237"/>
              </a:xfrm>
              <a:prstGeom prst="ellipse">
                <a:avLst/>
              </a:prstGeom>
              <a:solidFill>
                <a:schemeClr val="folHlink"/>
              </a:solidFill>
              <a:ln w="12700">
                <a:solidFill>
                  <a:schemeClr val="tx1"/>
                </a:solidFill>
                <a:round/>
                <a:headEnd/>
                <a:tailEnd/>
              </a:ln>
            </p:spPr>
            <p:txBody>
              <a:bodyPr wrap="none" anchor="ctr"/>
              <a:lstStyle/>
              <a:p>
                <a:endParaRPr lang="en-US" sz="1400"/>
              </a:p>
            </p:txBody>
          </p:sp>
          <p:sp>
            <p:nvSpPr>
              <p:cNvPr id="57374" name="Rectangle 43"/>
              <p:cNvSpPr>
                <a:spLocks noChangeArrowheads="1"/>
              </p:cNvSpPr>
              <p:nvPr/>
            </p:nvSpPr>
            <p:spPr bwMode="auto">
              <a:xfrm flipH="1">
                <a:off x="1644" y="3652"/>
                <a:ext cx="163" cy="226"/>
              </a:xfrm>
              <a:prstGeom prst="rect">
                <a:avLst/>
              </a:prstGeom>
              <a:noFill/>
              <a:ln w="9525">
                <a:noFill/>
                <a:miter lim="800000"/>
                <a:headEnd/>
                <a:tailEnd/>
              </a:ln>
            </p:spPr>
            <p:txBody>
              <a:bodyPr wrap="none" lIns="46038" tIns="23813" rIns="46038" bIns="23813">
                <a:spAutoFit/>
              </a:bodyPr>
              <a:lstStyle/>
              <a:p>
                <a:pPr defTabSz="238125"/>
                <a:r>
                  <a:rPr lang="en-US" sz="1400"/>
                  <a:t>A</a:t>
                </a:r>
              </a:p>
            </p:txBody>
          </p:sp>
        </p:grpSp>
        <p:grpSp>
          <p:nvGrpSpPr>
            <p:cNvPr id="57368" name="Group 44"/>
            <p:cNvGrpSpPr>
              <a:grpSpLocks/>
            </p:cNvGrpSpPr>
            <p:nvPr/>
          </p:nvGrpSpPr>
          <p:grpSpPr bwMode="auto">
            <a:xfrm>
              <a:off x="1301" y="3311"/>
              <a:ext cx="223" cy="191"/>
              <a:chOff x="1569" y="4013"/>
              <a:chExt cx="261" cy="263"/>
            </a:xfrm>
          </p:grpSpPr>
          <p:sp>
            <p:nvSpPr>
              <p:cNvPr id="57371" name="Oval 45"/>
              <p:cNvSpPr>
                <a:spLocks noChangeArrowheads="1"/>
              </p:cNvSpPr>
              <p:nvPr/>
            </p:nvSpPr>
            <p:spPr bwMode="auto">
              <a:xfrm>
                <a:off x="1569" y="4013"/>
                <a:ext cx="261" cy="237"/>
              </a:xfrm>
              <a:prstGeom prst="ellipse">
                <a:avLst/>
              </a:prstGeom>
              <a:solidFill>
                <a:schemeClr val="folHlink"/>
              </a:solidFill>
              <a:ln w="12700">
                <a:solidFill>
                  <a:schemeClr val="tx1"/>
                </a:solidFill>
                <a:round/>
                <a:headEnd/>
                <a:tailEnd/>
              </a:ln>
            </p:spPr>
            <p:txBody>
              <a:bodyPr wrap="none" anchor="ctr"/>
              <a:lstStyle/>
              <a:p>
                <a:endParaRPr lang="en-US" sz="1400"/>
              </a:p>
            </p:txBody>
          </p:sp>
          <p:sp>
            <p:nvSpPr>
              <p:cNvPr id="57372" name="Rectangle 46"/>
              <p:cNvSpPr>
                <a:spLocks noChangeArrowheads="1"/>
              </p:cNvSpPr>
              <p:nvPr/>
            </p:nvSpPr>
            <p:spPr bwMode="auto">
              <a:xfrm flipH="1">
                <a:off x="1642" y="4050"/>
                <a:ext cx="162" cy="226"/>
              </a:xfrm>
              <a:prstGeom prst="rect">
                <a:avLst/>
              </a:prstGeom>
              <a:noFill/>
              <a:ln w="9525">
                <a:noFill/>
                <a:miter lim="800000"/>
                <a:headEnd/>
                <a:tailEnd/>
              </a:ln>
            </p:spPr>
            <p:txBody>
              <a:bodyPr wrap="none" lIns="46038" tIns="23813" rIns="46038" bIns="23813">
                <a:spAutoFit/>
              </a:bodyPr>
              <a:lstStyle/>
              <a:p>
                <a:pPr defTabSz="238125"/>
                <a:r>
                  <a:rPr lang="en-US" sz="1400"/>
                  <a:t>B</a:t>
                </a:r>
              </a:p>
            </p:txBody>
          </p:sp>
        </p:grpSp>
        <p:sp>
          <p:nvSpPr>
            <p:cNvPr id="57369" name="Arc 47"/>
            <p:cNvSpPr>
              <a:spLocks/>
            </p:cNvSpPr>
            <p:nvPr/>
          </p:nvSpPr>
          <p:spPr bwMode="auto">
            <a:xfrm>
              <a:off x="865" y="3082"/>
              <a:ext cx="450" cy="174"/>
            </a:xfrm>
            <a:custGeom>
              <a:avLst/>
              <a:gdLst>
                <a:gd name="T0" fmla="*/ 0 w 21600"/>
                <a:gd name="T1" fmla="*/ 3 h 21600"/>
                <a:gd name="T2" fmla="*/ 13 w 21600"/>
                <a:gd name="T3" fmla="*/ 0 h 21600"/>
                <a:gd name="T4" fmla="*/ 13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686"/>
                    <a:pt x="9645" y="22"/>
                    <a:pt x="21559" y="0"/>
                  </a:cubicBezTo>
                </a:path>
                <a:path w="21600" h="21600" stroke="0" extrusionOk="0">
                  <a:moveTo>
                    <a:pt x="0" y="21600"/>
                  </a:moveTo>
                  <a:cubicBezTo>
                    <a:pt x="0" y="9686"/>
                    <a:pt x="9645" y="22"/>
                    <a:pt x="21559" y="0"/>
                  </a:cubicBezTo>
                  <a:lnTo>
                    <a:pt x="21600" y="21600"/>
                  </a:lnTo>
                  <a:close/>
                </a:path>
              </a:pathLst>
            </a:custGeom>
            <a:noFill/>
            <a:ln w="12700" cap="rnd">
              <a:solidFill>
                <a:schemeClr val="tx1"/>
              </a:solidFill>
              <a:prstDash val="dash"/>
              <a:round/>
              <a:headEnd type="none" w="sm" len="sm"/>
              <a:tailEnd type="none" w="sm" len="sm"/>
            </a:ln>
          </p:spPr>
          <p:txBody>
            <a:bodyPr/>
            <a:lstStyle/>
            <a:p>
              <a:endParaRPr lang="en-US" sz="1400"/>
            </a:p>
          </p:txBody>
        </p:sp>
        <p:sp>
          <p:nvSpPr>
            <p:cNvPr id="57370" name="Arc 48"/>
            <p:cNvSpPr>
              <a:spLocks/>
            </p:cNvSpPr>
            <p:nvPr/>
          </p:nvSpPr>
          <p:spPr bwMode="auto">
            <a:xfrm>
              <a:off x="865" y="3255"/>
              <a:ext cx="450" cy="174"/>
            </a:xfrm>
            <a:custGeom>
              <a:avLst/>
              <a:gdLst>
                <a:gd name="T0" fmla="*/ 13 w 21600"/>
                <a:gd name="T1" fmla="*/ 3 h 21600"/>
                <a:gd name="T2" fmla="*/ 0 w 21600"/>
                <a:gd name="T3" fmla="*/ 0 h 21600"/>
                <a:gd name="T4" fmla="*/ 13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12700" cap="rnd">
              <a:solidFill>
                <a:schemeClr val="tx1"/>
              </a:solidFill>
              <a:prstDash val="dash"/>
              <a:round/>
              <a:headEnd type="triangle" w="med" len="med"/>
              <a:tailEnd type="none" w="sm" len="sm"/>
            </a:ln>
          </p:spPr>
          <p:txBody>
            <a:bodyPr/>
            <a:lstStyle/>
            <a:p>
              <a:endParaRPr lang="en-US" sz="1400"/>
            </a:p>
          </p:txBody>
        </p:sp>
        <p:sp>
          <p:nvSpPr>
            <p:cNvPr id="57365" name="Rectangle 54"/>
            <p:cNvSpPr>
              <a:spLocks noChangeArrowheads="1"/>
            </p:cNvSpPr>
            <p:nvPr/>
          </p:nvSpPr>
          <p:spPr bwMode="auto">
            <a:xfrm>
              <a:off x="506" y="3174"/>
              <a:ext cx="197" cy="192"/>
            </a:xfrm>
            <a:prstGeom prst="rect">
              <a:avLst/>
            </a:prstGeom>
            <a:noFill/>
            <a:ln w="9525">
              <a:noFill/>
              <a:miter lim="800000"/>
              <a:headEnd/>
              <a:tailEnd/>
            </a:ln>
          </p:spPr>
          <p:txBody>
            <a:bodyPr lIns="92075" tIns="46038" rIns="92075" bIns="46038">
              <a:spAutoFit/>
            </a:bodyPr>
            <a:lstStyle/>
            <a:p>
              <a:r>
                <a:rPr lang="en-US" sz="1400"/>
                <a:t>R</a:t>
              </a:r>
            </a:p>
          </p:txBody>
        </p:sp>
      </p:grpSp>
      <p:sp>
        <p:nvSpPr>
          <p:cNvPr id="57366" name="Rectangle 55"/>
          <p:cNvSpPr>
            <a:spLocks noChangeArrowheads="1"/>
          </p:cNvSpPr>
          <p:nvPr/>
        </p:nvSpPr>
        <p:spPr bwMode="auto">
          <a:xfrm>
            <a:off x="865188" y="1357313"/>
            <a:ext cx="322262" cy="304800"/>
          </a:xfrm>
          <a:prstGeom prst="rect">
            <a:avLst/>
          </a:prstGeom>
          <a:noFill/>
          <a:ln w="9525">
            <a:noFill/>
            <a:miter lim="800000"/>
            <a:headEnd/>
            <a:tailEnd/>
          </a:ln>
        </p:spPr>
        <p:txBody>
          <a:bodyPr wrap="none" lIns="92075" tIns="46038" rIns="92075" bIns="46038">
            <a:spAutoFit/>
          </a:bodyPr>
          <a:lstStyle/>
          <a:p>
            <a:r>
              <a:rPr lang="en-US" sz="1400"/>
              <a:t>O</a:t>
            </a:r>
          </a:p>
        </p:txBody>
      </p:sp>
      <p:sp>
        <p:nvSpPr>
          <p:cNvPr id="57402" name="Rectangle 58"/>
          <p:cNvSpPr>
            <a:spLocks noChangeArrowheads="1"/>
          </p:cNvSpPr>
          <p:nvPr/>
        </p:nvSpPr>
        <p:spPr bwMode="auto">
          <a:xfrm>
            <a:off x="323850" y="5740400"/>
            <a:ext cx="8569325" cy="641350"/>
          </a:xfrm>
          <a:prstGeom prst="rect">
            <a:avLst/>
          </a:prstGeom>
          <a:noFill/>
          <a:ln w="12700">
            <a:noFill/>
            <a:miter lim="800000"/>
            <a:headEnd/>
            <a:tailEnd/>
          </a:ln>
          <a:effectLst/>
        </p:spPr>
        <p:txBody>
          <a:bodyPr>
            <a:spAutoFit/>
          </a:bodyPr>
          <a:lstStyle/>
          <a:p>
            <a:pPr eaLnBrk="1" hangingPunct="1">
              <a:spcBef>
                <a:spcPct val="30000"/>
              </a:spcBef>
            </a:pPr>
            <a:r>
              <a:rPr lang="en-US" b="0">
                <a:solidFill>
                  <a:srgbClr val="663300"/>
                </a:solidFill>
              </a:rPr>
              <a:t>Motivations</a:t>
            </a:r>
            <a:r>
              <a:rPr lang="en-US" b="0"/>
              <a:t>: They are key to minimize test cases (logic minimization), but one must be very careful. They need to be reviewed carefully. </a:t>
            </a:r>
          </a:p>
        </p:txBody>
      </p:sp>
    </p:spTree>
    <p:extLst>
      <p:ext uri="{BB962C8B-B14F-4D97-AF65-F5344CB8AC3E}">
        <p14:creationId xmlns:p14="http://schemas.microsoft.com/office/powerpoint/2010/main" val="3997490183"/>
      </p:ext>
    </p:extLst>
  </p:cSld>
  <p:clrMapOvr>
    <a:masterClrMapping/>
  </p:clrMapOvr>
  <p:transition>
    <p:fade/>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1026"/>
          <p:cNvSpPr>
            <a:spLocks noGrp="1" noChangeArrowheads="1"/>
          </p:cNvSpPr>
          <p:nvPr>
            <p:ph type="title"/>
          </p:nvPr>
        </p:nvSpPr>
        <p:spPr/>
        <p:txBody>
          <a:bodyPr/>
          <a:lstStyle/>
          <a:p>
            <a:r>
              <a:rPr lang="en-US" sz="2300" b="0" smtClean="0">
                <a:effectLst/>
              </a:rPr>
              <a:t>Cause-Effect Graphs</a:t>
            </a:r>
            <a:r>
              <a:rPr lang="en-US" sz="2700" b="0" smtClean="0"/>
              <a:t> </a:t>
            </a:r>
            <a:br>
              <a:rPr lang="en-US" sz="2700" b="0" smtClean="0"/>
            </a:br>
            <a:r>
              <a:rPr lang="en-US" sz="2700" b="0" smtClean="0"/>
              <a:t>Discussion</a:t>
            </a:r>
          </a:p>
        </p:txBody>
      </p:sp>
      <p:sp>
        <p:nvSpPr>
          <p:cNvPr id="63491" name="Rectangle 1027"/>
          <p:cNvSpPr>
            <a:spLocks noGrp="1" noChangeArrowheads="1"/>
          </p:cNvSpPr>
          <p:nvPr>
            <p:ph idx="1"/>
          </p:nvPr>
        </p:nvSpPr>
        <p:spPr>
          <a:xfrm>
            <a:off x="179388" y="1268413"/>
            <a:ext cx="8713787" cy="4470400"/>
          </a:xfrm>
        </p:spPr>
        <p:txBody>
          <a:bodyPr/>
          <a:lstStyle/>
          <a:p>
            <a:pPr>
              <a:lnSpc>
                <a:spcPct val="90000"/>
              </a:lnSpc>
            </a:pPr>
            <a:r>
              <a:rPr lang="en-US" sz="2400" b="0" smtClean="0"/>
              <a:t>The cause-effect graph can be used to generate all </a:t>
            </a:r>
            <a:r>
              <a:rPr lang="en-US" sz="2400" b="0" i="1" smtClean="0"/>
              <a:t>possible</a:t>
            </a:r>
            <a:r>
              <a:rPr lang="en-US" sz="2400" b="0" smtClean="0"/>
              <a:t> combinations of causes and checking whether the effect corresponds to the specification</a:t>
            </a:r>
          </a:p>
          <a:p>
            <a:pPr>
              <a:lnSpc>
                <a:spcPct val="90000"/>
              </a:lnSpc>
            </a:pPr>
            <a:r>
              <a:rPr lang="en-US" sz="2400" b="0" smtClean="0"/>
              <a:t>It provides a test oracle and specifies constraints on outputs (effects), helping detecting wrong system states and action combinations</a:t>
            </a:r>
          </a:p>
          <a:p>
            <a:pPr>
              <a:lnSpc>
                <a:spcPct val="90000"/>
              </a:lnSpc>
            </a:pPr>
            <a:r>
              <a:rPr lang="en-US" sz="2400" b="0" smtClean="0"/>
              <a:t>If the graph is too large, for each admissible combination of effects, we should find some combinations of causes that cause that combination of effects by tracing back through the graph</a:t>
            </a:r>
          </a:p>
          <a:p>
            <a:pPr>
              <a:lnSpc>
                <a:spcPct val="90000"/>
              </a:lnSpc>
            </a:pPr>
            <a:r>
              <a:rPr lang="en-US" sz="2400" b="0" smtClean="0"/>
              <a:t>Because of additional constraints on a cause-effect graph, it can be more restrictive than straight decision tables</a:t>
            </a:r>
          </a:p>
        </p:txBody>
      </p:sp>
    </p:spTree>
    <p:extLst>
      <p:ext uri="{BB962C8B-B14F-4D97-AF65-F5344CB8AC3E}">
        <p14:creationId xmlns:p14="http://schemas.microsoft.com/office/powerpoint/2010/main" val="3935279448"/>
      </p:ext>
    </p:extLst>
  </p:cSld>
  <p:clrMapOvr>
    <a:masterClrMapping/>
  </p:clrMapOvr>
  <p:transition>
    <p:fade/>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students</a:t>
            </a:r>
            <a:endParaRPr lang="en-CA" dirty="0"/>
          </a:p>
        </p:txBody>
      </p:sp>
      <p:sp>
        <p:nvSpPr>
          <p:cNvPr id="3" name="Text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373490275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ChangeArrowheads="1"/>
          </p:cNvSpPr>
          <p:nvPr>
            <p:ph type="title"/>
          </p:nvPr>
        </p:nvSpPr>
        <p:spPr>
          <a:ln w="9525"/>
        </p:spPr>
        <p:txBody>
          <a:bodyPr/>
          <a:lstStyle/>
          <a:p>
            <a:pPr>
              <a:defRPr/>
            </a:pPr>
            <a:r>
              <a:rPr lang="en-US" sz="2800" dirty="0" smtClean="0"/>
              <a:t>Basic Testing Definitions: a non-Software Example</a:t>
            </a:r>
          </a:p>
        </p:txBody>
      </p:sp>
      <p:sp>
        <p:nvSpPr>
          <p:cNvPr id="6" name="Content Placeholder 5"/>
          <p:cNvSpPr>
            <a:spLocks noGrp="1"/>
          </p:cNvSpPr>
          <p:nvPr>
            <p:ph idx="1"/>
          </p:nvPr>
        </p:nvSpPr>
        <p:spPr>
          <a:xfrm>
            <a:off x="0" y="2564904"/>
            <a:ext cx="5646471" cy="3158300"/>
          </a:xfrm>
        </p:spPr>
        <p:txBody>
          <a:bodyPr/>
          <a:lstStyle/>
          <a:p>
            <a:r>
              <a:rPr lang="en-CA" sz="2000" b="0" dirty="0" smtClean="0"/>
              <a:t>An automobile brake system with a weak joint in the brake fluid piping (e.g., caused by a design flaw) is </a:t>
            </a:r>
            <a:r>
              <a:rPr lang="en-CA" sz="2000" b="0" dirty="0" smtClean="0">
                <a:solidFill>
                  <a:srgbClr val="663300"/>
                </a:solidFill>
              </a:rPr>
              <a:t>defective</a:t>
            </a:r>
            <a:r>
              <a:rPr lang="en-CA" sz="2000" b="0" dirty="0" smtClean="0"/>
              <a:t>.</a:t>
            </a:r>
          </a:p>
          <a:p>
            <a:r>
              <a:rPr lang="en-CA" sz="2000" b="0" dirty="0" smtClean="0">
                <a:solidFill>
                  <a:srgbClr val="663300"/>
                </a:solidFill>
              </a:rPr>
              <a:t>Error: </a:t>
            </a:r>
            <a:r>
              <a:rPr lang="en-CA" sz="2000" b="0" dirty="0" smtClean="0"/>
              <a:t>design flaw (human error)</a:t>
            </a:r>
          </a:p>
          <a:p>
            <a:r>
              <a:rPr lang="en-CA" sz="2000" b="0" dirty="0" smtClean="0">
                <a:solidFill>
                  <a:srgbClr val="663300"/>
                </a:solidFill>
              </a:rPr>
              <a:t>(Potential) Fault</a:t>
            </a:r>
            <a:r>
              <a:rPr lang="en-CA" sz="2000" b="0" dirty="0" smtClean="0"/>
              <a:t>: weak joint in the piping</a:t>
            </a:r>
          </a:p>
          <a:p>
            <a:r>
              <a:rPr lang="en-CA" sz="2000" b="0" dirty="0" smtClean="0"/>
              <a:t>A careful testing or inspection activity on the automobile can reveal the </a:t>
            </a:r>
            <a:r>
              <a:rPr lang="en-CA" sz="2000" b="0" dirty="0" smtClean="0">
                <a:solidFill>
                  <a:srgbClr val="663300"/>
                </a:solidFill>
              </a:rPr>
              <a:t>fault</a:t>
            </a:r>
            <a:r>
              <a:rPr lang="en-CA" sz="2000" b="0" dirty="0" smtClean="0"/>
              <a:t>. </a:t>
            </a:r>
          </a:p>
          <a:p>
            <a:r>
              <a:rPr lang="en-CA" sz="2000" b="0" dirty="0" smtClean="0"/>
              <a:t>However, the driver does not automatically notice the </a:t>
            </a:r>
            <a:r>
              <a:rPr lang="en-CA" sz="2000" b="0" dirty="0" smtClean="0">
                <a:solidFill>
                  <a:srgbClr val="663300"/>
                </a:solidFill>
              </a:rPr>
              <a:t>fault</a:t>
            </a:r>
            <a:r>
              <a:rPr lang="en-CA" sz="2000" b="0" dirty="0" smtClean="0"/>
              <a:t> while driving. </a:t>
            </a:r>
          </a:p>
        </p:txBody>
      </p:sp>
      <p:pic>
        <p:nvPicPr>
          <p:cNvPr id="1028" name="Picture 4" descr="http://library.thinkquest.org/C007574/media/brake1.gif"/>
          <p:cNvPicPr>
            <a:picLocks noChangeAspect="1" noChangeArrowheads="1"/>
          </p:cNvPicPr>
          <p:nvPr/>
        </p:nvPicPr>
        <p:blipFill>
          <a:blip r:embed="rId3" cstate="print"/>
          <a:srcRect/>
          <a:stretch>
            <a:fillRect/>
          </a:stretch>
        </p:blipFill>
        <p:spPr bwMode="auto">
          <a:xfrm>
            <a:off x="5788471" y="980728"/>
            <a:ext cx="3248025" cy="3486151"/>
          </a:xfrm>
          <a:prstGeom prst="rect">
            <a:avLst/>
          </a:prstGeom>
          <a:noFill/>
        </p:spPr>
      </p:pic>
      <p:pic>
        <p:nvPicPr>
          <p:cNvPr id="1029" name="Picture 5"/>
          <p:cNvPicPr>
            <a:picLocks noChangeAspect="1" noChangeArrowheads="1"/>
          </p:cNvPicPr>
          <p:nvPr/>
        </p:nvPicPr>
        <p:blipFill>
          <a:blip r:embed="rId4" cstate="print"/>
          <a:srcRect/>
          <a:stretch>
            <a:fillRect/>
          </a:stretch>
        </p:blipFill>
        <p:spPr bwMode="auto">
          <a:xfrm>
            <a:off x="323528" y="908720"/>
            <a:ext cx="5112568" cy="1330311"/>
          </a:xfrm>
          <a:prstGeom prst="rect">
            <a:avLst/>
          </a:prstGeom>
          <a:noFill/>
          <a:ln w="9525">
            <a:noFill/>
            <a:miter lim="800000"/>
            <a:headEnd/>
            <a:tailEnd/>
          </a:ln>
        </p:spPr>
      </p:pic>
    </p:spTree>
    <p:extLst>
      <p:ext uri="{BB962C8B-B14F-4D97-AF65-F5344CB8AC3E}">
        <p14:creationId xmlns:p14="http://schemas.microsoft.com/office/powerpoint/2010/main" val="1762683128"/>
      </p:ext>
    </p:extLst>
  </p:cSld>
  <p:clrMapOvr>
    <a:masterClrMapping/>
  </p:clrMapOvr>
  <p:transition>
    <p:fade/>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ChangeArrowheads="1"/>
          </p:cNvSpPr>
          <p:nvPr>
            <p:ph type="title"/>
          </p:nvPr>
        </p:nvSpPr>
        <p:spPr>
          <a:ln w="9525"/>
        </p:spPr>
        <p:txBody>
          <a:bodyPr/>
          <a:lstStyle/>
          <a:p>
            <a:pPr>
              <a:defRPr/>
            </a:pPr>
            <a:r>
              <a:rPr lang="en-US" sz="2800" dirty="0" smtClean="0"/>
              <a:t>Basic Testing Definitions: a non-Software Example</a:t>
            </a:r>
          </a:p>
        </p:txBody>
      </p:sp>
      <p:sp>
        <p:nvSpPr>
          <p:cNvPr id="6" name="Content Placeholder 5"/>
          <p:cNvSpPr>
            <a:spLocks noGrp="1"/>
          </p:cNvSpPr>
          <p:nvPr>
            <p:ph idx="1"/>
          </p:nvPr>
        </p:nvSpPr>
        <p:spPr>
          <a:xfrm>
            <a:off x="5649" y="721724"/>
            <a:ext cx="9138351" cy="2462725"/>
          </a:xfrm>
        </p:spPr>
        <p:txBody>
          <a:bodyPr/>
          <a:lstStyle/>
          <a:p>
            <a:r>
              <a:rPr lang="en-CA" sz="2000" b="0" dirty="0" smtClean="0"/>
              <a:t>A </a:t>
            </a:r>
            <a:r>
              <a:rPr lang="en-CA" sz="2000" b="0" dirty="0" smtClean="0">
                <a:solidFill>
                  <a:srgbClr val="663300"/>
                </a:solidFill>
              </a:rPr>
              <a:t>failure</a:t>
            </a:r>
            <a:r>
              <a:rPr lang="en-CA" sz="2000" b="0" dirty="0" smtClean="0"/>
              <a:t> happens if either during normal driving or a testing activity, the </a:t>
            </a:r>
            <a:r>
              <a:rPr lang="en-CA" sz="2000" b="0" dirty="0" smtClean="0">
                <a:solidFill>
                  <a:srgbClr val="663300"/>
                </a:solidFill>
              </a:rPr>
              <a:t>fault</a:t>
            </a:r>
            <a:r>
              <a:rPr lang="en-CA" sz="2000" b="0" dirty="0" smtClean="0"/>
              <a:t> reveals itself.</a:t>
            </a:r>
          </a:p>
          <a:p>
            <a:r>
              <a:rPr lang="en-CA" sz="2000" b="0" dirty="0" smtClean="0"/>
              <a:t>If the weak-joint breaks down, the brake system then have a </a:t>
            </a:r>
            <a:r>
              <a:rPr lang="en-CA" sz="2000" b="0" dirty="0" smtClean="0">
                <a:solidFill>
                  <a:srgbClr val="663300"/>
                </a:solidFill>
              </a:rPr>
              <a:t>failure</a:t>
            </a:r>
            <a:r>
              <a:rPr lang="en-CA" sz="2000" b="0" dirty="0" smtClean="0"/>
              <a:t>. </a:t>
            </a:r>
          </a:p>
          <a:p>
            <a:r>
              <a:rPr lang="en-CA" sz="2000" b="0" dirty="0" smtClean="0"/>
              <a:t>It could be that the weak-joint breaks down in one break and the other 3 breaks work, the driver or tester may not notice the </a:t>
            </a:r>
            <a:r>
              <a:rPr lang="en-CA" sz="2000" b="0" dirty="0" smtClean="0">
                <a:solidFill>
                  <a:srgbClr val="663300"/>
                </a:solidFill>
              </a:rPr>
              <a:t>fault</a:t>
            </a:r>
            <a:r>
              <a:rPr lang="en-CA" sz="2000" b="0" dirty="0" smtClean="0"/>
              <a:t>. This will be a </a:t>
            </a:r>
            <a:r>
              <a:rPr lang="en-CA" sz="2000" b="0" dirty="0" smtClean="0">
                <a:solidFill>
                  <a:srgbClr val="663300"/>
                </a:solidFill>
              </a:rPr>
              <a:t>hidden fault</a:t>
            </a:r>
            <a:r>
              <a:rPr lang="en-CA" sz="2000" b="0" dirty="0" smtClean="0"/>
              <a:t>. A </a:t>
            </a:r>
            <a:r>
              <a:rPr lang="en-CA" sz="2000" b="0" dirty="0" smtClean="0">
                <a:solidFill>
                  <a:srgbClr val="663300"/>
                </a:solidFill>
              </a:rPr>
              <a:t>failure</a:t>
            </a:r>
            <a:r>
              <a:rPr lang="en-CA" sz="2000" b="0" dirty="0" smtClean="0"/>
              <a:t> has happened, but it is also hidden.</a:t>
            </a:r>
          </a:p>
          <a:p>
            <a:r>
              <a:rPr lang="en-CA" sz="2000" b="0" dirty="0" smtClean="0">
                <a:solidFill>
                  <a:srgbClr val="663300"/>
                </a:solidFill>
              </a:rPr>
              <a:t>Incident</a:t>
            </a:r>
            <a:r>
              <a:rPr lang="en-CA" sz="2000" b="0" dirty="0" smtClean="0"/>
              <a:t>: the break system fails and an accident happens.</a:t>
            </a:r>
            <a:endParaRPr lang="en-CA" sz="2000" b="0" dirty="0"/>
          </a:p>
        </p:txBody>
      </p:sp>
      <p:pic>
        <p:nvPicPr>
          <p:cNvPr id="5" name="Picture 4" descr="http://library.thinkquest.org/C007574/media/brake1.gif"/>
          <p:cNvPicPr>
            <a:picLocks noChangeAspect="1" noChangeArrowheads="1"/>
          </p:cNvPicPr>
          <p:nvPr/>
        </p:nvPicPr>
        <p:blipFill>
          <a:blip r:embed="rId3" cstate="print"/>
          <a:srcRect/>
          <a:stretch>
            <a:fillRect/>
          </a:stretch>
        </p:blipFill>
        <p:spPr bwMode="auto">
          <a:xfrm>
            <a:off x="2771800" y="3183209"/>
            <a:ext cx="3248025" cy="3486151"/>
          </a:xfrm>
          <a:prstGeom prst="rect">
            <a:avLst/>
          </a:prstGeom>
          <a:noFill/>
        </p:spPr>
      </p:pic>
    </p:spTree>
    <p:extLst>
      <p:ext uri="{BB962C8B-B14F-4D97-AF65-F5344CB8AC3E}">
        <p14:creationId xmlns:p14="http://schemas.microsoft.com/office/powerpoint/2010/main" val="2867201630"/>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a:defRPr/>
            </a:pPr>
            <a:r>
              <a:rPr lang="en-US" dirty="0" smtClean="0"/>
              <a:t>Basic Testing Definitions</a:t>
            </a:r>
          </a:p>
        </p:txBody>
      </p:sp>
      <p:sp>
        <p:nvSpPr>
          <p:cNvPr id="140291" name="Rectangle 3"/>
          <p:cNvSpPr>
            <a:spLocks noGrp="1" noChangeArrowheads="1"/>
          </p:cNvSpPr>
          <p:nvPr>
            <p:ph idx="1"/>
          </p:nvPr>
        </p:nvSpPr>
        <p:spPr>
          <a:xfrm>
            <a:off x="5649" y="836712"/>
            <a:ext cx="9138351" cy="4500848"/>
          </a:xfrm>
        </p:spPr>
        <p:txBody>
          <a:bodyPr/>
          <a:lstStyle/>
          <a:p>
            <a:r>
              <a:rPr lang="en-US" sz="2200" b="1" dirty="0" smtClean="0">
                <a:solidFill>
                  <a:srgbClr val="663300"/>
                </a:solidFill>
              </a:rPr>
              <a:t>Error</a:t>
            </a:r>
            <a:r>
              <a:rPr lang="en-US" sz="2200" b="1" dirty="0" smtClean="0"/>
              <a:t>: </a:t>
            </a:r>
            <a:r>
              <a:rPr lang="en-US" sz="2200" b="0" dirty="0" smtClean="0"/>
              <a:t>the very root cause. Errors are committed by people </a:t>
            </a:r>
          </a:p>
          <a:p>
            <a:r>
              <a:rPr lang="en-US" sz="2200" b="1" dirty="0" smtClean="0">
                <a:solidFill>
                  <a:srgbClr val="663300"/>
                </a:solidFill>
              </a:rPr>
              <a:t>Fault</a:t>
            </a:r>
            <a:r>
              <a:rPr lang="en-US" sz="2200" b="1" dirty="0" smtClean="0"/>
              <a:t>: </a:t>
            </a:r>
            <a:r>
              <a:rPr lang="en-US" sz="2200" b="0" dirty="0" smtClean="0"/>
              <a:t>A fault is the result of a human error in the software documentation, code, etc.</a:t>
            </a:r>
          </a:p>
          <a:p>
            <a:r>
              <a:rPr lang="en-US" sz="2200" b="1" dirty="0" smtClean="0">
                <a:solidFill>
                  <a:srgbClr val="663300"/>
                </a:solidFill>
              </a:rPr>
              <a:t>Failure</a:t>
            </a:r>
            <a:r>
              <a:rPr lang="en-US" sz="2200" b="1" dirty="0" smtClean="0"/>
              <a:t>: </a:t>
            </a:r>
            <a:r>
              <a:rPr lang="en-US" sz="2200" b="0" dirty="0" smtClean="0"/>
              <a:t>A failure occurs when a fault executes</a:t>
            </a:r>
          </a:p>
          <a:p>
            <a:r>
              <a:rPr lang="en-US" sz="2200" b="0" dirty="0" smtClean="0"/>
              <a:t>(Many people use the above three terms inter-changeably. We should not do so!)</a:t>
            </a:r>
          </a:p>
          <a:p>
            <a:r>
              <a:rPr lang="en-US" sz="2200" b="1" dirty="0" smtClean="0">
                <a:solidFill>
                  <a:srgbClr val="663300"/>
                </a:solidFill>
              </a:rPr>
              <a:t>Incident</a:t>
            </a:r>
            <a:r>
              <a:rPr lang="en-US" sz="2200" b="1" dirty="0" smtClean="0"/>
              <a:t>: </a:t>
            </a:r>
            <a:r>
              <a:rPr lang="en-US" sz="2200" b="0" dirty="0" smtClean="0"/>
              <a:t>Consequences of failures – Failure occurrence may or may not be apparent to the user</a:t>
            </a:r>
          </a:p>
          <a:p>
            <a:r>
              <a:rPr lang="en-US" sz="2200" b="1" dirty="0" smtClean="0">
                <a:solidFill>
                  <a:srgbClr val="663300"/>
                </a:solidFill>
              </a:rPr>
              <a:t>Defect</a:t>
            </a:r>
            <a:r>
              <a:rPr lang="en-US" sz="2200" b="1" dirty="0" smtClean="0"/>
              <a:t>: </a:t>
            </a:r>
            <a:r>
              <a:rPr lang="en-US" sz="2200" b="0" dirty="0" smtClean="0"/>
              <a:t>any of the above, usually a fault, a.k.a. bug</a:t>
            </a:r>
          </a:p>
          <a:p>
            <a:pPr lvl="1"/>
            <a:r>
              <a:rPr lang="en-US" sz="1800" b="0" dirty="0" smtClean="0"/>
              <a:t>E.g., people say: “my code has a bug!”</a:t>
            </a:r>
          </a:p>
          <a:p>
            <a:r>
              <a:rPr lang="en-US" sz="2200" b="0" dirty="0" smtClean="0"/>
              <a:t>The fundamental chain of SW dependability threats:</a:t>
            </a:r>
            <a:r>
              <a:rPr lang="en-US" sz="2200" b="0" dirty="0" smtClean="0">
                <a:solidFill>
                  <a:srgbClr val="663300"/>
                </a:solidFill>
              </a:rPr>
              <a:t> </a:t>
            </a:r>
          </a:p>
        </p:txBody>
      </p:sp>
      <p:pic>
        <p:nvPicPr>
          <p:cNvPr id="140294" name="Picture 6"/>
          <p:cNvPicPr>
            <a:picLocks noChangeAspect="1" noChangeArrowheads="1"/>
          </p:cNvPicPr>
          <p:nvPr/>
        </p:nvPicPr>
        <p:blipFill>
          <a:blip r:embed="rId3" cstate="print"/>
          <a:srcRect r="16973"/>
          <a:stretch>
            <a:fillRect/>
          </a:stretch>
        </p:blipFill>
        <p:spPr bwMode="auto">
          <a:xfrm>
            <a:off x="1619672" y="5508088"/>
            <a:ext cx="5977160" cy="1043623"/>
          </a:xfrm>
          <a:prstGeom prst="rect">
            <a:avLst/>
          </a:prstGeom>
          <a:noFill/>
          <a:ln w="12700">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0291">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02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ChangeArrowheads="1"/>
          </p:cNvSpPr>
          <p:nvPr>
            <p:ph type="title"/>
          </p:nvPr>
        </p:nvSpPr>
        <p:spPr>
          <a:xfrm>
            <a:off x="38546" y="-27383"/>
            <a:ext cx="8997950" cy="720080"/>
          </a:xfrm>
          <a:ln w="9525"/>
        </p:spPr>
        <p:txBody>
          <a:bodyPr/>
          <a:lstStyle/>
          <a:p>
            <a:pPr>
              <a:defRPr/>
            </a:pPr>
            <a:r>
              <a:rPr lang="en-US" sz="2800" dirty="0" smtClean="0"/>
              <a:t>Basic Testing Definitions: a Software Example</a:t>
            </a:r>
          </a:p>
        </p:txBody>
      </p:sp>
      <p:sp>
        <p:nvSpPr>
          <p:cNvPr id="6" name="Content Placeholder 5"/>
          <p:cNvSpPr>
            <a:spLocks noGrp="1"/>
          </p:cNvSpPr>
          <p:nvPr>
            <p:ph idx="1"/>
          </p:nvPr>
        </p:nvSpPr>
        <p:spPr>
          <a:xfrm>
            <a:off x="179388" y="1241122"/>
            <a:ext cx="8964611" cy="4469429"/>
          </a:xfrm>
        </p:spPr>
        <p:txBody>
          <a:bodyPr/>
          <a:lstStyle/>
          <a:p>
            <a:r>
              <a:rPr lang="en-CA" sz="2000" b="0" dirty="0" smtClean="0"/>
              <a:t>Cube root of 7 in Calculator App:</a:t>
            </a:r>
          </a:p>
          <a:p>
            <a:r>
              <a:rPr lang="en-CA" sz="2000" b="0" dirty="0" smtClean="0"/>
              <a:t>The is the correct expected value:</a:t>
            </a:r>
          </a:p>
          <a:p>
            <a:endParaRPr lang="en-CA" sz="2000" b="0" dirty="0" smtClean="0"/>
          </a:p>
          <a:p>
            <a:r>
              <a:rPr lang="en-CA" sz="2000" b="0" dirty="0" smtClean="0"/>
              <a:t>A human SW tester runs the app </a:t>
            </a:r>
          </a:p>
          <a:p>
            <a:pPr>
              <a:buNone/>
            </a:pPr>
            <a:r>
              <a:rPr lang="en-CA" sz="2000" b="0" dirty="0" smtClean="0"/>
              <a:t>manually and gets:</a:t>
            </a:r>
          </a:p>
          <a:p>
            <a:endParaRPr lang="en-CA" sz="2000" b="0" dirty="0" smtClean="0"/>
          </a:p>
          <a:p>
            <a:endParaRPr lang="en-CA" sz="2000" b="0" dirty="0" smtClean="0"/>
          </a:p>
          <a:p>
            <a:endParaRPr lang="en-CA" sz="2000" b="0" dirty="0" smtClean="0"/>
          </a:p>
          <a:p>
            <a:endParaRPr lang="en-CA" sz="2000" b="0" dirty="0" smtClean="0"/>
          </a:p>
          <a:p>
            <a:r>
              <a:rPr lang="en-CA" sz="2000" b="0" dirty="0" smtClean="0"/>
              <a:t>She does not notice the fault in this case.</a:t>
            </a:r>
          </a:p>
          <a:p>
            <a:r>
              <a:rPr lang="en-CA" sz="2000" b="0" dirty="0" smtClean="0"/>
              <a:t>Let’s discuss the possible </a:t>
            </a:r>
            <a:r>
              <a:rPr lang="en-CA" sz="2000" b="0" dirty="0" smtClean="0">
                <a:solidFill>
                  <a:srgbClr val="663300"/>
                </a:solidFill>
              </a:rPr>
              <a:t>errors</a:t>
            </a:r>
            <a:r>
              <a:rPr lang="en-CA" sz="2000" b="0" dirty="0" smtClean="0"/>
              <a:t>, </a:t>
            </a:r>
            <a:r>
              <a:rPr lang="en-CA" sz="2000" b="0" dirty="0" smtClean="0">
                <a:solidFill>
                  <a:srgbClr val="663300"/>
                </a:solidFill>
              </a:rPr>
              <a:t>faults</a:t>
            </a:r>
            <a:r>
              <a:rPr lang="en-CA" sz="2000" b="0" dirty="0" smtClean="0"/>
              <a:t> and </a:t>
            </a:r>
            <a:r>
              <a:rPr lang="en-CA" sz="2000" b="0" dirty="0" smtClean="0">
                <a:solidFill>
                  <a:srgbClr val="663300"/>
                </a:solidFill>
              </a:rPr>
              <a:t>failures</a:t>
            </a:r>
            <a:r>
              <a:rPr lang="en-CA" sz="2000" b="0" dirty="0" smtClean="0"/>
              <a:t> in this case.</a:t>
            </a:r>
          </a:p>
        </p:txBody>
      </p:sp>
      <p:pic>
        <p:nvPicPr>
          <p:cNvPr id="162818" name="Picture 2"/>
          <p:cNvPicPr>
            <a:picLocks noChangeAspect="1" noChangeArrowheads="1"/>
          </p:cNvPicPr>
          <p:nvPr/>
        </p:nvPicPr>
        <p:blipFill>
          <a:blip r:embed="rId3" cstate="print"/>
          <a:srcRect/>
          <a:stretch>
            <a:fillRect/>
          </a:stretch>
        </p:blipFill>
        <p:spPr bwMode="auto">
          <a:xfrm>
            <a:off x="4860032" y="1268760"/>
            <a:ext cx="4010025" cy="3057525"/>
          </a:xfrm>
          <a:prstGeom prst="rect">
            <a:avLst/>
          </a:prstGeom>
          <a:noFill/>
          <a:ln w="9525">
            <a:noFill/>
            <a:miter lim="800000"/>
            <a:headEnd/>
            <a:tailEnd/>
          </a:ln>
        </p:spPr>
      </p:pic>
      <p:pic>
        <p:nvPicPr>
          <p:cNvPr id="162819" name="Picture 3"/>
          <p:cNvPicPr>
            <a:picLocks noChangeAspect="1" noChangeArrowheads="1"/>
          </p:cNvPicPr>
          <p:nvPr/>
        </p:nvPicPr>
        <p:blipFill>
          <a:blip r:embed="rId4" cstate="print"/>
          <a:srcRect/>
          <a:stretch>
            <a:fillRect/>
          </a:stretch>
        </p:blipFill>
        <p:spPr bwMode="auto">
          <a:xfrm>
            <a:off x="251520" y="3356992"/>
            <a:ext cx="4427984" cy="1256015"/>
          </a:xfrm>
          <a:prstGeom prst="rect">
            <a:avLst/>
          </a:prstGeom>
          <a:noFill/>
          <a:ln w="9525">
            <a:noFill/>
            <a:miter lim="800000"/>
            <a:headEnd/>
            <a:tailEnd/>
          </a:ln>
        </p:spPr>
      </p:pic>
      <p:cxnSp>
        <p:nvCxnSpPr>
          <p:cNvPr id="8" name="Straight Arrow Connector 7"/>
          <p:cNvCxnSpPr/>
          <p:nvPr/>
        </p:nvCxnSpPr>
        <p:spPr bwMode="auto">
          <a:xfrm>
            <a:off x="4067944" y="2060848"/>
            <a:ext cx="648072" cy="0"/>
          </a:xfrm>
          <a:prstGeom prst="straightConnector1">
            <a:avLst/>
          </a:prstGeom>
          <a:solidFill>
            <a:srgbClr val="FF6600"/>
          </a:solidFill>
          <a:ln w="12700" cap="flat" cmpd="sng" algn="ctr">
            <a:solidFill>
              <a:schemeClr val="tx1"/>
            </a:solidFill>
            <a:prstDash val="solid"/>
            <a:round/>
            <a:headEnd type="none" w="med" len="med"/>
            <a:tailEnd type="arrow"/>
          </a:ln>
          <a:effectLst/>
        </p:spPr>
      </p:cxn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CA" dirty="0"/>
          </a:p>
        </p:txBody>
      </p:sp>
      <p:sp>
        <p:nvSpPr>
          <p:cNvPr id="3" name="Content Placeholder 2"/>
          <p:cNvSpPr>
            <a:spLocks noGrp="1"/>
          </p:cNvSpPr>
          <p:nvPr>
            <p:ph idx="1"/>
          </p:nvPr>
        </p:nvSpPr>
        <p:spPr>
          <a:xfrm>
            <a:off x="5649" y="721724"/>
            <a:ext cx="9138351" cy="1923283"/>
          </a:xfrm>
        </p:spPr>
        <p:txBody>
          <a:bodyPr/>
          <a:lstStyle/>
          <a:p>
            <a:r>
              <a:rPr lang="en-US" sz="1400" dirty="0" smtClean="0"/>
              <a:t>The </a:t>
            </a:r>
            <a:r>
              <a:rPr lang="en-US" sz="1400" dirty="0"/>
              <a:t>following is an actual defect report from the Android open-source smart-phone platform</a:t>
            </a:r>
            <a:r>
              <a:rPr lang="en-US" sz="1400" dirty="0" smtClean="0"/>
              <a:t>.</a:t>
            </a:r>
          </a:p>
          <a:p>
            <a:pPr lvl="0"/>
            <a:r>
              <a:rPr lang="en-US" sz="1400" dirty="0"/>
              <a:t>In this example, identify the three involved fundamental threats of software dependability (errors, fault, and failure). </a:t>
            </a:r>
            <a:endParaRPr lang="en-CA" sz="1400" dirty="0"/>
          </a:p>
          <a:p>
            <a:pPr lvl="0"/>
            <a:r>
              <a:rPr lang="en-US" sz="1400" dirty="0" smtClean="0"/>
              <a:t>Conceptualize your ideas into a causation graph similar to the one provided below.</a:t>
            </a:r>
          </a:p>
          <a:p>
            <a:r>
              <a:rPr lang="en-US" sz="1400" dirty="0"/>
              <a:t>Was in exam a few years ago!</a:t>
            </a:r>
            <a:endParaRPr lang="en-CA" sz="1400" dirty="0"/>
          </a:p>
          <a:p>
            <a:pPr lvl="0"/>
            <a:endParaRPr lang="en-CA" sz="1400" dirty="0" smtClean="0"/>
          </a:p>
          <a:p>
            <a:endParaRPr lang="en-CA" sz="1400" dirty="0"/>
          </a:p>
        </p:txBody>
      </p:sp>
      <p:pic>
        <p:nvPicPr>
          <p:cNvPr id="4" name="Picture 3"/>
          <p:cNvPicPr/>
          <p:nvPr/>
        </p:nvPicPr>
        <p:blipFill rotWithShape="1">
          <a:blip r:embed="rId2">
            <a:extLst>
              <a:ext uri="{28A0092B-C50C-407E-A947-70E740481C1C}">
                <a14:useLocalDpi xmlns:a14="http://schemas.microsoft.com/office/drawing/2010/main" val="0"/>
              </a:ext>
            </a:extLst>
          </a:blip>
          <a:srcRect b="21476"/>
          <a:stretch/>
        </p:blipFill>
        <p:spPr bwMode="auto">
          <a:xfrm>
            <a:off x="107504" y="2916108"/>
            <a:ext cx="8784976" cy="3825260"/>
          </a:xfrm>
          <a:prstGeom prst="rect">
            <a:avLst/>
          </a:prstGeom>
          <a:noFill/>
          <a:ln>
            <a:noFill/>
          </a:ln>
        </p:spPr>
      </p:pic>
      <p:pic>
        <p:nvPicPr>
          <p:cNvPr id="5" name="Picture 4"/>
          <p:cNvPicPr/>
          <p:nvPr/>
        </p:nvPicPr>
        <p:blipFill>
          <a:blip r:embed="rId3" cstate="print"/>
          <a:srcRect/>
          <a:stretch>
            <a:fillRect/>
          </a:stretch>
        </p:blipFill>
        <p:spPr bwMode="auto">
          <a:xfrm>
            <a:off x="3275856" y="1770908"/>
            <a:ext cx="4667250" cy="1009650"/>
          </a:xfrm>
          <a:prstGeom prst="rect">
            <a:avLst/>
          </a:prstGeom>
          <a:noFill/>
          <a:ln w="9525">
            <a:noFill/>
            <a:miter lim="800000"/>
            <a:headEnd/>
            <a:tailEnd/>
          </a:ln>
        </p:spPr>
      </p:pic>
    </p:spTree>
    <p:extLst>
      <p:ext uri="{BB962C8B-B14F-4D97-AF65-F5344CB8AC3E}">
        <p14:creationId xmlns:p14="http://schemas.microsoft.com/office/powerpoint/2010/main" val="120727362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2600" dirty="0" smtClean="0">
                <a:solidFill>
                  <a:srgbClr val="663300"/>
                </a:solidFill>
                <a:effectLst/>
              </a:rPr>
              <a:t>Introduction to Software Testing- </a:t>
            </a:r>
            <a:r>
              <a:rPr lang="en-US" sz="2600" dirty="0" smtClean="0"/>
              <a:t>Outline</a:t>
            </a:r>
          </a:p>
        </p:txBody>
      </p:sp>
      <p:sp>
        <p:nvSpPr>
          <p:cNvPr id="4099" name="Content Placeholder 2"/>
          <p:cNvSpPr>
            <a:spLocks noGrp="1"/>
          </p:cNvSpPr>
          <p:nvPr>
            <p:ph idx="1"/>
          </p:nvPr>
        </p:nvSpPr>
        <p:spPr>
          <a:xfrm>
            <a:off x="77657" y="721724"/>
            <a:ext cx="8742815" cy="5806141"/>
          </a:xfrm>
        </p:spPr>
        <p:txBody>
          <a:bodyPr/>
          <a:lstStyle/>
          <a:p>
            <a:r>
              <a:rPr lang="en-CA" sz="1900" b="1" dirty="0" smtClean="0">
                <a:solidFill>
                  <a:schemeClr val="bg1">
                    <a:lumMod val="75000"/>
                  </a:schemeClr>
                </a:solidFill>
              </a:rPr>
              <a:t>Definitions</a:t>
            </a:r>
          </a:p>
          <a:p>
            <a:r>
              <a:rPr lang="en-CA" sz="1900" b="1" dirty="0" smtClean="0"/>
              <a:t>Why is SW testing important?</a:t>
            </a:r>
          </a:p>
          <a:p>
            <a:r>
              <a:rPr lang="en-CA" sz="1900" b="1" dirty="0" smtClean="0">
                <a:solidFill>
                  <a:schemeClr val="bg1">
                    <a:lumMod val="75000"/>
                  </a:schemeClr>
                </a:solidFill>
              </a:rPr>
              <a:t>Examples of Software Failures</a:t>
            </a:r>
          </a:p>
          <a:p>
            <a:r>
              <a:rPr lang="en-CA" sz="1900" b="1" dirty="0" smtClean="0">
                <a:solidFill>
                  <a:schemeClr val="bg1">
                    <a:lumMod val="75000"/>
                  </a:schemeClr>
                </a:solidFill>
              </a:rPr>
              <a:t>Dealing with SW Faults </a:t>
            </a:r>
          </a:p>
          <a:p>
            <a:r>
              <a:rPr lang="en-CA" sz="1900" b="1" dirty="0" smtClean="0">
                <a:solidFill>
                  <a:schemeClr val="bg1">
                    <a:lumMod val="75000"/>
                  </a:schemeClr>
                </a:solidFill>
              </a:rPr>
              <a:t>Testing Process Overview</a:t>
            </a:r>
          </a:p>
          <a:p>
            <a:r>
              <a:rPr lang="en-CA" sz="1900" b="1" dirty="0" smtClean="0">
                <a:solidFill>
                  <a:schemeClr val="bg1">
                    <a:lumMod val="75000"/>
                  </a:schemeClr>
                </a:solidFill>
              </a:rPr>
              <a:t>What is a Test Case and Test Suite (Test Set)?</a:t>
            </a:r>
          </a:p>
          <a:p>
            <a:r>
              <a:rPr lang="en-CA" sz="1900" b="1" dirty="0" smtClean="0">
                <a:solidFill>
                  <a:schemeClr val="bg1">
                    <a:lumMod val="75000"/>
                  </a:schemeClr>
                </a:solidFill>
              </a:rPr>
              <a:t>Types of Test Activities</a:t>
            </a:r>
          </a:p>
          <a:p>
            <a:r>
              <a:rPr lang="en-CA" sz="1900" b="1" dirty="0" smtClean="0">
                <a:solidFill>
                  <a:schemeClr val="bg1">
                    <a:lumMod val="75000"/>
                  </a:schemeClr>
                </a:solidFill>
              </a:rPr>
              <a:t>Types of Testing</a:t>
            </a:r>
          </a:p>
          <a:p>
            <a:r>
              <a:rPr lang="en-CA" sz="1900" b="1" dirty="0" smtClean="0">
                <a:solidFill>
                  <a:schemeClr val="bg1">
                    <a:lumMod val="75000"/>
                  </a:schemeClr>
                </a:solidFill>
              </a:rPr>
              <a:t>Test Levels/ Test Organization</a:t>
            </a:r>
          </a:p>
          <a:p>
            <a:r>
              <a:rPr lang="en-CA" sz="1900" b="1" dirty="0" smtClean="0">
                <a:solidFill>
                  <a:schemeClr val="bg1">
                    <a:lumMod val="75000"/>
                  </a:schemeClr>
                </a:solidFill>
              </a:rPr>
              <a:t>Testing can be Manual or Automatic</a:t>
            </a:r>
          </a:p>
          <a:p>
            <a:r>
              <a:rPr lang="en-CA" sz="1900" b="1" dirty="0" smtClean="0">
                <a:solidFill>
                  <a:schemeClr val="bg1">
                    <a:lumMod val="75000"/>
                  </a:schemeClr>
                </a:solidFill>
              </a:rPr>
              <a:t>What is a good test case?</a:t>
            </a:r>
          </a:p>
          <a:p>
            <a:r>
              <a:rPr lang="en-CA" sz="1900" b="1" dirty="0" smtClean="0">
                <a:solidFill>
                  <a:schemeClr val="bg1">
                    <a:lumMod val="75000"/>
                  </a:schemeClr>
                </a:solidFill>
              </a:rPr>
              <a:t>Exhaustive (Complete) Testing</a:t>
            </a:r>
          </a:p>
          <a:p>
            <a:r>
              <a:rPr lang="en-CA" sz="1900" b="1" dirty="0" smtClean="0">
                <a:solidFill>
                  <a:schemeClr val="bg1">
                    <a:lumMod val="75000"/>
                  </a:schemeClr>
                </a:solidFill>
              </a:rPr>
              <a:t>Test Adequacy and Coverage: When can we say testing is enough?</a:t>
            </a:r>
          </a:p>
          <a:p>
            <a:r>
              <a:rPr lang="en-CA" sz="1900" b="1" dirty="0" smtClean="0">
                <a:solidFill>
                  <a:schemeClr val="bg1">
                    <a:lumMod val="75000"/>
                  </a:schemeClr>
                </a:solidFill>
              </a:rPr>
              <a:t>Testing throughout the Software Development Life Cycle</a:t>
            </a:r>
          </a:p>
          <a:p>
            <a:r>
              <a:rPr lang="en-CA" sz="1900" b="1" dirty="0" smtClean="0">
                <a:solidFill>
                  <a:schemeClr val="bg1">
                    <a:lumMod val="75000"/>
                  </a:schemeClr>
                </a:solidFill>
              </a:rPr>
              <a:t>Testing Maturity Levels</a:t>
            </a:r>
            <a:endParaRPr lang="en-US" sz="1900" b="1" dirty="0" smtClean="0">
              <a:solidFill>
                <a:schemeClr val="bg1">
                  <a:lumMod val="75000"/>
                </a:schemeClr>
              </a:solidFill>
            </a:endParaRPr>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noFill/>
        </p:spPr>
        <p:txBody>
          <a:bodyPr/>
          <a:lstStyle/>
          <a:p>
            <a:r>
              <a:rPr lang="en-US" sz="2700" smtClean="0">
                <a:effectLst/>
              </a:rPr>
              <a:t>Why is SW testing important?</a:t>
            </a:r>
          </a:p>
        </p:txBody>
      </p:sp>
      <p:sp>
        <p:nvSpPr>
          <p:cNvPr id="13315" name="Rectangle 3"/>
          <p:cNvSpPr>
            <a:spLocks noGrp="1" noChangeArrowheads="1"/>
          </p:cNvSpPr>
          <p:nvPr>
            <p:ph type="body" idx="1"/>
          </p:nvPr>
        </p:nvSpPr>
        <p:spPr>
          <a:xfrm>
            <a:off x="179389" y="1268413"/>
            <a:ext cx="5688756" cy="3533531"/>
          </a:xfrm>
        </p:spPr>
        <p:txBody>
          <a:bodyPr/>
          <a:lstStyle/>
          <a:p>
            <a:r>
              <a:rPr lang="en-US" sz="2600" b="0" dirty="0" smtClean="0"/>
              <a:t>A study by (the American) NIST in 2002: The annual national cost of inadequate testing is as much as </a:t>
            </a:r>
            <a:r>
              <a:rPr lang="en-US" sz="2600" b="0" dirty="0" smtClean="0">
                <a:solidFill>
                  <a:srgbClr val="663300"/>
                </a:solidFill>
              </a:rPr>
              <a:t>$59 Billion US</a:t>
            </a:r>
            <a:r>
              <a:rPr lang="en-US" sz="2600" b="0" dirty="0" smtClean="0"/>
              <a:t>!</a:t>
            </a:r>
          </a:p>
          <a:p>
            <a:pPr lvl="1"/>
            <a:r>
              <a:rPr lang="en-US" sz="2600" dirty="0" smtClean="0"/>
              <a:t>The report is titled: “The Economic Impacts of Inadequate Infrastructure for Software Testing”</a:t>
            </a:r>
          </a:p>
          <a:p>
            <a:pPr lvl="1"/>
            <a:r>
              <a:rPr lang="en-US" sz="1500" dirty="0" smtClean="0">
                <a:hlinkClick r:id="rId2"/>
              </a:rPr>
              <a:t>http://www.nist.gov/public_affairs/releases/n02-10.htm</a:t>
            </a:r>
            <a:r>
              <a:rPr lang="en-US" sz="1500" dirty="0" smtClean="0"/>
              <a:t> </a:t>
            </a:r>
          </a:p>
        </p:txBody>
      </p:sp>
      <p:pic>
        <p:nvPicPr>
          <p:cNvPr id="13316" name="Picture 6"/>
          <p:cNvPicPr>
            <a:picLocks noChangeAspect="1" noChangeArrowheads="1"/>
          </p:cNvPicPr>
          <p:nvPr/>
        </p:nvPicPr>
        <p:blipFill>
          <a:blip r:embed="rId3" cstate="print"/>
          <a:srcRect t="9027" r="68182" b="71658"/>
          <a:stretch>
            <a:fillRect/>
          </a:stretch>
        </p:blipFill>
        <p:spPr bwMode="auto">
          <a:xfrm>
            <a:off x="179512" y="4941168"/>
            <a:ext cx="8712968" cy="1538965"/>
          </a:xfrm>
          <a:prstGeom prst="rect">
            <a:avLst/>
          </a:prstGeom>
          <a:noFill/>
          <a:ln w="12700">
            <a:noFill/>
            <a:miter lim="800000"/>
            <a:headEnd/>
            <a:tailEnd/>
          </a:ln>
        </p:spPr>
      </p:pic>
      <p:pic>
        <p:nvPicPr>
          <p:cNvPr id="1026" name="Picture 2"/>
          <p:cNvPicPr>
            <a:picLocks noChangeAspect="1" noChangeArrowheads="1"/>
          </p:cNvPicPr>
          <p:nvPr/>
        </p:nvPicPr>
        <p:blipFill>
          <a:blip r:embed="rId4" cstate="print"/>
          <a:srcRect/>
          <a:stretch>
            <a:fillRect/>
          </a:stretch>
        </p:blipFill>
        <p:spPr bwMode="auto">
          <a:xfrm>
            <a:off x="5724128" y="476672"/>
            <a:ext cx="3240360" cy="3961175"/>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4" descr="data:image/jpeg;base64,/9j/4AAQSkZJRgABAQAAAQABAAD/2wCEAAkGBwgHBgkIBwgKCgkLDRYPDQwMDRsUFRAWIB0iIiAdHx8kKDQsJCYxJx8fLT0tMTU3Ojo6Iys/RD84QzQ5OjcBCgoKDQwNGg8PGjclHyU3Nzc3Nzc3Nzc3Nzc3Nzc3Nzc3Nzc3Nzc3Nzc3Nzc3Nzc3Nzc3Nzc3Nzc3Nzc3Nzc3N//AABEIAJcA4wMBIgACEQEDEQH/xAAcAAEAAgIDAQAAAAAAAAAAAAAABgcEBQEDCAL/xAA6EAABAwIDBAgDBQkBAAAAAAAAAQIDBAUGESEHEjFREyJBYXGBobEUUsEjMkKR0Rc0Q1NiY3OD4RX/xAAbAQEAAgMBAQAAAAAAAAAAAAAAAQUCAwQGB//EADERAQACAQIEAgcIAwAAAAAAAAABAgMEEQUSMUEhURQiMmFxgdEGEzNCscHw8VKR4f/aAAwDAQACEQMRAD8AiIAPOvswAAAAAAAAAAAAAAAAAAAAAAAAAAAAAAAAAAAAAAAAAAAAAAAIAADcAANwAAAAEgAAAAAAAAAAAAAAAAAAAAAAAAACNw+4o3zSNihY6SRy5NY1M1XwQy7Pa6u8V0dHQx78j+K9jE5qXZhTCFvw9Cjo2JNWKnXncmvgnJDowae2WfcpuKcYxaGNut56R9Vd2PZtdrg1ste5lDCvBrutIvlwT8yYUWzCxwtT4l1TUO5ufup6E3TQ0uIsT2zD8SOrp06RyZshZq93ly7yxjT4scby8dk4xxHV5OWlp8e1Wu/Z3hrLSjen+1xrK7ZbaZWr8HUVNO7szcj09SO3XajdKhzm22CGkjz0c9N96/RPU0Tsa4kc5XLd581+VrUT2Oe+bTdOVbabhvGvanLy/Gd2XfsA3q0I6RkSVlOn8SBNU8W8fyzIovH0JZRbQ8R0r0WSpiqW/LNEnu3JTsr6uyYrzkWJtqu66o7P7GdeSr2L3nNamK34crrBqNdp/DV1iY/yr+8fRDwdlRBLTTyQVDHRyxruua5NUU6znmNlzW0WjeAABkAAAAAAAAAAAAAAAAAAAAAByxqvcjWornKuSInapwS3ZlaUueJmSysR0NG3plRfm/D66+RnjpN7RWHLrNRXTYLZbdoWVgTDTMP2tqyNRa2oRHTv9m+CElQ5RMj4nlbDE+WRcmMarl8EL2tYpG0PlGbNfUZJyXneZRfHeKm4eo0ZBuurpkXomO4N/qXuKTq6qesqZKmqldLNIubnuXNVM3EV2kvV6qq+RVykdlGnJiaNT6+ZrCn1Gaclvc+jcG4ZTR4YmY9ees/sAA511sD2ABs+5JpJdzpHuduN3E3lzyROCHwDbYfsc19WsjpFzngh6VjPn14GVYm07Q05MmPT05reEQ1IOXNVqqjkVFRclRU1RRloRs2RaJcAKCGQAAkAAAAAAAAAAAAAAAALW2MU6Jb7jUqnWdM2NF5Ijc/qVSW5sbci2StZn1m1Wa+bW/odWj/FUH2lmY0FtvOFhEd2gVS0eEblK3NHOj6NFTs3lRv1JERnaTC6fBlwazi1rXr4Ncjl9ELXJ7EvA6KInU44npzR+qhwAUD64AAJAAEO+mpKirkRlLTzTvX8MUauX0LO2ZYZu1prqisuNOlOySLcaxzk3+PaiFcW27XC1S79vq5IVz1Rq6L4oWhs6xdc79WVFHcUif0USPbI1u65dctew7NJGPnjfq81x+2r9HvFYjk7+baXHA+H6i4zXSuidk5N6RnSKyPNOKrkVViu7U1wrlgtVPHT22nVWwMjYjd/m9S2a/F2HW1lRaq6rY1U6km+3NmvFMypcWWWO0XBXUMzJ7fMu9BKxyORE+VVTtT2NuqiOX1Nve4OATknNtqubfb1d+nyaNQFBXPaAACQAAAAAAAAAAAAAAAAsLY9cGwXSroHrl07EkYne3j6KV6ZlouMtqudNXQKu/BIjsvmTtTzTM24b8l4lwcT0vpWlvi7zHh8XpHMx7hSsraKellTNk0asd4KfFqr4LnQw1lK/filajkXl3eJlqXnhaHyqebHbymHmu40Uturp6OdFSSF6sXPu/5kYxbW03CL65P/AGLdErqmNuU7G8ZGp2onNCpstPoUmbFOO2z6hwvX01uCLx17/FwADSs9wAA3gQ2+H75NY21z6XNKiohSJj+xmuqmBFSSPpZKpepAzTfVPvO7GpzX2McyibUneGjLjxais0t4x3/Vyq56qqqq8VXVVCZIcAx3bor4AADIAAAAAAAAAAAAAAAAAAAABExumGAMXuw/UrSVi526Z2a/2XfMndzLpp5oqmFk0L2yRvRHNe1c0ci9p5mJDhbF1yw6/chf01Iq5up3rp5L2HdptVyerfo8txngPpFpz4PC3ePP/q/MsyD4t2fUd2kfV256UlWurmonUkXvTsXvQzrHj2yXVjWvn+EnXjFPpr3LwUk0UkcrEdG9r2rwVq5od8/d5q7dXkaW1fD8u8RNZ/n+1AXXCt7tTl+Kt8zmZ6SRN32+nDzNK5Ua7dd1VTii6ZHp3Qx6melpm79S+KNqfieqIhyW0Ne0r/D9qsu218e8+6dvq86UNtrrhIjKGknnVVy+zjVU814J5ktocBuo6R1xxTUtoaSPV0TXIsju7PgmZML9tHtNu3orfnXVCcEj0jTxd+mZVuIMQXG/1PTXCbNG6siboxngnPvNNq4cXfmla4M/Edf+X7qnn+b5f04v11S5TtjpoW01BAm7TQNT7qc15uU1YByWtNp3lf4cVcNIpXpAACG0AAAAAAAAAAAAAAAAAAAAAAAAAAQeJ3QVdVT/ALvVTxf45XN9jpAiZhhbHW3haN2et7u6oiLdq9U5fFP/AFMSaeafWeaWVV/mPV3udYJm0z3Y1wYq+zWI+QACG0AASAAAAAAAAAAAAAAAAAAAAAAAAAAAAAAAAAAAAAAAAAAAAAAAAAAAAAAAAAAAAAAAAAAAAAAAAAAAAAAAAAAAAAAAAAAAAAAAAAA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cstate="print"/>
          <a:stretch>
            <a:fillRect/>
          </a:stretch>
        </p:blipFill>
        <p:spPr>
          <a:xfrm>
            <a:off x="35495" y="404664"/>
            <a:ext cx="9060805" cy="5976664"/>
          </a:xfrm>
          <a:prstGeom prst="rect">
            <a:avLst/>
          </a:prstGeom>
        </p:spPr>
      </p:pic>
    </p:spTree>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p:cNvPicPr>
            <a:picLocks noChangeAspect="1" noChangeArrowheads="1"/>
          </p:cNvPicPr>
          <p:nvPr/>
        </p:nvPicPr>
        <p:blipFill>
          <a:blip r:embed="rId2" cstate="print"/>
          <a:srcRect/>
          <a:stretch>
            <a:fillRect/>
          </a:stretch>
        </p:blipFill>
        <p:spPr bwMode="auto">
          <a:xfrm>
            <a:off x="137517" y="1268760"/>
            <a:ext cx="8754963" cy="4598880"/>
          </a:xfrm>
          <a:prstGeom prst="rect">
            <a:avLst/>
          </a:prstGeom>
          <a:noFill/>
          <a:ln w="9525">
            <a:noFill/>
            <a:miter lim="800000"/>
            <a:headEnd/>
            <a:tailEnd/>
          </a:ln>
        </p:spPr>
      </p:pic>
      <p:sp>
        <p:nvSpPr>
          <p:cNvPr id="3" name="Title 2"/>
          <p:cNvSpPr>
            <a:spLocks noGrp="1"/>
          </p:cNvSpPr>
          <p:nvPr>
            <p:ph type="title"/>
          </p:nvPr>
        </p:nvSpPr>
        <p:spPr/>
        <p:txBody>
          <a:bodyPr/>
          <a:lstStyle/>
          <a:p>
            <a:r>
              <a:rPr lang="en-CA" dirty="0" smtClean="0"/>
              <a:t>Software Test Engineers at Microsoft</a:t>
            </a:r>
            <a:endParaRPr lang="en-CA" dirty="0"/>
          </a:p>
        </p:txBody>
      </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noChangeArrowheads="1"/>
          </p:cNvSpPr>
          <p:nvPr/>
        </p:nvSpPr>
        <p:spPr bwMode="auto">
          <a:xfrm>
            <a:off x="468313" y="1558925"/>
            <a:ext cx="8305800" cy="3814291"/>
          </a:xfrm>
          <a:prstGeom prst="rect">
            <a:avLst/>
          </a:prstGeom>
          <a:noFill/>
          <a:ln w="12700">
            <a:noFill/>
            <a:miter lim="800000"/>
            <a:headEnd/>
            <a:tailEnd/>
          </a:ln>
          <a:effectLst/>
        </p:spPr>
        <p:txBody>
          <a:bodyPr vert="horz" wrap="square" lIns="90488" tIns="44450" rIns="90488" bIns="44450" numCol="1" anchor="ctr" anchorCtr="0" compatLnSpc="1">
            <a:prstTxWarp prst="textNoShape">
              <a:avLst/>
            </a:prstTxWarp>
          </a:bodyPr>
          <a:lstStyle>
            <a:lvl1pPr algn="l" defTabSz="920750" rtl="0" eaLnBrk="0" fontAlgn="base" hangingPunct="0">
              <a:lnSpc>
                <a:spcPct val="120000"/>
              </a:lnSpc>
              <a:spcBef>
                <a:spcPct val="0"/>
              </a:spcBef>
              <a:spcAft>
                <a:spcPct val="0"/>
              </a:spcAft>
              <a:defRPr sz="3100" b="1">
                <a:solidFill>
                  <a:srgbClr val="663300"/>
                </a:solidFill>
                <a:effectLst/>
                <a:latin typeface="+mj-lt"/>
                <a:ea typeface="+mj-ea"/>
                <a:cs typeface="+mj-cs"/>
              </a:defRPr>
            </a:lvl1pPr>
            <a:lvl2pPr algn="l" defTabSz="920750" rtl="0" eaLnBrk="0" fontAlgn="base" hangingPunct="0">
              <a:lnSpc>
                <a:spcPct val="120000"/>
              </a:lnSpc>
              <a:spcBef>
                <a:spcPct val="0"/>
              </a:spcBef>
              <a:spcAft>
                <a:spcPct val="0"/>
              </a:spcAft>
              <a:defRPr sz="3100" b="1">
                <a:solidFill>
                  <a:schemeClr val="tx2"/>
                </a:solidFill>
                <a:effectLst>
                  <a:outerShdw blurRad="38100" dist="38100" dir="2700000" algn="tl">
                    <a:srgbClr val="C0C0C0"/>
                  </a:outerShdw>
                </a:effectLst>
                <a:latin typeface="Helvetica" pitchFamily="34" charset="0"/>
              </a:defRPr>
            </a:lvl2pPr>
            <a:lvl3pPr algn="l" defTabSz="920750" rtl="0" eaLnBrk="0" fontAlgn="base" hangingPunct="0">
              <a:lnSpc>
                <a:spcPct val="120000"/>
              </a:lnSpc>
              <a:spcBef>
                <a:spcPct val="0"/>
              </a:spcBef>
              <a:spcAft>
                <a:spcPct val="0"/>
              </a:spcAft>
              <a:defRPr sz="3100" b="1">
                <a:solidFill>
                  <a:schemeClr val="tx2"/>
                </a:solidFill>
                <a:effectLst>
                  <a:outerShdw blurRad="38100" dist="38100" dir="2700000" algn="tl">
                    <a:srgbClr val="C0C0C0"/>
                  </a:outerShdw>
                </a:effectLst>
                <a:latin typeface="Helvetica" pitchFamily="34" charset="0"/>
              </a:defRPr>
            </a:lvl3pPr>
            <a:lvl4pPr algn="l" defTabSz="920750" rtl="0" eaLnBrk="0" fontAlgn="base" hangingPunct="0">
              <a:lnSpc>
                <a:spcPct val="120000"/>
              </a:lnSpc>
              <a:spcBef>
                <a:spcPct val="0"/>
              </a:spcBef>
              <a:spcAft>
                <a:spcPct val="0"/>
              </a:spcAft>
              <a:defRPr sz="3100" b="1">
                <a:solidFill>
                  <a:schemeClr val="tx2"/>
                </a:solidFill>
                <a:effectLst>
                  <a:outerShdw blurRad="38100" dist="38100" dir="2700000" algn="tl">
                    <a:srgbClr val="C0C0C0"/>
                  </a:outerShdw>
                </a:effectLst>
                <a:latin typeface="Helvetica" pitchFamily="34" charset="0"/>
              </a:defRPr>
            </a:lvl4pPr>
            <a:lvl5pPr algn="l" defTabSz="920750" rtl="0" eaLnBrk="0" fontAlgn="base" hangingPunct="0">
              <a:lnSpc>
                <a:spcPct val="120000"/>
              </a:lnSpc>
              <a:spcBef>
                <a:spcPct val="0"/>
              </a:spcBef>
              <a:spcAft>
                <a:spcPct val="0"/>
              </a:spcAft>
              <a:defRPr sz="3100" b="1">
                <a:solidFill>
                  <a:schemeClr val="tx2"/>
                </a:solidFill>
                <a:effectLst>
                  <a:outerShdw blurRad="38100" dist="38100" dir="2700000" algn="tl">
                    <a:srgbClr val="C0C0C0"/>
                  </a:outerShdw>
                </a:effectLst>
                <a:latin typeface="Helvetica" pitchFamily="34" charset="0"/>
              </a:defRPr>
            </a:lvl5pPr>
            <a:lvl6pPr marL="457200" algn="l" defTabSz="920750" rtl="0" eaLnBrk="0" fontAlgn="base" hangingPunct="0">
              <a:lnSpc>
                <a:spcPct val="120000"/>
              </a:lnSpc>
              <a:spcBef>
                <a:spcPct val="0"/>
              </a:spcBef>
              <a:spcAft>
                <a:spcPct val="0"/>
              </a:spcAft>
              <a:defRPr sz="3100" b="1">
                <a:solidFill>
                  <a:schemeClr val="tx2"/>
                </a:solidFill>
                <a:effectLst>
                  <a:outerShdw blurRad="38100" dist="38100" dir="2700000" algn="tl">
                    <a:srgbClr val="C0C0C0"/>
                  </a:outerShdw>
                </a:effectLst>
                <a:latin typeface="Helvetica" pitchFamily="34" charset="0"/>
              </a:defRPr>
            </a:lvl6pPr>
            <a:lvl7pPr marL="914400" algn="l" defTabSz="920750" rtl="0" eaLnBrk="0" fontAlgn="base" hangingPunct="0">
              <a:lnSpc>
                <a:spcPct val="120000"/>
              </a:lnSpc>
              <a:spcBef>
                <a:spcPct val="0"/>
              </a:spcBef>
              <a:spcAft>
                <a:spcPct val="0"/>
              </a:spcAft>
              <a:defRPr sz="3100" b="1">
                <a:solidFill>
                  <a:schemeClr val="tx2"/>
                </a:solidFill>
                <a:effectLst>
                  <a:outerShdw blurRad="38100" dist="38100" dir="2700000" algn="tl">
                    <a:srgbClr val="C0C0C0"/>
                  </a:outerShdw>
                </a:effectLst>
                <a:latin typeface="Helvetica" pitchFamily="34" charset="0"/>
              </a:defRPr>
            </a:lvl7pPr>
            <a:lvl8pPr marL="1371600" algn="l" defTabSz="920750" rtl="0" eaLnBrk="0" fontAlgn="base" hangingPunct="0">
              <a:lnSpc>
                <a:spcPct val="120000"/>
              </a:lnSpc>
              <a:spcBef>
                <a:spcPct val="0"/>
              </a:spcBef>
              <a:spcAft>
                <a:spcPct val="0"/>
              </a:spcAft>
              <a:defRPr sz="3100" b="1">
                <a:solidFill>
                  <a:schemeClr val="tx2"/>
                </a:solidFill>
                <a:effectLst>
                  <a:outerShdw blurRad="38100" dist="38100" dir="2700000" algn="tl">
                    <a:srgbClr val="C0C0C0"/>
                  </a:outerShdw>
                </a:effectLst>
                <a:latin typeface="Helvetica" pitchFamily="34" charset="0"/>
              </a:defRPr>
            </a:lvl8pPr>
            <a:lvl9pPr marL="1828800" algn="l" defTabSz="920750" rtl="0" eaLnBrk="0" fontAlgn="base" hangingPunct="0">
              <a:lnSpc>
                <a:spcPct val="120000"/>
              </a:lnSpc>
              <a:spcBef>
                <a:spcPct val="0"/>
              </a:spcBef>
              <a:spcAft>
                <a:spcPct val="0"/>
              </a:spcAft>
              <a:defRPr sz="3100" b="1">
                <a:solidFill>
                  <a:schemeClr val="tx2"/>
                </a:solidFill>
                <a:effectLst>
                  <a:outerShdw blurRad="38100" dist="38100" dir="2700000" algn="tl">
                    <a:srgbClr val="C0C0C0"/>
                  </a:outerShdw>
                </a:effectLst>
                <a:latin typeface="Helvetica" pitchFamily="34" charset="0"/>
              </a:defRPr>
            </a:lvl9pPr>
          </a:lstStyle>
          <a:p>
            <a:pPr>
              <a:defRPr/>
            </a:pPr>
            <a:r>
              <a:rPr lang="tr-TR" sz="2800" i="0" dirty="0" smtClean="0">
                <a:solidFill>
                  <a:schemeClr val="tx1"/>
                </a:solidFill>
              </a:rPr>
              <a:t>Reference:</a:t>
            </a:r>
          </a:p>
          <a:p>
            <a:pPr>
              <a:defRPr/>
            </a:pPr>
            <a:r>
              <a:rPr lang="en-US" sz="2800" i="0" dirty="0" smtClean="0"/>
              <a:t/>
            </a:r>
            <a:br>
              <a:rPr lang="en-US" sz="2800" i="0" dirty="0" smtClean="0"/>
            </a:br>
            <a:r>
              <a:rPr lang="tr-TR" sz="1800" i="0" dirty="0" err="1" smtClean="0"/>
              <a:t>Textbook</a:t>
            </a:r>
            <a:r>
              <a:rPr lang="tr-TR" sz="1800" i="0" dirty="0" smtClean="0"/>
              <a:t> </a:t>
            </a:r>
            <a:r>
              <a:rPr lang="en-US" sz="1800" i="0" dirty="0" smtClean="0"/>
              <a:t>Ch8-Software </a:t>
            </a:r>
            <a:r>
              <a:rPr lang="en-US" sz="1800" i="0" dirty="0" smtClean="0"/>
              <a:t>Testing </a:t>
            </a:r>
            <a:br>
              <a:rPr lang="en-US" sz="1800" i="0" dirty="0" smtClean="0"/>
            </a:br>
            <a:r>
              <a:rPr lang="tr-TR" sz="1800" i="0" dirty="0" err="1" smtClean="0"/>
              <a:t>Lecture</a:t>
            </a:r>
            <a:r>
              <a:rPr lang="tr-TR" sz="1800" i="0" dirty="0" smtClean="0"/>
              <a:t> </a:t>
            </a:r>
            <a:r>
              <a:rPr lang="tr-TR" sz="1800" i="0" dirty="0" err="1" smtClean="0"/>
              <a:t>Notes</a:t>
            </a:r>
            <a:r>
              <a:rPr lang="tr-TR" sz="1800" i="0" dirty="0" smtClean="0"/>
              <a:t> </a:t>
            </a:r>
            <a:r>
              <a:rPr lang="tr-TR" sz="1800" i="0" dirty="0" err="1" smtClean="0"/>
              <a:t>by</a:t>
            </a:r>
            <a:r>
              <a:rPr lang="tr-TR" sz="1800" i="0" dirty="0" smtClean="0"/>
              <a:t> </a:t>
            </a:r>
            <a:r>
              <a:rPr lang="en-US" sz="2400" i="0" dirty="0" err="1" smtClean="0">
                <a:solidFill>
                  <a:schemeClr val="tx1"/>
                </a:solidFill>
              </a:rPr>
              <a:t>Vahid</a:t>
            </a:r>
            <a:r>
              <a:rPr lang="en-US" sz="2400" i="0" dirty="0" smtClean="0">
                <a:solidFill>
                  <a:schemeClr val="tx1"/>
                </a:solidFill>
              </a:rPr>
              <a:t> </a:t>
            </a:r>
            <a:r>
              <a:rPr lang="en-US" sz="2400" i="0" dirty="0" err="1" smtClean="0">
                <a:solidFill>
                  <a:schemeClr val="tx1"/>
                </a:solidFill>
              </a:rPr>
              <a:t>Garousi</a:t>
            </a:r>
            <a:endParaRPr lang="tr-TR" sz="2400" i="0" dirty="0" smtClean="0">
              <a:solidFill>
                <a:schemeClr val="tx1"/>
              </a:solidFill>
            </a:endParaRPr>
          </a:p>
          <a:p>
            <a:pPr>
              <a:defRPr/>
            </a:pPr>
            <a:endParaRPr lang="en-US" sz="1800" b="0" i="0" kern="0" dirty="0" smtClean="0"/>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2600" dirty="0" smtClean="0">
                <a:solidFill>
                  <a:srgbClr val="663300"/>
                </a:solidFill>
                <a:effectLst/>
              </a:rPr>
              <a:t>Introduction to Software Testing- </a:t>
            </a:r>
            <a:r>
              <a:rPr lang="en-US" sz="2600" dirty="0" smtClean="0"/>
              <a:t>Outline</a:t>
            </a:r>
          </a:p>
        </p:txBody>
      </p:sp>
      <p:sp>
        <p:nvSpPr>
          <p:cNvPr id="4099" name="Content Placeholder 2"/>
          <p:cNvSpPr>
            <a:spLocks noGrp="1"/>
          </p:cNvSpPr>
          <p:nvPr>
            <p:ph idx="1"/>
          </p:nvPr>
        </p:nvSpPr>
        <p:spPr>
          <a:xfrm>
            <a:off x="77657" y="721724"/>
            <a:ext cx="8742815" cy="5806141"/>
          </a:xfrm>
        </p:spPr>
        <p:txBody>
          <a:bodyPr/>
          <a:lstStyle/>
          <a:p>
            <a:r>
              <a:rPr lang="en-CA" sz="1900" b="1" dirty="0" smtClean="0">
                <a:solidFill>
                  <a:schemeClr val="bg1">
                    <a:lumMod val="75000"/>
                  </a:schemeClr>
                </a:solidFill>
              </a:rPr>
              <a:t>Definitions</a:t>
            </a:r>
          </a:p>
          <a:p>
            <a:r>
              <a:rPr lang="en-CA" sz="1900" b="1" dirty="0" smtClean="0">
                <a:solidFill>
                  <a:schemeClr val="bg1">
                    <a:lumMod val="75000"/>
                  </a:schemeClr>
                </a:solidFill>
              </a:rPr>
              <a:t>Why is SW testing important?</a:t>
            </a:r>
          </a:p>
          <a:p>
            <a:r>
              <a:rPr lang="en-CA" sz="1900" b="1" dirty="0" smtClean="0">
                <a:solidFill>
                  <a:schemeClr val="bg1">
                    <a:lumMod val="75000"/>
                  </a:schemeClr>
                </a:solidFill>
              </a:rPr>
              <a:t>Examples of Software Failures</a:t>
            </a:r>
          </a:p>
          <a:p>
            <a:r>
              <a:rPr lang="en-CA" sz="1900" b="1" dirty="0" smtClean="0"/>
              <a:t>Dealing with SW Faults </a:t>
            </a:r>
          </a:p>
          <a:p>
            <a:r>
              <a:rPr lang="en-CA" sz="1900" b="1" dirty="0" smtClean="0">
                <a:solidFill>
                  <a:schemeClr val="bg1">
                    <a:lumMod val="75000"/>
                  </a:schemeClr>
                </a:solidFill>
              </a:rPr>
              <a:t>Testing Process Overview</a:t>
            </a:r>
          </a:p>
          <a:p>
            <a:r>
              <a:rPr lang="en-CA" sz="1900" b="1" dirty="0" smtClean="0">
                <a:solidFill>
                  <a:schemeClr val="bg1">
                    <a:lumMod val="75000"/>
                  </a:schemeClr>
                </a:solidFill>
              </a:rPr>
              <a:t>What is a Test Case and Test Suite (Test Set)?</a:t>
            </a:r>
          </a:p>
          <a:p>
            <a:r>
              <a:rPr lang="en-CA" sz="1900" b="1" dirty="0" smtClean="0">
                <a:solidFill>
                  <a:schemeClr val="bg1">
                    <a:lumMod val="75000"/>
                  </a:schemeClr>
                </a:solidFill>
              </a:rPr>
              <a:t>Types of Test Activities</a:t>
            </a:r>
          </a:p>
          <a:p>
            <a:r>
              <a:rPr lang="en-CA" sz="1900" b="1" dirty="0" smtClean="0">
                <a:solidFill>
                  <a:schemeClr val="bg1">
                    <a:lumMod val="75000"/>
                  </a:schemeClr>
                </a:solidFill>
              </a:rPr>
              <a:t>Types of Testing</a:t>
            </a:r>
          </a:p>
          <a:p>
            <a:r>
              <a:rPr lang="en-CA" sz="1900" b="1" dirty="0" smtClean="0">
                <a:solidFill>
                  <a:schemeClr val="bg1">
                    <a:lumMod val="75000"/>
                  </a:schemeClr>
                </a:solidFill>
              </a:rPr>
              <a:t>Test Levels/ Test Organization</a:t>
            </a:r>
          </a:p>
          <a:p>
            <a:r>
              <a:rPr lang="en-CA" sz="1900" b="1" dirty="0" smtClean="0">
                <a:solidFill>
                  <a:schemeClr val="bg1">
                    <a:lumMod val="75000"/>
                  </a:schemeClr>
                </a:solidFill>
              </a:rPr>
              <a:t>Testing can be Manual or Automatic</a:t>
            </a:r>
          </a:p>
          <a:p>
            <a:r>
              <a:rPr lang="en-CA" sz="1900" b="1" dirty="0" smtClean="0">
                <a:solidFill>
                  <a:schemeClr val="bg1">
                    <a:lumMod val="75000"/>
                  </a:schemeClr>
                </a:solidFill>
              </a:rPr>
              <a:t>What is a good test case?</a:t>
            </a:r>
          </a:p>
          <a:p>
            <a:r>
              <a:rPr lang="en-CA" sz="1900" b="1" dirty="0" smtClean="0">
                <a:solidFill>
                  <a:schemeClr val="bg1">
                    <a:lumMod val="75000"/>
                  </a:schemeClr>
                </a:solidFill>
              </a:rPr>
              <a:t>Exhaustive (Complete) Testing</a:t>
            </a:r>
          </a:p>
          <a:p>
            <a:r>
              <a:rPr lang="en-CA" sz="1900" b="1" dirty="0" smtClean="0">
                <a:solidFill>
                  <a:schemeClr val="bg1">
                    <a:lumMod val="75000"/>
                  </a:schemeClr>
                </a:solidFill>
              </a:rPr>
              <a:t>Test Adequacy and Coverage: When can we say testing is enough?</a:t>
            </a:r>
          </a:p>
          <a:p>
            <a:r>
              <a:rPr lang="en-CA" sz="1900" b="1" dirty="0" smtClean="0">
                <a:solidFill>
                  <a:schemeClr val="bg1">
                    <a:lumMod val="75000"/>
                  </a:schemeClr>
                </a:solidFill>
              </a:rPr>
              <a:t>Testing throughout the Software Development Life Cycle</a:t>
            </a:r>
          </a:p>
          <a:p>
            <a:r>
              <a:rPr lang="en-CA" sz="1900" b="1" dirty="0" smtClean="0">
                <a:solidFill>
                  <a:schemeClr val="bg1">
                    <a:lumMod val="75000"/>
                  </a:schemeClr>
                </a:solidFill>
              </a:rPr>
              <a:t>Testing Maturity Levels</a:t>
            </a:r>
            <a:endParaRPr lang="en-US" sz="1900" b="1" dirty="0" smtClean="0">
              <a:solidFill>
                <a:schemeClr val="bg1">
                  <a:lumMod val="75000"/>
                </a:schemeClr>
              </a:solidFill>
            </a:endParaRPr>
          </a:p>
        </p:txBody>
      </p: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Rectangle 1026"/>
          <p:cNvSpPr>
            <a:spLocks noGrp="1" noChangeArrowheads="1"/>
          </p:cNvSpPr>
          <p:nvPr>
            <p:ph type="title" idx="4294967295"/>
          </p:nvPr>
        </p:nvSpPr>
        <p:spPr/>
        <p:txBody>
          <a:bodyPr/>
          <a:lstStyle/>
          <a:p>
            <a:r>
              <a:rPr lang="en-US" sz="2400" dirty="0" smtClean="0"/>
              <a:t>Dealing with SW Faults / Software Quality Engineering (SQE)</a:t>
            </a:r>
          </a:p>
        </p:txBody>
      </p:sp>
      <p:sp>
        <p:nvSpPr>
          <p:cNvPr id="469000" name="AutoShape 1030"/>
          <p:cNvSpPr>
            <a:spLocks noChangeArrowheads="1"/>
          </p:cNvSpPr>
          <p:nvPr/>
        </p:nvSpPr>
        <p:spPr bwMode="auto">
          <a:xfrm>
            <a:off x="3505200" y="1268760"/>
            <a:ext cx="1600200" cy="457200"/>
          </a:xfrm>
          <a:prstGeom prst="roundRect">
            <a:avLst>
              <a:gd name="adj" fmla="val 16667"/>
            </a:avLst>
          </a:prstGeom>
          <a:solidFill>
            <a:schemeClr val="bg1"/>
          </a:solidFill>
          <a:ln w="12700">
            <a:solidFill>
              <a:schemeClr val="tx1"/>
            </a:solidFill>
            <a:round/>
            <a:headEnd/>
            <a:tailEnd/>
          </a:ln>
        </p:spPr>
        <p:txBody>
          <a:bodyPr wrap="none" anchor="ctr"/>
          <a:lstStyle/>
          <a:p>
            <a:pPr algn="ctr"/>
            <a:r>
              <a:rPr lang="en-US" sz="1400" b="1" i="0">
                <a:latin typeface="Helvetica" pitchFamily="34" charset="0"/>
              </a:rPr>
              <a:t>Fault Handling</a:t>
            </a:r>
          </a:p>
        </p:txBody>
      </p:sp>
      <p:sp>
        <p:nvSpPr>
          <p:cNvPr id="469001" name="AutoShape 1031"/>
          <p:cNvSpPr>
            <a:spLocks noChangeArrowheads="1"/>
          </p:cNvSpPr>
          <p:nvPr/>
        </p:nvSpPr>
        <p:spPr bwMode="auto">
          <a:xfrm>
            <a:off x="1143000" y="2259360"/>
            <a:ext cx="1600200" cy="457200"/>
          </a:xfrm>
          <a:prstGeom prst="roundRect">
            <a:avLst>
              <a:gd name="adj" fmla="val 16667"/>
            </a:avLst>
          </a:prstGeom>
          <a:solidFill>
            <a:schemeClr val="bg1"/>
          </a:solidFill>
          <a:ln w="12700">
            <a:solidFill>
              <a:schemeClr val="tx1"/>
            </a:solidFill>
            <a:round/>
            <a:headEnd/>
            <a:tailEnd/>
          </a:ln>
        </p:spPr>
        <p:txBody>
          <a:bodyPr wrap="none" anchor="ctr"/>
          <a:lstStyle/>
          <a:p>
            <a:pPr algn="ctr"/>
            <a:r>
              <a:rPr lang="en-US" sz="1400" b="1" i="0">
                <a:latin typeface="Helvetica" pitchFamily="34" charset="0"/>
              </a:rPr>
              <a:t>Fault Avoidance</a:t>
            </a:r>
          </a:p>
        </p:txBody>
      </p:sp>
      <p:sp>
        <p:nvSpPr>
          <p:cNvPr id="469002" name="AutoShape 1032"/>
          <p:cNvSpPr>
            <a:spLocks noChangeArrowheads="1"/>
          </p:cNvSpPr>
          <p:nvPr/>
        </p:nvSpPr>
        <p:spPr bwMode="auto">
          <a:xfrm>
            <a:off x="6400800" y="2259360"/>
            <a:ext cx="1600200" cy="457200"/>
          </a:xfrm>
          <a:prstGeom prst="roundRect">
            <a:avLst>
              <a:gd name="adj" fmla="val 16667"/>
            </a:avLst>
          </a:prstGeom>
          <a:solidFill>
            <a:schemeClr val="bg1"/>
          </a:solidFill>
          <a:ln w="12700">
            <a:solidFill>
              <a:schemeClr val="tx1"/>
            </a:solidFill>
            <a:round/>
            <a:headEnd/>
            <a:tailEnd/>
          </a:ln>
        </p:spPr>
        <p:txBody>
          <a:bodyPr wrap="none" anchor="ctr"/>
          <a:lstStyle/>
          <a:p>
            <a:pPr algn="ctr"/>
            <a:r>
              <a:rPr lang="en-US" sz="1400" b="1" i="0" dirty="0">
                <a:latin typeface="Helvetica" pitchFamily="34" charset="0"/>
              </a:rPr>
              <a:t>Fault Tolerance</a:t>
            </a:r>
          </a:p>
        </p:txBody>
      </p:sp>
      <p:sp>
        <p:nvSpPr>
          <p:cNvPr id="469003" name="AutoShape 1033"/>
          <p:cNvSpPr>
            <a:spLocks noChangeArrowheads="1"/>
          </p:cNvSpPr>
          <p:nvPr/>
        </p:nvSpPr>
        <p:spPr bwMode="auto">
          <a:xfrm>
            <a:off x="3581400" y="2259360"/>
            <a:ext cx="1600200" cy="457200"/>
          </a:xfrm>
          <a:prstGeom prst="roundRect">
            <a:avLst>
              <a:gd name="adj" fmla="val 16667"/>
            </a:avLst>
          </a:prstGeom>
          <a:solidFill>
            <a:schemeClr val="bg1"/>
          </a:solidFill>
          <a:ln w="12700">
            <a:solidFill>
              <a:schemeClr val="tx1"/>
            </a:solidFill>
            <a:round/>
            <a:headEnd/>
            <a:tailEnd/>
          </a:ln>
        </p:spPr>
        <p:txBody>
          <a:bodyPr wrap="none" anchor="ctr"/>
          <a:lstStyle/>
          <a:p>
            <a:pPr algn="ctr"/>
            <a:r>
              <a:rPr lang="en-US" sz="1400" b="1" i="0">
                <a:latin typeface="Helvetica" pitchFamily="34" charset="0"/>
              </a:rPr>
              <a:t>Fault Detection</a:t>
            </a:r>
          </a:p>
        </p:txBody>
      </p:sp>
      <p:cxnSp>
        <p:nvCxnSpPr>
          <p:cNvPr id="469013" name="AutoShape 1043"/>
          <p:cNvCxnSpPr>
            <a:cxnSpLocks noChangeShapeType="1"/>
            <a:stCxn id="469003" idx="0"/>
            <a:endCxn id="469000" idx="2"/>
          </p:cNvCxnSpPr>
          <p:nvPr/>
        </p:nvCxnSpPr>
        <p:spPr bwMode="auto">
          <a:xfrm flipH="1" flipV="1">
            <a:off x="4305300" y="1725960"/>
            <a:ext cx="76200" cy="533400"/>
          </a:xfrm>
          <a:prstGeom prst="straightConnector1">
            <a:avLst/>
          </a:prstGeom>
          <a:noFill/>
          <a:ln w="12700">
            <a:solidFill>
              <a:schemeClr val="tx1"/>
            </a:solidFill>
            <a:round/>
            <a:headEnd/>
            <a:tailEnd type="triangle" w="med" len="med"/>
          </a:ln>
        </p:spPr>
      </p:cxnSp>
      <p:cxnSp>
        <p:nvCxnSpPr>
          <p:cNvPr id="469014" name="AutoShape 1044"/>
          <p:cNvCxnSpPr>
            <a:cxnSpLocks noChangeShapeType="1"/>
            <a:stCxn id="469002" idx="0"/>
            <a:endCxn id="469000" idx="2"/>
          </p:cNvCxnSpPr>
          <p:nvPr/>
        </p:nvCxnSpPr>
        <p:spPr bwMode="auto">
          <a:xfrm flipH="1" flipV="1">
            <a:off x="4305300" y="1725960"/>
            <a:ext cx="2895600" cy="533400"/>
          </a:xfrm>
          <a:prstGeom prst="straightConnector1">
            <a:avLst/>
          </a:prstGeom>
          <a:noFill/>
          <a:ln w="12700">
            <a:solidFill>
              <a:schemeClr val="tx1"/>
            </a:solidFill>
            <a:round/>
            <a:headEnd/>
            <a:tailEnd type="triangle" w="med" len="med"/>
          </a:ln>
        </p:spPr>
      </p:cxnSp>
      <p:cxnSp>
        <p:nvCxnSpPr>
          <p:cNvPr id="469015" name="AutoShape 1045"/>
          <p:cNvCxnSpPr>
            <a:cxnSpLocks noChangeShapeType="1"/>
            <a:stCxn id="469001" idx="0"/>
            <a:endCxn id="469000" idx="2"/>
          </p:cNvCxnSpPr>
          <p:nvPr/>
        </p:nvCxnSpPr>
        <p:spPr bwMode="auto">
          <a:xfrm flipV="1">
            <a:off x="1943100" y="1725960"/>
            <a:ext cx="2362200" cy="533400"/>
          </a:xfrm>
          <a:prstGeom prst="straightConnector1">
            <a:avLst/>
          </a:prstGeom>
          <a:noFill/>
          <a:ln w="12700">
            <a:solidFill>
              <a:schemeClr val="tx1"/>
            </a:solidFill>
            <a:round/>
            <a:headEnd/>
            <a:tailEnd type="triangle" w="med" len="med"/>
          </a:ln>
        </p:spPr>
      </p:cxnSp>
      <p:grpSp>
        <p:nvGrpSpPr>
          <p:cNvPr id="2" name="Group 47"/>
          <p:cNvGrpSpPr>
            <a:grpSpLocks/>
          </p:cNvGrpSpPr>
          <p:nvPr/>
        </p:nvGrpSpPr>
        <p:grpSpPr bwMode="auto">
          <a:xfrm>
            <a:off x="5943600" y="2645124"/>
            <a:ext cx="3048000" cy="1062038"/>
            <a:chOff x="3744" y="1825"/>
            <a:chExt cx="1920" cy="669"/>
          </a:xfrm>
        </p:grpSpPr>
        <p:sp>
          <p:nvSpPr>
            <p:cNvPr id="469020" name="AutoShape 1050"/>
            <p:cNvSpPr>
              <a:spLocks noChangeArrowheads="1"/>
            </p:cNvSpPr>
            <p:nvPr/>
          </p:nvSpPr>
          <p:spPr bwMode="auto">
            <a:xfrm>
              <a:off x="3744" y="2206"/>
              <a:ext cx="912" cy="288"/>
            </a:xfrm>
            <a:prstGeom prst="roundRect">
              <a:avLst>
                <a:gd name="adj" fmla="val 16667"/>
              </a:avLst>
            </a:prstGeom>
            <a:solidFill>
              <a:schemeClr val="bg1"/>
            </a:solidFill>
            <a:ln w="12700">
              <a:solidFill>
                <a:schemeClr val="tx1"/>
              </a:solidFill>
              <a:round/>
              <a:headEnd/>
              <a:tailEnd/>
            </a:ln>
          </p:spPr>
          <p:txBody>
            <a:bodyPr wrap="none" anchor="ctr"/>
            <a:lstStyle/>
            <a:p>
              <a:pPr algn="ctr"/>
              <a:r>
                <a:rPr lang="en-US" sz="1400" b="1" i="0">
                  <a:latin typeface="Helvetica" pitchFamily="34" charset="0"/>
                </a:rPr>
                <a:t>Atomic</a:t>
              </a:r>
            </a:p>
            <a:p>
              <a:pPr algn="ctr"/>
              <a:r>
                <a:rPr lang="en-US" sz="1400" b="1" i="0">
                  <a:latin typeface="Helvetica" pitchFamily="34" charset="0"/>
                </a:rPr>
                <a:t>Transactions</a:t>
              </a:r>
            </a:p>
          </p:txBody>
        </p:sp>
        <p:sp>
          <p:nvSpPr>
            <p:cNvPr id="469021" name="AutoShape 1051"/>
            <p:cNvSpPr>
              <a:spLocks noChangeArrowheads="1"/>
            </p:cNvSpPr>
            <p:nvPr/>
          </p:nvSpPr>
          <p:spPr bwMode="auto">
            <a:xfrm>
              <a:off x="4752" y="2206"/>
              <a:ext cx="912" cy="288"/>
            </a:xfrm>
            <a:prstGeom prst="roundRect">
              <a:avLst>
                <a:gd name="adj" fmla="val 16667"/>
              </a:avLst>
            </a:prstGeom>
            <a:solidFill>
              <a:schemeClr val="bg1"/>
            </a:solidFill>
            <a:ln w="12700">
              <a:solidFill>
                <a:schemeClr val="tx1"/>
              </a:solidFill>
              <a:round/>
              <a:headEnd/>
              <a:tailEnd/>
            </a:ln>
          </p:spPr>
          <p:txBody>
            <a:bodyPr wrap="none" anchor="ctr"/>
            <a:lstStyle/>
            <a:p>
              <a:pPr algn="ctr"/>
              <a:r>
                <a:rPr lang="en-US" sz="1400" b="1" i="0">
                  <a:latin typeface="Helvetica" pitchFamily="34" charset="0"/>
                </a:rPr>
                <a:t>Modular</a:t>
              </a:r>
            </a:p>
            <a:p>
              <a:pPr algn="ctr"/>
              <a:r>
                <a:rPr lang="en-US" sz="1400" b="1" i="0">
                  <a:latin typeface="Helvetica" pitchFamily="34" charset="0"/>
                </a:rPr>
                <a:t>Redundancy</a:t>
              </a:r>
            </a:p>
          </p:txBody>
        </p:sp>
        <p:cxnSp>
          <p:nvCxnSpPr>
            <p:cNvPr id="469022" name="AutoShape 1052"/>
            <p:cNvCxnSpPr>
              <a:cxnSpLocks noChangeShapeType="1"/>
              <a:stCxn id="469021" idx="0"/>
              <a:endCxn id="469002" idx="2"/>
            </p:cNvCxnSpPr>
            <p:nvPr/>
          </p:nvCxnSpPr>
          <p:spPr bwMode="auto">
            <a:xfrm flipH="1" flipV="1">
              <a:off x="4536" y="1825"/>
              <a:ext cx="672" cy="381"/>
            </a:xfrm>
            <a:prstGeom prst="straightConnector1">
              <a:avLst/>
            </a:prstGeom>
            <a:noFill/>
            <a:ln w="12700">
              <a:solidFill>
                <a:schemeClr val="tx1"/>
              </a:solidFill>
              <a:round/>
              <a:headEnd/>
              <a:tailEnd type="triangle" w="med" len="med"/>
            </a:ln>
          </p:spPr>
        </p:cxnSp>
        <p:cxnSp>
          <p:nvCxnSpPr>
            <p:cNvPr id="469023" name="AutoShape 1053"/>
            <p:cNvCxnSpPr>
              <a:cxnSpLocks noChangeShapeType="1"/>
              <a:stCxn id="469020" idx="0"/>
              <a:endCxn id="469002" idx="2"/>
            </p:cNvCxnSpPr>
            <p:nvPr/>
          </p:nvCxnSpPr>
          <p:spPr bwMode="auto">
            <a:xfrm flipV="1">
              <a:off x="4200" y="1825"/>
              <a:ext cx="336" cy="381"/>
            </a:xfrm>
            <a:prstGeom prst="straightConnector1">
              <a:avLst/>
            </a:prstGeom>
            <a:noFill/>
            <a:ln w="12700">
              <a:solidFill>
                <a:schemeClr val="tx1"/>
              </a:solidFill>
              <a:round/>
              <a:headEnd/>
              <a:tailEnd type="triangle" w="med" len="med"/>
            </a:ln>
          </p:spPr>
        </p:cxnSp>
      </p:grpSp>
      <p:grpSp>
        <p:nvGrpSpPr>
          <p:cNvPr id="3" name="Group 48"/>
          <p:cNvGrpSpPr>
            <a:grpSpLocks/>
          </p:cNvGrpSpPr>
          <p:nvPr/>
        </p:nvGrpSpPr>
        <p:grpSpPr bwMode="auto">
          <a:xfrm>
            <a:off x="152400" y="2645123"/>
            <a:ext cx="3581400" cy="1636713"/>
            <a:chOff x="96" y="1825"/>
            <a:chExt cx="2256" cy="1031"/>
          </a:xfrm>
        </p:grpSpPr>
        <p:sp>
          <p:nvSpPr>
            <p:cNvPr id="469016" name="AutoShape 1046"/>
            <p:cNvSpPr>
              <a:spLocks noChangeArrowheads="1"/>
            </p:cNvSpPr>
            <p:nvPr/>
          </p:nvSpPr>
          <p:spPr bwMode="auto">
            <a:xfrm>
              <a:off x="480" y="2568"/>
              <a:ext cx="768" cy="288"/>
            </a:xfrm>
            <a:prstGeom prst="roundRect">
              <a:avLst>
                <a:gd name="adj" fmla="val 16667"/>
              </a:avLst>
            </a:prstGeom>
            <a:solidFill>
              <a:schemeClr val="bg1"/>
            </a:solidFill>
            <a:ln w="12700">
              <a:solidFill>
                <a:schemeClr val="tx1"/>
              </a:solidFill>
              <a:round/>
              <a:headEnd/>
              <a:tailEnd/>
            </a:ln>
          </p:spPr>
          <p:txBody>
            <a:bodyPr wrap="none" anchor="ctr"/>
            <a:lstStyle/>
            <a:p>
              <a:pPr algn="ctr"/>
              <a:r>
                <a:rPr lang="en-US" sz="1400" b="1" i="0">
                  <a:latin typeface="Helvetica" pitchFamily="34" charset="0"/>
                </a:rPr>
                <a:t>Verification &amp; </a:t>
              </a:r>
            </a:p>
            <a:p>
              <a:pPr algn="ctr"/>
              <a:r>
                <a:rPr lang="en-US" sz="1400" b="1" i="0">
                  <a:latin typeface="Helvetica" pitchFamily="34" charset="0"/>
                </a:rPr>
                <a:t>Validation</a:t>
              </a:r>
            </a:p>
          </p:txBody>
        </p:sp>
        <p:cxnSp>
          <p:nvCxnSpPr>
            <p:cNvPr id="469017" name="AutoShape 1047"/>
            <p:cNvCxnSpPr>
              <a:cxnSpLocks noChangeShapeType="1"/>
              <a:stCxn id="469016" idx="0"/>
              <a:endCxn id="469001" idx="2"/>
            </p:cNvCxnSpPr>
            <p:nvPr/>
          </p:nvCxnSpPr>
          <p:spPr bwMode="auto">
            <a:xfrm flipV="1">
              <a:off x="864" y="1825"/>
              <a:ext cx="360" cy="743"/>
            </a:xfrm>
            <a:prstGeom prst="straightConnector1">
              <a:avLst/>
            </a:prstGeom>
            <a:noFill/>
            <a:ln w="12700">
              <a:solidFill>
                <a:schemeClr val="tx1"/>
              </a:solidFill>
              <a:round/>
              <a:headEnd/>
              <a:tailEnd type="triangle" w="med" len="med"/>
            </a:ln>
          </p:spPr>
        </p:cxnSp>
        <p:sp>
          <p:nvSpPr>
            <p:cNvPr id="469018" name="AutoShape 1048"/>
            <p:cNvSpPr>
              <a:spLocks noChangeArrowheads="1"/>
            </p:cNvSpPr>
            <p:nvPr/>
          </p:nvSpPr>
          <p:spPr bwMode="auto">
            <a:xfrm>
              <a:off x="1296" y="2568"/>
              <a:ext cx="816" cy="288"/>
            </a:xfrm>
            <a:prstGeom prst="roundRect">
              <a:avLst>
                <a:gd name="adj" fmla="val 16667"/>
              </a:avLst>
            </a:prstGeom>
            <a:solidFill>
              <a:schemeClr val="bg1"/>
            </a:solidFill>
            <a:ln w="12700">
              <a:solidFill>
                <a:schemeClr val="tx1"/>
              </a:solidFill>
              <a:round/>
              <a:headEnd/>
              <a:tailEnd/>
            </a:ln>
          </p:spPr>
          <p:txBody>
            <a:bodyPr wrap="none" anchor="ctr"/>
            <a:lstStyle/>
            <a:p>
              <a:pPr algn="ctr"/>
              <a:r>
                <a:rPr lang="en-US" sz="1400" b="1" i="0">
                  <a:latin typeface="Helvetica" pitchFamily="34" charset="0"/>
                </a:rPr>
                <a:t>Configuration</a:t>
              </a:r>
            </a:p>
            <a:p>
              <a:pPr algn="ctr"/>
              <a:r>
                <a:rPr lang="en-US" sz="1400" b="1" i="0">
                  <a:latin typeface="Helvetica" pitchFamily="34" charset="0"/>
                </a:rPr>
                <a:t>Management</a:t>
              </a:r>
            </a:p>
          </p:txBody>
        </p:sp>
        <p:cxnSp>
          <p:nvCxnSpPr>
            <p:cNvPr id="469019" name="AutoShape 1049"/>
            <p:cNvCxnSpPr>
              <a:cxnSpLocks noChangeShapeType="1"/>
              <a:stCxn id="469018" idx="0"/>
              <a:endCxn id="469001" idx="2"/>
            </p:cNvCxnSpPr>
            <p:nvPr/>
          </p:nvCxnSpPr>
          <p:spPr bwMode="auto">
            <a:xfrm flipH="1" flipV="1">
              <a:off x="1224" y="1825"/>
              <a:ext cx="480" cy="743"/>
            </a:xfrm>
            <a:prstGeom prst="straightConnector1">
              <a:avLst/>
            </a:prstGeom>
            <a:noFill/>
            <a:ln w="12700">
              <a:solidFill>
                <a:schemeClr val="tx1"/>
              </a:solidFill>
              <a:round/>
              <a:headEnd/>
              <a:tailEnd type="triangle" w="med" len="med"/>
            </a:ln>
          </p:spPr>
        </p:cxnSp>
        <p:sp>
          <p:nvSpPr>
            <p:cNvPr id="469028" name="AutoShape 1058"/>
            <p:cNvSpPr>
              <a:spLocks noChangeArrowheads="1"/>
            </p:cNvSpPr>
            <p:nvPr/>
          </p:nvSpPr>
          <p:spPr bwMode="auto">
            <a:xfrm>
              <a:off x="1632" y="2206"/>
              <a:ext cx="720" cy="288"/>
            </a:xfrm>
            <a:prstGeom prst="roundRect">
              <a:avLst>
                <a:gd name="adj" fmla="val 16667"/>
              </a:avLst>
            </a:prstGeom>
            <a:solidFill>
              <a:schemeClr val="bg1"/>
            </a:solidFill>
            <a:ln w="12700">
              <a:solidFill>
                <a:schemeClr val="tx1"/>
              </a:solidFill>
              <a:round/>
              <a:headEnd/>
              <a:tailEnd/>
            </a:ln>
          </p:spPr>
          <p:txBody>
            <a:bodyPr wrap="none" anchor="ctr"/>
            <a:lstStyle/>
            <a:p>
              <a:pPr algn="ctr"/>
              <a:r>
                <a:rPr lang="en-US" sz="1400" b="1" i="0">
                  <a:latin typeface="Helvetica" pitchFamily="34" charset="0"/>
                </a:rPr>
                <a:t>Inspections</a:t>
              </a:r>
            </a:p>
          </p:txBody>
        </p:sp>
        <p:cxnSp>
          <p:nvCxnSpPr>
            <p:cNvPr id="469029" name="AutoShape 1059"/>
            <p:cNvCxnSpPr>
              <a:cxnSpLocks noChangeShapeType="1"/>
              <a:stCxn id="469028" idx="0"/>
              <a:endCxn id="469001" idx="2"/>
            </p:cNvCxnSpPr>
            <p:nvPr/>
          </p:nvCxnSpPr>
          <p:spPr bwMode="auto">
            <a:xfrm flipH="1" flipV="1">
              <a:off x="1224" y="1825"/>
              <a:ext cx="768" cy="381"/>
            </a:xfrm>
            <a:prstGeom prst="straightConnector1">
              <a:avLst/>
            </a:prstGeom>
            <a:noFill/>
            <a:ln w="12700">
              <a:solidFill>
                <a:schemeClr val="tx1"/>
              </a:solidFill>
              <a:round/>
              <a:headEnd/>
              <a:tailEnd type="triangle" w="med" len="med"/>
            </a:ln>
          </p:spPr>
        </p:cxnSp>
        <p:sp>
          <p:nvSpPr>
            <p:cNvPr id="469030" name="AutoShape 1060"/>
            <p:cNvSpPr>
              <a:spLocks noChangeArrowheads="1"/>
            </p:cNvSpPr>
            <p:nvPr/>
          </p:nvSpPr>
          <p:spPr bwMode="auto">
            <a:xfrm>
              <a:off x="96" y="2206"/>
              <a:ext cx="816" cy="288"/>
            </a:xfrm>
            <a:prstGeom prst="roundRect">
              <a:avLst>
                <a:gd name="adj" fmla="val 16667"/>
              </a:avLst>
            </a:prstGeom>
            <a:solidFill>
              <a:schemeClr val="bg1"/>
            </a:solidFill>
            <a:ln w="12700">
              <a:solidFill>
                <a:schemeClr val="tx1"/>
              </a:solidFill>
              <a:round/>
              <a:headEnd/>
              <a:tailEnd/>
            </a:ln>
          </p:spPr>
          <p:txBody>
            <a:bodyPr wrap="none" anchor="ctr"/>
            <a:lstStyle/>
            <a:p>
              <a:pPr algn="ctr"/>
              <a:r>
                <a:rPr lang="en-US" sz="1400" b="1" i="0">
                  <a:latin typeface="Helvetica" pitchFamily="34" charset="0"/>
                </a:rPr>
                <a:t>Design </a:t>
              </a:r>
            </a:p>
            <a:p>
              <a:pPr algn="ctr"/>
              <a:r>
                <a:rPr lang="en-US" sz="1400" b="1" i="0">
                  <a:latin typeface="Helvetica" pitchFamily="34" charset="0"/>
                </a:rPr>
                <a:t>Methodology</a:t>
              </a:r>
            </a:p>
          </p:txBody>
        </p:sp>
        <p:cxnSp>
          <p:nvCxnSpPr>
            <p:cNvPr id="469031" name="AutoShape 1061"/>
            <p:cNvCxnSpPr>
              <a:cxnSpLocks noChangeShapeType="1"/>
              <a:stCxn id="469030" idx="0"/>
              <a:endCxn id="469001" idx="2"/>
            </p:cNvCxnSpPr>
            <p:nvPr/>
          </p:nvCxnSpPr>
          <p:spPr bwMode="auto">
            <a:xfrm flipV="1">
              <a:off x="504" y="1825"/>
              <a:ext cx="720" cy="381"/>
            </a:xfrm>
            <a:prstGeom prst="straightConnector1">
              <a:avLst/>
            </a:prstGeom>
            <a:noFill/>
            <a:ln w="12700">
              <a:solidFill>
                <a:schemeClr val="tx1"/>
              </a:solidFill>
              <a:round/>
              <a:headEnd/>
              <a:tailEnd type="triangle" w="med" len="med"/>
            </a:ln>
          </p:spPr>
        </p:cxnSp>
      </p:grpSp>
      <p:grpSp>
        <p:nvGrpSpPr>
          <p:cNvPr id="4" name="Group 49"/>
          <p:cNvGrpSpPr>
            <a:grpSpLocks/>
          </p:cNvGrpSpPr>
          <p:nvPr/>
        </p:nvGrpSpPr>
        <p:grpSpPr bwMode="auto">
          <a:xfrm>
            <a:off x="395288" y="2645123"/>
            <a:ext cx="8443912" cy="3382963"/>
            <a:chOff x="249" y="1825"/>
            <a:chExt cx="5319" cy="2131"/>
          </a:xfrm>
        </p:grpSpPr>
        <p:cxnSp>
          <p:nvCxnSpPr>
            <p:cNvPr id="469008" name="AutoShape 1038"/>
            <p:cNvCxnSpPr>
              <a:cxnSpLocks noChangeShapeType="1"/>
              <a:stCxn id="468999" idx="0"/>
              <a:endCxn id="469003" idx="2"/>
            </p:cNvCxnSpPr>
            <p:nvPr/>
          </p:nvCxnSpPr>
          <p:spPr bwMode="auto">
            <a:xfrm flipV="1">
              <a:off x="2667" y="1825"/>
              <a:ext cx="93" cy="1149"/>
            </a:xfrm>
            <a:prstGeom prst="straightConnector1">
              <a:avLst/>
            </a:prstGeom>
            <a:noFill/>
            <a:ln w="12700">
              <a:solidFill>
                <a:schemeClr val="tx1"/>
              </a:solidFill>
              <a:round/>
              <a:headEnd/>
              <a:tailEnd type="triangle" w="med" len="med"/>
            </a:ln>
          </p:spPr>
        </p:cxnSp>
        <p:grpSp>
          <p:nvGrpSpPr>
            <p:cNvPr id="5" name="Group 46"/>
            <p:cNvGrpSpPr>
              <a:grpSpLocks/>
            </p:cNvGrpSpPr>
            <p:nvPr/>
          </p:nvGrpSpPr>
          <p:grpSpPr bwMode="auto">
            <a:xfrm>
              <a:off x="249" y="2913"/>
              <a:ext cx="5319" cy="1043"/>
              <a:chOff x="249" y="2913"/>
              <a:chExt cx="5319" cy="1043"/>
            </a:xfrm>
          </p:grpSpPr>
          <p:sp>
            <p:nvSpPr>
              <p:cNvPr id="468994" name="Rectangle 2"/>
              <p:cNvSpPr>
                <a:spLocks noChangeArrowheads="1"/>
              </p:cNvSpPr>
              <p:nvPr/>
            </p:nvSpPr>
            <p:spPr bwMode="auto">
              <a:xfrm>
                <a:off x="249" y="2913"/>
                <a:ext cx="3493" cy="1043"/>
              </a:xfrm>
              <a:prstGeom prst="rect">
                <a:avLst/>
              </a:prstGeom>
              <a:solidFill>
                <a:schemeClr val="accent1"/>
              </a:solidFill>
              <a:ln w="12700">
                <a:noFill/>
                <a:miter lim="800000"/>
                <a:headEnd/>
                <a:tailEnd/>
              </a:ln>
              <a:effectLst/>
            </p:spPr>
            <p:txBody>
              <a:bodyPr wrap="none" anchor="ctr"/>
              <a:lstStyle/>
              <a:p>
                <a:endParaRPr lang="en-CA" b="1"/>
              </a:p>
            </p:txBody>
          </p:sp>
          <p:sp>
            <p:nvSpPr>
              <p:cNvPr id="468997" name="Freeform 1027"/>
              <p:cNvSpPr>
                <a:spLocks/>
              </p:cNvSpPr>
              <p:nvPr/>
            </p:nvSpPr>
            <p:spPr bwMode="auto">
              <a:xfrm>
                <a:off x="2817" y="3183"/>
                <a:ext cx="8" cy="15"/>
              </a:xfrm>
              <a:custGeom>
                <a:avLst/>
                <a:gdLst>
                  <a:gd name="T0" fmla="*/ 11289 w 9"/>
                  <a:gd name="T1" fmla="*/ 0 h 17"/>
                  <a:gd name="T2" fmla="*/ 5644 w 9"/>
                  <a:gd name="T3" fmla="*/ 0 h 17"/>
                  <a:gd name="T4" fmla="*/ 0 w 9"/>
                  <a:gd name="T5" fmla="*/ 15408 h 17"/>
                  <a:gd name="T6" fmla="*/ 5644 w 9"/>
                  <a:gd name="T7" fmla="*/ 22411 h 17"/>
                  <a:gd name="T8" fmla="*/ 11289 w 9"/>
                  <a:gd name="T9" fmla="*/ 0 h 17"/>
                  <a:gd name="T10" fmla="*/ 0 60000 65536"/>
                  <a:gd name="T11" fmla="*/ 0 60000 65536"/>
                  <a:gd name="T12" fmla="*/ 0 60000 65536"/>
                  <a:gd name="T13" fmla="*/ 0 60000 65536"/>
                  <a:gd name="T14" fmla="*/ 0 60000 65536"/>
                  <a:gd name="T15" fmla="*/ 0 w 9"/>
                  <a:gd name="T16" fmla="*/ 0 h 17"/>
                  <a:gd name="T17" fmla="*/ 9 w 9"/>
                  <a:gd name="T18" fmla="*/ 17 h 17"/>
                </a:gdLst>
                <a:ahLst/>
                <a:cxnLst>
                  <a:cxn ang="T10">
                    <a:pos x="T0" y="T1"/>
                  </a:cxn>
                  <a:cxn ang="T11">
                    <a:pos x="T2" y="T3"/>
                  </a:cxn>
                  <a:cxn ang="T12">
                    <a:pos x="T4" y="T5"/>
                  </a:cxn>
                  <a:cxn ang="T13">
                    <a:pos x="T6" y="T7"/>
                  </a:cxn>
                  <a:cxn ang="T14">
                    <a:pos x="T8" y="T9"/>
                  </a:cxn>
                </a:cxnLst>
                <a:rect l="T15" t="T16" r="T17" b="T18"/>
                <a:pathLst>
                  <a:path w="9" h="17">
                    <a:moveTo>
                      <a:pt x="8" y="0"/>
                    </a:moveTo>
                    <a:lnTo>
                      <a:pt x="4" y="0"/>
                    </a:lnTo>
                    <a:lnTo>
                      <a:pt x="0" y="11"/>
                    </a:lnTo>
                    <a:lnTo>
                      <a:pt x="4" y="16"/>
                    </a:lnTo>
                    <a:lnTo>
                      <a:pt x="8" y="0"/>
                    </a:lnTo>
                  </a:path>
                </a:pathLst>
              </a:custGeom>
              <a:noFill/>
              <a:ln w="12700" cap="rnd">
                <a:noFill/>
                <a:round/>
                <a:headEnd/>
                <a:tailEnd/>
              </a:ln>
            </p:spPr>
            <p:txBody>
              <a:bodyPr/>
              <a:lstStyle/>
              <a:p>
                <a:pPr algn="l"/>
                <a:endParaRPr lang="en-US" sz="1400" b="1" i="0">
                  <a:latin typeface="Helvetica" pitchFamily="34" charset="0"/>
                </a:endParaRPr>
              </a:p>
            </p:txBody>
          </p:sp>
          <p:sp>
            <p:nvSpPr>
              <p:cNvPr id="468998" name="Freeform 1028"/>
              <p:cNvSpPr>
                <a:spLocks/>
              </p:cNvSpPr>
              <p:nvPr/>
            </p:nvSpPr>
            <p:spPr bwMode="auto">
              <a:xfrm>
                <a:off x="2504" y="3183"/>
                <a:ext cx="8" cy="15"/>
              </a:xfrm>
              <a:custGeom>
                <a:avLst/>
                <a:gdLst>
                  <a:gd name="T0" fmla="*/ 5644 w 9"/>
                  <a:gd name="T1" fmla="*/ 22411 h 17"/>
                  <a:gd name="T2" fmla="*/ 11289 w 9"/>
                  <a:gd name="T3" fmla="*/ 15408 h 17"/>
                  <a:gd name="T4" fmla="*/ 5644 w 9"/>
                  <a:gd name="T5" fmla="*/ 0 h 17"/>
                  <a:gd name="T6" fmla="*/ 0 w 9"/>
                  <a:gd name="T7" fmla="*/ 0 h 17"/>
                  <a:gd name="T8" fmla="*/ 5644 w 9"/>
                  <a:gd name="T9" fmla="*/ 22411 h 17"/>
                  <a:gd name="T10" fmla="*/ 0 60000 65536"/>
                  <a:gd name="T11" fmla="*/ 0 60000 65536"/>
                  <a:gd name="T12" fmla="*/ 0 60000 65536"/>
                  <a:gd name="T13" fmla="*/ 0 60000 65536"/>
                  <a:gd name="T14" fmla="*/ 0 60000 65536"/>
                  <a:gd name="T15" fmla="*/ 0 w 9"/>
                  <a:gd name="T16" fmla="*/ 0 h 17"/>
                  <a:gd name="T17" fmla="*/ 9 w 9"/>
                  <a:gd name="T18" fmla="*/ 17 h 17"/>
                </a:gdLst>
                <a:ahLst/>
                <a:cxnLst>
                  <a:cxn ang="T10">
                    <a:pos x="T0" y="T1"/>
                  </a:cxn>
                  <a:cxn ang="T11">
                    <a:pos x="T2" y="T3"/>
                  </a:cxn>
                  <a:cxn ang="T12">
                    <a:pos x="T4" y="T5"/>
                  </a:cxn>
                  <a:cxn ang="T13">
                    <a:pos x="T6" y="T7"/>
                  </a:cxn>
                  <a:cxn ang="T14">
                    <a:pos x="T8" y="T9"/>
                  </a:cxn>
                </a:cxnLst>
                <a:rect l="T15" t="T16" r="T17" b="T18"/>
                <a:pathLst>
                  <a:path w="9" h="17">
                    <a:moveTo>
                      <a:pt x="4" y="16"/>
                    </a:moveTo>
                    <a:lnTo>
                      <a:pt x="8" y="11"/>
                    </a:lnTo>
                    <a:lnTo>
                      <a:pt x="4" y="0"/>
                    </a:lnTo>
                    <a:lnTo>
                      <a:pt x="0" y="0"/>
                    </a:lnTo>
                    <a:lnTo>
                      <a:pt x="4" y="16"/>
                    </a:lnTo>
                  </a:path>
                </a:pathLst>
              </a:custGeom>
              <a:noFill/>
              <a:ln w="12700" cap="rnd">
                <a:noFill/>
                <a:round/>
                <a:headEnd/>
                <a:tailEnd/>
              </a:ln>
            </p:spPr>
            <p:txBody>
              <a:bodyPr/>
              <a:lstStyle/>
              <a:p>
                <a:pPr algn="l"/>
                <a:endParaRPr lang="en-US" sz="1400" b="1" i="0">
                  <a:latin typeface="Helvetica" pitchFamily="34" charset="0"/>
                </a:endParaRPr>
              </a:p>
            </p:txBody>
          </p:sp>
          <p:sp>
            <p:nvSpPr>
              <p:cNvPr id="468999" name="AutoShape 1029"/>
              <p:cNvSpPr>
                <a:spLocks noChangeArrowheads="1"/>
              </p:cNvSpPr>
              <p:nvPr/>
            </p:nvSpPr>
            <p:spPr bwMode="auto">
              <a:xfrm>
                <a:off x="2211" y="2974"/>
                <a:ext cx="912" cy="289"/>
              </a:xfrm>
              <a:prstGeom prst="roundRect">
                <a:avLst>
                  <a:gd name="adj" fmla="val 16667"/>
                </a:avLst>
              </a:prstGeom>
              <a:solidFill>
                <a:schemeClr val="bg1"/>
              </a:solidFill>
              <a:ln w="12700">
                <a:solidFill>
                  <a:schemeClr val="tx1"/>
                </a:solidFill>
                <a:round/>
                <a:headEnd/>
                <a:tailEnd/>
              </a:ln>
            </p:spPr>
            <p:txBody>
              <a:bodyPr wrap="none" anchor="ctr"/>
              <a:lstStyle/>
              <a:p>
                <a:pPr algn="ctr"/>
                <a:r>
                  <a:rPr lang="en-US" sz="1400" b="1" i="0">
                    <a:latin typeface="Helvetica" pitchFamily="34" charset="0"/>
                  </a:rPr>
                  <a:t>Testing</a:t>
                </a:r>
              </a:p>
            </p:txBody>
          </p:sp>
          <p:sp>
            <p:nvSpPr>
              <p:cNvPr id="469004" name="AutoShape 1034"/>
              <p:cNvSpPr>
                <a:spLocks noChangeArrowheads="1"/>
              </p:cNvSpPr>
              <p:nvPr/>
            </p:nvSpPr>
            <p:spPr bwMode="auto">
              <a:xfrm>
                <a:off x="4032" y="2972"/>
                <a:ext cx="912" cy="289"/>
              </a:xfrm>
              <a:prstGeom prst="roundRect">
                <a:avLst>
                  <a:gd name="adj" fmla="val 16667"/>
                </a:avLst>
              </a:prstGeom>
              <a:solidFill>
                <a:schemeClr val="bg1"/>
              </a:solidFill>
              <a:ln w="12700">
                <a:solidFill>
                  <a:schemeClr val="tx1"/>
                </a:solidFill>
                <a:round/>
                <a:headEnd/>
                <a:tailEnd/>
              </a:ln>
            </p:spPr>
            <p:txBody>
              <a:bodyPr wrap="none" anchor="ctr"/>
              <a:lstStyle/>
              <a:p>
                <a:pPr algn="ctr"/>
                <a:r>
                  <a:rPr lang="en-US" sz="1400" b="1" i="0" dirty="0">
                    <a:latin typeface="Helvetica" pitchFamily="34" charset="0"/>
                  </a:rPr>
                  <a:t>Debugging</a:t>
                </a:r>
              </a:p>
            </p:txBody>
          </p:sp>
          <p:sp>
            <p:nvSpPr>
              <p:cNvPr id="469005" name="AutoShape 1035"/>
              <p:cNvSpPr>
                <a:spLocks noChangeArrowheads="1"/>
              </p:cNvSpPr>
              <p:nvPr/>
            </p:nvSpPr>
            <p:spPr bwMode="auto">
              <a:xfrm>
                <a:off x="340" y="3599"/>
                <a:ext cx="816" cy="289"/>
              </a:xfrm>
              <a:prstGeom prst="roundRect">
                <a:avLst>
                  <a:gd name="adj" fmla="val 16667"/>
                </a:avLst>
              </a:prstGeom>
              <a:solidFill>
                <a:schemeClr val="bg1"/>
              </a:solidFill>
              <a:ln w="12700">
                <a:solidFill>
                  <a:schemeClr val="tx1"/>
                </a:solidFill>
                <a:round/>
                <a:headEnd/>
                <a:tailEnd/>
              </a:ln>
            </p:spPr>
            <p:txBody>
              <a:bodyPr wrap="none" anchor="ctr"/>
              <a:lstStyle/>
              <a:p>
                <a:pPr algn="ctr"/>
                <a:r>
                  <a:rPr lang="en-US" sz="1400" b="1" i="0">
                    <a:latin typeface="Helvetica" pitchFamily="34" charset="0"/>
                  </a:rPr>
                  <a:t>Unit</a:t>
                </a:r>
              </a:p>
              <a:p>
                <a:pPr algn="ctr"/>
                <a:r>
                  <a:rPr lang="en-US" sz="1400" b="1" i="0">
                    <a:latin typeface="Helvetica" pitchFamily="34" charset="0"/>
                  </a:rPr>
                  <a:t>Testing</a:t>
                </a:r>
              </a:p>
            </p:txBody>
          </p:sp>
          <p:sp>
            <p:nvSpPr>
              <p:cNvPr id="469006" name="AutoShape 1036"/>
              <p:cNvSpPr>
                <a:spLocks noChangeArrowheads="1"/>
              </p:cNvSpPr>
              <p:nvPr/>
            </p:nvSpPr>
            <p:spPr bwMode="auto">
              <a:xfrm>
                <a:off x="1207" y="3598"/>
                <a:ext cx="768" cy="289"/>
              </a:xfrm>
              <a:prstGeom prst="roundRect">
                <a:avLst>
                  <a:gd name="adj" fmla="val 16667"/>
                </a:avLst>
              </a:prstGeom>
              <a:solidFill>
                <a:schemeClr val="bg1"/>
              </a:solidFill>
              <a:ln w="12700">
                <a:solidFill>
                  <a:schemeClr val="tx1"/>
                </a:solidFill>
                <a:round/>
                <a:headEnd/>
                <a:tailEnd/>
              </a:ln>
            </p:spPr>
            <p:txBody>
              <a:bodyPr wrap="none" anchor="ctr"/>
              <a:lstStyle/>
              <a:p>
                <a:pPr algn="ctr"/>
                <a:r>
                  <a:rPr lang="en-US" sz="1400" b="1" i="0">
                    <a:latin typeface="Helvetica" pitchFamily="34" charset="0"/>
                  </a:rPr>
                  <a:t>Integration</a:t>
                </a:r>
              </a:p>
              <a:p>
                <a:pPr algn="ctr"/>
                <a:r>
                  <a:rPr lang="en-US" sz="1400" b="1" i="0">
                    <a:latin typeface="Helvetica" pitchFamily="34" charset="0"/>
                  </a:rPr>
                  <a:t>Testing</a:t>
                </a:r>
              </a:p>
            </p:txBody>
          </p:sp>
          <p:sp>
            <p:nvSpPr>
              <p:cNvPr id="469007" name="AutoShape 1037"/>
              <p:cNvSpPr>
                <a:spLocks noChangeArrowheads="1"/>
              </p:cNvSpPr>
              <p:nvPr/>
            </p:nvSpPr>
            <p:spPr bwMode="auto">
              <a:xfrm>
                <a:off x="2068" y="3598"/>
                <a:ext cx="720" cy="289"/>
              </a:xfrm>
              <a:prstGeom prst="roundRect">
                <a:avLst>
                  <a:gd name="adj" fmla="val 16667"/>
                </a:avLst>
              </a:prstGeom>
              <a:solidFill>
                <a:schemeClr val="bg1"/>
              </a:solidFill>
              <a:ln w="12700">
                <a:solidFill>
                  <a:schemeClr val="tx1"/>
                </a:solidFill>
                <a:round/>
                <a:headEnd/>
                <a:tailEnd/>
              </a:ln>
            </p:spPr>
            <p:txBody>
              <a:bodyPr wrap="none" anchor="ctr"/>
              <a:lstStyle/>
              <a:p>
                <a:pPr algn="ctr"/>
                <a:r>
                  <a:rPr lang="en-US" sz="1400" b="1" i="0">
                    <a:latin typeface="Helvetica" pitchFamily="34" charset="0"/>
                  </a:rPr>
                  <a:t>System</a:t>
                </a:r>
              </a:p>
              <a:p>
                <a:pPr algn="ctr"/>
                <a:r>
                  <a:rPr lang="en-US" sz="1400" b="1" i="0">
                    <a:latin typeface="Helvetica" pitchFamily="34" charset="0"/>
                  </a:rPr>
                  <a:t>Testing</a:t>
                </a:r>
              </a:p>
            </p:txBody>
          </p:sp>
          <p:cxnSp>
            <p:nvCxnSpPr>
              <p:cNvPr id="469009" name="AutoShape 1039"/>
              <p:cNvCxnSpPr>
                <a:cxnSpLocks noChangeShapeType="1"/>
                <a:stCxn id="469004" idx="1"/>
                <a:endCxn id="468999" idx="3"/>
              </p:cNvCxnSpPr>
              <p:nvPr/>
            </p:nvCxnSpPr>
            <p:spPr bwMode="auto">
              <a:xfrm flipH="1">
                <a:off x="3123" y="3117"/>
                <a:ext cx="909" cy="2"/>
              </a:xfrm>
              <a:prstGeom prst="straightConnector1">
                <a:avLst/>
              </a:prstGeom>
              <a:noFill/>
              <a:ln w="12700">
                <a:solidFill>
                  <a:schemeClr val="tx1"/>
                </a:solidFill>
                <a:round/>
                <a:headEnd/>
                <a:tailEnd type="triangle" w="med" len="med"/>
              </a:ln>
            </p:spPr>
          </p:cxnSp>
          <p:cxnSp>
            <p:nvCxnSpPr>
              <p:cNvPr id="469010" name="AutoShape 1040"/>
              <p:cNvCxnSpPr>
                <a:cxnSpLocks noChangeShapeType="1"/>
                <a:stCxn id="469005" idx="0"/>
                <a:endCxn id="468999" idx="2"/>
              </p:cNvCxnSpPr>
              <p:nvPr/>
            </p:nvCxnSpPr>
            <p:spPr bwMode="auto">
              <a:xfrm flipV="1">
                <a:off x="748" y="3263"/>
                <a:ext cx="1919" cy="336"/>
              </a:xfrm>
              <a:prstGeom prst="straightConnector1">
                <a:avLst/>
              </a:prstGeom>
              <a:noFill/>
              <a:ln w="12700">
                <a:solidFill>
                  <a:schemeClr val="tx1"/>
                </a:solidFill>
                <a:round/>
                <a:headEnd/>
                <a:tailEnd type="triangle" w="med" len="med"/>
              </a:ln>
            </p:spPr>
          </p:cxnSp>
          <p:cxnSp>
            <p:nvCxnSpPr>
              <p:cNvPr id="469011" name="AutoShape 1041"/>
              <p:cNvCxnSpPr>
                <a:cxnSpLocks noChangeShapeType="1"/>
                <a:stCxn id="469006" idx="0"/>
                <a:endCxn id="468999" idx="2"/>
              </p:cNvCxnSpPr>
              <p:nvPr/>
            </p:nvCxnSpPr>
            <p:spPr bwMode="auto">
              <a:xfrm flipV="1">
                <a:off x="1591" y="3263"/>
                <a:ext cx="1076" cy="335"/>
              </a:xfrm>
              <a:prstGeom prst="straightConnector1">
                <a:avLst/>
              </a:prstGeom>
              <a:noFill/>
              <a:ln w="12700">
                <a:solidFill>
                  <a:schemeClr val="tx1"/>
                </a:solidFill>
                <a:round/>
                <a:headEnd/>
                <a:tailEnd type="triangle" w="med" len="med"/>
              </a:ln>
            </p:spPr>
          </p:cxnSp>
          <p:cxnSp>
            <p:nvCxnSpPr>
              <p:cNvPr id="469012" name="AutoShape 1042"/>
              <p:cNvCxnSpPr>
                <a:cxnSpLocks noChangeShapeType="1"/>
                <a:stCxn id="469007" idx="0"/>
                <a:endCxn id="468999" idx="2"/>
              </p:cNvCxnSpPr>
              <p:nvPr/>
            </p:nvCxnSpPr>
            <p:spPr bwMode="auto">
              <a:xfrm flipV="1">
                <a:off x="2428" y="3263"/>
                <a:ext cx="239" cy="335"/>
              </a:xfrm>
              <a:prstGeom prst="straightConnector1">
                <a:avLst/>
              </a:prstGeom>
              <a:noFill/>
              <a:ln w="12700">
                <a:solidFill>
                  <a:schemeClr val="tx1"/>
                </a:solidFill>
                <a:round/>
                <a:headEnd/>
                <a:tailEnd type="triangle" w="med" len="med"/>
              </a:ln>
            </p:spPr>
          </p:cxnSp>
          <p:sp>
            <p:nvSpPr>
              <p:cNvPr id="469024" name="AutoShape 1054"/>
              <p:cNvSpPr>
                <a:spLocks noChangeArrowheads="1"/>
              </p:cNvSpPr>
              <p:nvPr/>
            </p:nvSpPr>
            <p:spPr bwMode="auto">
              <a:xfrm>
                <a:off x="3840" y="3597"/>
                <a:ext cx="816" cy="288"/>
              </a:xfrm>
              <a:prstGeom prst="roundRect">
                <a:avLst>
                  <a:gd name="adj" fmla="val 16667"/>
                </a:avLst>
              </a:prstGeom>
              <a:solidFill>
                <a:schemeClr val="bg1"/>
              </a:solidFill>
              <a:ln w="12700">
                <a:solidFill>
                  <a:schemeClr val="tx1"/>
                </a:solidFill>
                <a:round/>
                <a:headEnd/>
                <a:tailEnd/>
              </a:ln>
            </p:spPr>
            <p:txBody>
              <a:bodyPr wrap="none" anchor="ctr"/>
              <a:lstStyle/>
              <a:p>
                <a:pPr algn="ctr"/>
                <a:r>
                  <a:rPr lang="en-US" sz="1400" b="1" i="0">
                    <a:latin typeface="Helvetica" pitchFamily="34" charset="0"/>
                  </a:rPr>
                  <a:t>Functional</a:t>
                </a:r>
              </a:p>
              <a:p>
                <a:pPr algn="ctr"/>
                <a:r>
                  <a:rPr lang="en-US" sz="1400" b="1" i="0">
                    <a:latin typeface="Helvetica" pitchFamily="34" charset="0"/>
                  </a:rPr>
                  <a:t>Debugging</a:t>
                </a:r>
              </a:p>
            </p:txBody>
          </p:sp>
          <p:sp>
            <p:nvSpPr>
              <p:cNvPr id="469025" name="AutoShape 1055"/>
              <p:cNvSpPr>
                <a:spLocks noChangeArrowheads="1"/>
              </p:cNvSpPr>
              <p:nvPr/>
            </p:nvSpPr>
            <p:spPr bwMode="auto">
              <a:xfrm>
                <a:off x="4752" y="3597"/>
                <a:ext cx="816" cy="288"/>
              </a:xfrm>
              <a:prstGeom prst="roundRect">
                <a:avLst>
                  <a:gd name="adj" fmla="val 16667"/>
                </a:avLst>
              </a:prstGeom>
              <a:solidFill>
                <a:schemeClr val="bg1"/>
              </a:solidFill>
              <a:ln w="12700">
                <a:solidFill>
                  <a:schemeClr val="tx1"/>
                </a:solidFill>
                <a:round/>
                <a:headEnd/>
                <a:tailEnd/>
              </a:ln>
            </p:spPr>
            <p:txBody>
              <a:bodyPr wrap="none" anchor="ctr"/>
              <a:lstStyle/>
              <a:p>
                <a:pPr algn="ctr"/>
                <a:r>
                  <a:rPr lang="en-US" sz="1400" b="1" i="0">
                    <a:latin typeface="Helvetica" pitchFamily="34" charset="0"/>
                  </a:rPr>
                  <a:t>Non-functional</a:t>
                </a:r>
              </a:p>
              <a:p>
                <a:pPr algn="ctr"/>
                <a:r>
                  <a:rPr lang="en-US" sz="1400" b="1" i="0">
                    <a:latin typeface="Helvetica" pitchFamily="34" charset="0"/>
                  </a:rPr>
                  <a:t>Debugging</a:t>
                </a:r>
              </a:p>
            </p:txBody>
          </p:sp>
          <p:cxnSp>
            <p:nvCxnSpPr>
              <p:cNvPr id="469026" name="AutoShape 1056"/>
              <p:cNvCxnSpPr>
                <a:cxnSpLocks noChangeShapeType="1"/>
                <a:stCxn id="469024" idx="0"/>
                <a:endCxn id="469004" idx="2"/>
              </p:cNvCxnSpPr>
              <p:nvPr/>
            </p:nvCxnSpPr>
            <p:spPr bwMode="auto">
              <a:xfrm flipV="1">
                <a:off x="4248" y="3261"/>
                <a:ext cx="240" cy="336"/>
              </a:xfrm>
              <a:prstGeom prst="straightConnector1">
                <a:avLst/>
              </a:prstGeom>
              <a:noFill/>
              <a:ln w="12700">
                <a:solidFill>
                  <a:schemeClr val="tx1"/>
                </a:solidFill>
                <a:round/>
                <a:headEnd/>
                <a:tailEnd type="triangle" w="med" len="med"/>
              </a:ln>
            </p:spPr>
          </p:cxnSp>
          <p:cxnSp>
            <p:nvCxnSpPr>
              <p:cNvPr id="469027" name="AutoShape 1057"/>
              <p:cNvCxnSpPr>
                <a:cxnSpLocks noChangeShapeType="1"/>
                <a:stCxn id="469025" idx="0"/>
                <a:endCxn id="469004" idx="2"/>
              </p:cNvCxnSpPr>
              <p:nvPr/>
            </p:nvCxnSpPr>
            <p:spPr bwMode="auto">
              <a:xfrm flipH="1" flipV="1">
                <a:off x="4488" y="3261"/>
                <a:ext cx="672" cy="336"/>
              </a:xfrm>
              <a:prstGeom prst="straightConnector1">
                <a:avLst/>
              </a:prstGeom>
              <a:noFill/>
              <a:ln w="12700">
                <a:solidFill>
                  <a:schemeClr val="tx1"/>
                </a:solidFill>
                <a:round/>
                <a:headEnd/>
                <a:tailEnd type="triangle" w="med" len="med"/>
              </a:ln>
            </p:spPr>
          </p:cxnSp>
          <p:sp>
            <p:nvSpPr>
              <p:cNvPr id="469032" name="Freeform 1027"/>
              <p:cNvSpPr>
                <a:spLocks/>
              </p:cNvSpPr>
              <p:nvPr/>
            </p:nvSpPr>
            <p:spPr bwMode="auto">
              <a:xfrm>
                <a:off x="2953" y="3319"/>
                <a:ext cx="8" cy="15"/>
              </a:xfrm>
              <a:custGeom>
                <a:avLst/>
                <a:gdLst>
                  <a:gd name="T0" fmla="*/ 11289 w 9"/>
                  <a:gd name="T1" fmla="*/ 0 h 17"/>
                  <a:gd name="T2" fmla="*/ 5644 w 9"/>
                  <a:gd name="T3" fmla="*/ 0 h 17"/>
                  <a:gd name="T4" fmla="*/ 0 w 9"/>
                  <a:gd name="T5" fmla="*/ 15408 h 17"/>
                  <a:gd name="T6" fmla="*/ 5644 w 9"/>
                  <a:gd name="T7" fmla="*/ 22411 h 17"/>
                  <a:gd name="T8" fmla="*/ 11289 w 9"/>
                  <a:gd name="T9" fmla="*/ 0 h 17"/>
                  <a:gd name="T10" fmla="*/ 0 60000 65536"/>
                  <a:gd name="T11" fmla="*/ 0 60000 65536"/>
                  <a:gd name="T12" fmla="*/ 0 60000 65536"/>
                  <a:gd name="T13" fmla="*/ 0 60000 65536"/>
                  <a:gd name="T14" fmla="*/ 0 60000 65536"/>
                  <a:gd name="T15" fmla="*/ 0 w 9"/>
                  <a:gd name="T16" fmla="*/ 0 h 17"/>
                  <a:gd name="T17" fmla="*/ 9 w 9"/>
                  <a:gd name="T18" fmla="*/ 17 h 17"/>
                </a:gdLst>
                <a:ahLst/>
                <a:cxnLst>
                  <a:cxn ang="T10">
                    <a:pos x="T0" y="T1"/>
                  </a:cxn>
                  <a:cxn ang="T11">
                    <a:pos x="T2" y="T3"/>
                  </a:cxn>
                  <a:cxn ang="T12">
                    <a:pos x="T4" y="T5"/>
                  </a:cxn>
                  <a:cxn ang="T13">
                    <a:pos x="T6" y="T7"/>
                  </a:cxn>
                  <a:cxn ang="T14">
                    <a:pos x="T8" y="T9"/>
                  </a:cxn>
                </a:cxnLst>
                <a:rect l="T15" t="T16" r="T17" b="T18"/>
                <a:pathLst>
                  <a:path w="9" h="17">
                    <a:moveTo>
                      <a:pt x="8" y="0"/>
                    </a:moveTo>
                    <a:lnTo>
                      <a:pt x="4" y="0"/>
                    </a:lnTo>
                    <a:lnTo>
                      <a:pt x="0" y="11"/>
                    </a:lnTo>
                    <a:lnTo>
                      <a:pt x="4" y="16"/>
                    </a:lnTo>
                    <a:lnTo>
                      <a:pt x="8" y="0"/>
                    </a:lnTo>
                  </a:path>
                </a:pathLst>
              </a:custGeom>
              <a:noFill/>
              <a:ln w="12700" cap="rnd">
                <a:noFill/>
                <a:round/>
                <a:headEnd/>
                <a:tailEnd/>
              </a:ln>
            </p:spPr>
            <p:txBody>
              <a:bodyPr/>
              <a:lstStyle/>
              <a:p>
                <a:pPr algn="l"/>
                <a:endParaRPr lang="en-US" sz="1400" b="1" i="0">
                  <a:latin typeface="Helvetica" pitchFamily="34" charset="0"/>
                </a:endParaRPr>
              </a:p>
            </p:txBody>
          </p:sp>
          <p:sp>
            <p:nvSpPr>
              <p:cNvPr id="469033" name="AutoShape 1037"/>
              <p:cNvSpPr>
                <a:spLocks noChangeArrowheads="1"/>
              </p:cNvSpPr>
              <p:nvPr/>
            </p:nvSpPr>
            <p:spPr bwMode="auto">
              <a:xfrm>
                <a:off x="2925" y="3595"/>
                <a:ext cx="720" cy="289"/>
              </a:xfrm>
              <a:prstGeom prst="roundRect">
                <a:avLst>
                  <a:gd name="adj" fmla="val 16667"/>
                </a:avLst>
              </a:prstGeom>
              <a:solidFill>
                <a:schemeClr val="bg1"/>
              </a:solidFill>
              <a:ln w="12700">
                <a:solidFill>
                  <a:schemeClr val="tx1"/>
                </a:solidFill>
                <a:round/>
                <a:headEnd/>
                <a:tailEnd/>
              </a:ln>
            </p:spPr>
            <p:txBody>
              <a:bodyPr wrap="none" anchor="ctr"/>
              <a:lstStyle/>
              <a:p>
                <a:pPr algn="ctr"/>
                <a:r>
                  <a:rPr lang="en-US" sz="1400" b="1" i="0">
                    <a:latin typeface="Helvetica" pitchFamily="34" charset="0"/>
                  </a:rPr>
                  <a:t>Non-functional</a:t>
                </a:r>
              </a:p>
              <a:p>
                <a:pPr algn="ctr"/>
                <a:r>
                  <a:rPr lang="en-US" sz="1400" b="1" i="0">
                    <a:latin typeface="Helvetica" pitchFamily="34" charset="0"/>
                  </a:rPr>
                  <a:t>Testing</a:t>
                </a:r>
              </a:p>
            </p:txBody>
          </p:sp>
          <p:cxnSp>
            <p:nvCxnSpPr>
              <p:cNvPr id="469034" name="AutoShape 1042"/>
              <p:cNvCxnSpPr>
                <a:cxnSpLocks noChangeShapeType="1"/>
                <a:stCxn id="469033" idx="0"/>
                <a:endCxn id="468999" idx="2"/>
              </p:cNvCxnSpPr>
              <p:nvPr/>
            </p:nvCxnSpPr>
            <p:spPr bwMode="auto">
              <a:xfrm flipH="1" flipV="1">
                <a:off x="2667" y="3263"/>
                <a:ext cx="618" cy="332"/>
              </a:xfrm>
              <a:prstGeom prst="straightConnector1">
                <a:avLst/>
              </a:prstGeom>
              <a:noFill/>
              <a:ln w="12700">
                <a:solidFill>
                  <a:schemeClr val="tx1"/>
                </a:solidFill>
                <a:round/>
                <a:headEnd/>
                <a:tailEnd type="triangle" w="med" len="med"/>
              </a:ln>
            </p:spPr>
          </p:cxnSp>
          <p:sp>
            <p:nvSpPr>
              <p:cNvPr id="469036" name="Rectangle 44"/>
              <p:cNvSpPr>
                <a:spLocks noChangeArrowheads="1"/>
              </p:cNvSpPr>
              <p:nvPr/>
            </p:nvSpPr>
            <p:spPr bwMode="auto">
              <a:xfrm>
                <a:off x="3285" y="2926"/>
                <a:ext cx="769" cy="194"/>
              </a:xfrm>
              <a:prstGeom prst="rect">
                <a:avLst/>
              </a:prstGeom>
              <a:noFill/>
              <a:ln w="12700">
                <a:noFill/>
                <a:miter lim="800000"/>
                <a:headEnd/>
                <a:tailEnd/>
              </a:ln>
              <a:effectLst/>
            </p:spPr>
            <p:txBody>
              <a:bodyPr wrap="none">
                <a:spAutoFit/>
              </a:bodyPr>
              <a:lstStyle/>
              <a:p>
                <a:pPr algn="l"/>
                <a:r>
                  <a:rPr lang="en-US" sz="1400" b="1" i="0">
                    <a:solidFill>
                      <a:schemeClr val="tx2"/>
                    </a:solidFill>
                    <a:latin typeface="Helvetica" pitchFamily="34" charset="0"/>
                  </a:rPr>
                  <a:t>Comes after</a:t>
                </a:r>
              </a:p>
            </p:txBody>
          </p:sp>
          <p:sp>
            <p:nvSpPr>
              <p:cNvPr id="469037" name="Rectangle 45"/>
              <p:cNvSpPr>
                <a:spLocks noChangeArrowheads="1"/>
              </p:cNvSpPr>
              <p:nvPr/>
            </p:nvSpPr>
            <p:spPr bwMode="auto">
              <a:xfrm>
                <a:off x="340" y="2976"/>
                <a:ext cx="1412" cy="194"/>
              </a:xfrm>
              <a:prstGeom prst="rect">
                <a:avLst/>
              </a:prstGeom>
              <a:noFill/>
              <a:ln w="12700">
                <a:noFill/>
                <a:miter lim="800000"/>
                <a:headEnd/>
                <a:tailEnd/>
              </a:ln>
              <a:effectLst/>
            </p:spPr>
            <p:txBody>
              <a:bodyPr wrap="none">
                <a:spAutoFit/>
              </a:bodyPr>
              <a:lstStyle/>
              <a:p>
                <a:pPr algn="l"/>
                <a:r>
                  <a:rPr lang="en-US" sz="1400" b="1" i="0" u="sng">
                    <a:solidFill>
                      <a:schemeClr val="tx2"/>
                    </a:solidFill>
                    <a:latin typeface="Helvetica" pitchFamily="34" charset="0"/>
                  </a:rPr>
                  <a:t>Our focus in this course</a:t>
                </a:r>
              </a:p>
            </p:txBody>
          </p:sp>
        </p:gr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Motto from Google!</a:t>
            </a:r>
            <a:endParaRPr lang="en-CA" dirty="0"/>
          </a:p>
        </p:txBody>
      </p:sp>
      <p:pic>
        <p:nvPicPr>
          <p:cNvPr id="3074" name="Picture 2" descr="http://blog.felho.hu/wp-content/debuggingsuckststingrocks.png"/>
          <p:cNvPicPr>
            <a:picLocks noChangeAspect="1" noChangeArrowheads="1"/>
          </p:cNvPicPr>
          <p:nvPr/>
        </p:nvPicPr>
        <p:blipFill>
          <a:blip r:embed="rId2" cstate="print"/>
          <a:srcRect/>
          <a:stretch>
            <a:fillRect/>
          </a:stretch>
        </p:blipFill>
        <p:spPr bwMode="auto">
          <a:xfrm>
            <a:off x="4914900" y="0"/>
            <a:ext cx="4229100" cy="2314575"/>
          </a:xfrm>
          <a:prstGeom prst="rect">
            <a:avLst/>
          </a:prstGeom>
          <a:noFill/>
        </p:spPr>
      </p:pic>
      <p:pic>
        <p:nvPicPr>
          <p:cNvPr id="3075" name="Picture 3"/>
          <p:cNvPicPr>
            <a:picLocks noChangeAspect="1" noChangeArrowheads="1"/>
          </p:cNvPicPr>
          <p:nvPr/>
        </p:nvPicPr>
        <p:blipFill>
          <a:blip r:embed="rId3" cstate="print"/>
          <a:srcRect/>
          <a:stretch>
            <a:fillRect/>
          </a:stretch>
        </p:blipFill>
        <p:spPr bwMode="auto">
          <a:xfrm>
            <a:off x="971600" y="2276872"/>
            <a:ext cx="6772300" cy="419882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noChangeArrowheads="1"/>
          </p:cNvSpPr>
          <p:nvPr>
            <p:ph type="title"/>
          </p:nvPr>
        </p:nvSpPr>
        <p:spPr/>
        <p:txBody>
          <a:bodyPr/>
          <a:lstStyle/>
          <a:p>
            <a:pPr>
              <a:defRPr/>
            </a:pPr>
            <a:r>
              <a:rPr lang="en-US" dirty="0" smtClean="0"/>
              <a:t>Testing Process Overview</a:t>
            </a:r>
          </a:p>
        </p:txBody>
      </p:sp>
      <p:sp>
        <p:nvSpPr>
          <p:cNvPr id="44035" name="Rectangle 3"/>
          <p:cNvSpPr>
            <a:spLocks noChangeArrowheads="1"/>
          </p:cNvSpPr>
          <p:nvPr/>
        </p:nvSpPr>
        <p:spPr bwMode="auto">
          <a:xfrm>
            <a:off x="3467100" y="1196975"/>
            <a:ext cx="3697188" cy="774700"/>
          </a:xfrm>
          <a:prstGeom prst="rect">
            <a:avLst/>
          </a:prstGeom>
          <a:solidFill>
            <a:schemeClr val="bg1"/>
          </a:solidFill>
          <a:ln w="9525">
            <a:solidFill>
              <a:schemeClr val="tx1"/>
            </a:solidFill>
            <a:miter lim="800000"/>
            <a:headEnd/>
            <a:tailEnd/>
          </a:ln>
        </p:spPr>
        <p:txBody>
          <a:bodyPr wrap="none" anchor="ctr"/>
          <a:lstStyle/>
          <a:p>
            <a:endParaRPr lang="en-US" sz="1800" b="0" i="0"/>
          </a:p>
        </p:txBody>
      </p:sp>
      <p:sp>
        <p:nvSpPr>
          <p:cNvPr id="44036" name="Text Box 5"/>
          <p:cNvSpPr txBox="1">
            <a:spLocks noChangeArrowheads="1"/>
          </p:cNvSpPr>
          <p:nvPr/>
        </p:nvSpPr>
        <p:spPr bwMode="auto">
          <a:xfrm>
            <a:off x="3427413" y="1268413"/>
            <a:ext cx="3698448" cy="646331"/>
          </a:xfrm>
          <a:prstGeom prst="rect">
            <a:avLst/>
          </a:prstGeom>
          <a:noFill/>
          <a:ln w="9525">
            <a:noFill/>
            <a:miter lim="800000"/>
            <a:headEnd/>
            <a:tailEnd/>
          </a:ln>
        </p:spPr>
        <p:txBody>
          <a:bodyPr wrap="none">
            <a:spAutoFit/>
          </a:bodyPr>
          <a:lstStyle/>
          <a:p>
            <a:r>
              <a:rPr lang="en-US" sz="1800" b="0" i="0" dirty="0"/>
              <a:t>SW Representation</a:t>
            </a:r>
          </a:p>
          <a:p>
            <a:r>
              <a:rPr lang="en-US" sz="1800" b="0" i="0" dirty="0"/>
              <a:t>(e.g., models, </a:t>
            </a:r>
            <a:r>
              <a:rPr lang="en-US" sz="1800" b="0" i="0" dirty="0" smtClean="0"/>
              <a:t>requirements, code)</a:t>
            </a:r>
            <a:endParaRPr lang="en-US" sz="1800" b="0" i="0" dirty="0"/>
          </a:p>
        </p:txBody>
      </p:sp>
      <p:sp>
        <p:nvSpPr>
          <p:cNvPr id="44037" name="Rectangle 6"/>
          <p:cNvSpPr>
            <a:spLocks noChangeArrowheads="1"/>
          </p:cNvSpPr>
          <p:nvPr/>
        </p:nvSpPr>
        <p:spPr bwMode="auto">
          <a:xfrm>
            <a:off x="3475038" y="2636838"/>
            <a:ext cx="1752600" cy="762000"/>
          </a:xfrm>
          <a:prstGeom prst="rect">
            <a:avLst/>
          </a:prstGeom>
          <a:solidFill>
            <a:schemeClr val="bg1"/>
          </a:solidFill>
          <a:ln w="9525">
            <a:solidFill>
              <a:schemeClr val="tx1"/>
            </a:solidFill>
            <a:miter lim="800000"/>
            <a:headEnd/>
            <a:tailEnd/>
          </a:ln>
        </p:spPr>
        <p:txBody>
          <a:bodyPr wrap="none" anchor="ctr"/>
          <a:lstStyle/>
          <a:p>
            <a:endParaRPr lang="en-US" sz="1800" b="0" i="0"/>
          </a:p>
        </p:txBody>
      </p:sp>
      <p:sp>
        <p:nvSpPr>
          <p:cNvPr id="44038" name="Text Box 7"/>
          <p:cNvSpPr txBox="1">
            <a:spLocks noChangeArrowheads="1"/>
          </p:cNvSpPr>
          <p:nvPr/>
        </p:nvSpPr>
        <p:spPr bwMode="auto">
          <a:xfrm>
            <a:off x="3735388" y="2809875"/>
            <a:ext cx="1162050" cy="366713"/>
          </a:xfrm>
          <a:prstGeom prst="rect">
            <a:avLst/>
          </a:prstGeom>
          <a:noFill/>
          <a:ln w="9525">
            <a:noFill/>
            <a:miter lim="800000"/>
            <a:headEnd/>
            <a:tailEnd/>
          </a:ln>
        </p:spPr>
        <p:txBody>
          <a:bodyPr wrap="none">
            <a:spAutoFit/>
          </a:bodyPr>
          <a:lstStyle/>
          <a:p>
            <a:r>
              <a:rPr lang="en-US" sz="1800" b="0" i="0"/>
              <a:t>SW Code</a:t>
            </a:r>
          </a:p>
        </p:txBody>
      </p:sp>
      <p:sp>
        <p:nvSpPr>
          <p:cNvPr id="44039" name="Line 9"/>
          <p:cNvSpPr>
            <a:spLocks noChangeShapeType="1"/>
          </p:cNvSpPr>
          <p:nvPr/>
        </p:nvSpPr>
        <p:spPr bwMode="auto">
          <a:xfrm>
            <a:off x="4281488" y="1971675"/>
            <a:ext cx="0" cy="685800"/>
          </a:xfrm>
          <a:prstGeom prst="line">
            <a:avLst/>
          </a:prstGeom>
          <a:noFill/>
          <a:ln w="9525">
            <a:solidFill>
              <a:schemeClr val="tx1"/>
            </a:solidFill>
            <a:round/>
            <a:headEnd/>
            <a:tailEnd type="triangle" w="med" len="med"/>
          </a:ln>
        </p:spPr>
        <p:txBody>
          <a:bodyPr/>
          <a:lstStyle/>
          <a:p>
            <a:endParaRPr lang="en-CA"/>
          </a:p>
        </p:txBody>
      </p:sp>
      <p:sp>
        <p:nvSpPr>
          <p:cNvPr id="44040" name="Freeform 11"/>
          <p:cNvSpPr>
            <a:spLocks/>
          </p:cNvSpPr>
          <p:nvPr/>
        </p:nvSpPr>
        <p:spPr bwMode="auto">
          <a:xfrm>
            <a:off x="5195888" y="2733675"/>
            <a:ext cx="457200" cy="533400"/>
          </a:xfrm>
          <a:custGeom>
            <a:avLst/>
            <a:gdLst>
              <a:gd name="T0" fmla="*/ 0 w 288"/>
              <a:gd name="T1" fmla="*/ 120967506 h 336"/>
              <a:gd name="T2" fmla="*/ 725804891 w 288"/>
              <a:gd name="T3" fmla="*/ 120967506 h 336"/>
              <a:gd name="T4" fmla="*/ 0 w 288"/>
              <a:gd name="T5" fmla="*/ 846772589 h 336"/>
              <a:gd name="T6" fmla="*/ 0 60000 65536"/>
              <a:gd name="T7" fmla="*/ 0 60000 65536"/>
              <a:gd name="T8" fmla="*/ 0 60000 65536"/>
              <a:gd name="T9" fmla="*/ 0 w 288"/>
              <a:gd name="T10" fmla="*/ 0 h 336"/>
              <a:gd name="T11" fmla="*/ 288 w 288"/>
              <a:gd name="T12" fmla="*/ 336 h 336"/>
            </a:gdLst>
            <a:ahLst/>
            <a:cxnLst>
              <a:cxn ang="T6">
                <a:pos x="T0" y="T1"/>
              </a:cxn>
              <a:cxn ang="T7">
                <a:pos x="T2" y="T3"/>
              </a:cxn>
              <a:cxn ang="T8">
                <a:pos x="T4" y="T5"/>
              </a:cxn>
            </a:cxnLst>
            <a:rect l="T9" t="T10" r="T11" b="T12"/>
            <a:pathLst>
              <a:path w="288" h="336">
                <a:moveTo>
                  <a:pt x="0" y="48"/>
                </a:moveTo>
                <a:cubicBezTo>
                  <a:pt x="144" y="24"/>
                  <a:pt x="288" y="0"/>
                  <a:pt x="288" y="48"/>
                </a:cubicBezTo>
                <a:cubicBezTo>
                  <a:pt x="288" y="96"/>
                  <a:pt x="48" y="288"/>
                  <a:pt x="0" y="336"/>
                </a:cubicBezTo>
              </a:path>
            </a:pathLst>
          </a:custGeom>
          <a:noFill/>
          <a:ln w="9525">
            <a:solidFill>
              <a:schemeClr val="tx1"/>
            </a:solidFill>
            <a:round/>
            <a:headEnd/>
            <a:tailEnd type="triangle" w="med" len="med"/>
          </a:ln>
        </p:spPr>
        <p:txBody>
          <a:bodyPr/>
          <a:lstStyle/>
          <a:p>
            <a:endParaRPr lang="en-CA"/>
          </a:p>
        </p:txBody>
      </p:sp>
      <p:sp>
        <p:nvSpPr>
          <p:cNvPr id="44041" name="Text Box 12"/>
          <p:cNvSpPr txBox="1">
            <a:spLocks noChangeArrowheads="1"/>
          </p:cNvSpPr>
          <p:nvPr/>
        </p:nvSpPr>
        <p:spPr bwMode="auto">
          <a:xfrm>
            <a:off x="4433888" y="2097088"/>
            <a:ext cx="2216150" cy="396875"/>
          </a:xfrm>
          <a:prstGeom prst="rect">
            <a:avLst/>
          </a:prstGeom>
          <a:noFill/>
          <a:ln w="9525">
            <a:noFill/>
            <a:miter lim="800000"/>
            <a:headEnd/>
            <a:tailEnd/>
          </a:ln>
        </p:spPr>
        <p:txBody>
          <a:bodyPr wrap="none">
            <a:spAutoFit/>
          </a:bodyPr>
          <a:lstStyle/>
          <a:p>
            <a:r>
              <a:rPr lang="en-US" sz="2000" b="0" i="0"/>
              <a:t>Derive Test cases</a:t>
            </a:r>
          </a:p>
        </p:txBody>
      </p:sp>
      <p:sp>
        <p:nvSpPr>
          <p:cNvPr id="44042" name="Text Box 13"/>
          <p:cNvSpPr txBox="1">
            <a:spLocks noChangeArrowheads="1"/>
          </p:cNvSpPr>
          <p:nvPr/>
        </p:nvSpPr>
        <p:spPr bwMode="auto">
          <a:xfrm>
            <a:off x="5461000" y="2997200"/>
            <a:ext cx="2398713" cy="396875"/>
          </a:xfrm>
          <a:prstGeom prst="rect">
            <a:avLst/>
          </a:prstGeom>
          <a:noFill/>
          <a:ln w="9525">
            <a:noFill/>
            <a:miter lim="800000"/>
            <a:headEnd/>
            <a:tailEnd/>
          </a:ln>
        </p:spPr>
        <p:txBody>
          <a:bodyPr wrap="none">
            <a:spAutoFit/>
          </a:bodyPr>
          <a:lstStyle/>
          <a:p>
            <a:r>
              <a:rPr lang="en-US" sz="2000" b="0" i="0"/>
              <a:t>Execute Test cases</a:t>
            </a:r>
          </a:p>
        </p:txBody>
      </p:sp>
      <p:sp>
        <p:nvSpPr>
          <p:cNvPr id="44043" name="Line 15"/>
          <p:cNvSpPr>
            <a:spLocks noChangeShapeType="1"/>
          </p:cNvSpPr>
          <p:nvPr/>
        </p:nvSpPr>
        <p:spPr bwMode="auto">
          <a:xfrm flipH="1">
            <a:off x="4273550" y="3419475"/>
            <a:ext cx="7938" cy="1066800"/>
          </a:xfrm>
          <a:prstGeom prst="line">
            <a:avLst/>
          </a:prstGeom>
          <a:noFill/>
          <a:ln w="9525">
            <a:solidFill>
              <a:schemeClr val="tx1"/>
            </a:solidFill>
            <a:round/>
            <a:headEnd/>
            <a:tailEnd type="triangle" w="med" len="med"/>
          </a:ln>
        </p:spPr>
        <p:txBody>
          <a:bodyPr/>
          <a:lstStyle/>
          <a:p>
            <a:endParaRPr lang="en-CA"/>
          </a:p>
        </p:txBody>
      </p:sp>
      <p:sp>
        <p:nvSpPr>
          <p:cNvPr id="44044" name="Text Box 17"/>
          <p:cNvSpPr txBox="1">
            <a:spLocks noChangeArrowheads="1"/>
          </p:cNvSpPr>
          <p:nvPr/>
        </p:nvSpPr>
        <p:spPr bwMode="auto">
          <a:xfrm>
            <a:off x="3689350" y="4502150"/>
            <a:ext cx="1174750" cy="366713"/>
          </a:xfrm>
          <a:prstGeom prst="rect">
            <a:avLst/>
          </a:prstGeom>
          <a:noFill/>
          <a:ln w="9525">
            <a:noFill/>
            <a:miter lim="800000"/>
            <a:headEnd/>
            <a:tailEnd/>
          </a:ln>
        </p:spPr>
        <p:txBody>
          <a:bodyPr wrap="none">
            <a:spAutoFit/>
          </a:bodyPr>
          <a:lstStyle/>
          <a:p>
            <a:r>
              <a:rPr lang="en-US" sz="1800" i="0"/>
              <a:t>Compare</a:t>
            </a:r>
          </a:p>
        </p:txBody>
      </p:sp>
      <p:sp>
        <p:nvSpPr>
          <p:cNvPr id="44045" name="Line 19"/>
          <p:cNvSpPr>
            <a:spLocks noChangeShapeType="1"/>
          </p:cNvSpPr>
          <p:nvPr/>
        </p:nvSpPr>
        <p:spPr bwMode="auto">
          <a:xfrm>
            <a:off x="2339752" y="3212976"/>
            <a:ext cx="1324198" cy="1425699"/>
          </a:xfrm>
          <a:prstGeom prst="line">
            <a:avLst/>
          </a:prstGeom>
          <a:noFill/>
          <a:ln w="9525">
            <a:solidFill>
              <a:schemeClr val="tx1"/>
            </a:solidFill>
            <a:round/>
            <a:headEnd/>
            <a:tailEnd type="triangle" w="med" len="med"/>
          </a:ln>
        </p:spPr>
        <p:txBody>
          <a:bodyPr/>
          <a:lstStyle/>
          <a:p>
            <a:endParaRPr lang="en-CA"/>
          </a:p>
        </p:txBody>
      </p:sp>
      <p:sp>
        <p:nvSpPr>
          <p:cNvPr id="44046" name="Text Box 20"/>
          <p:cNvSpPr txBox="1">
            <a:spLocks noChangeArrowheads="1"/>
          </p:cNvSpPr>
          <p:nvPr/>
        </p:nvSpPr>
        <p:spPr bwMode="auto">
          <a:xfrm>
            <a:off x="251520" y="2557353"/>
            <a:ext cx="2376264" cy="1015663"/>
          </a:xfrm>
          <a:prstGeom prst="rect">
            <a:avLst/>
          </a:prstGeom>
          <a:noFill/>
          <a:ln w="9525">
            <a:noFill/>
            <a:miter lim="800000"/>
            <a:headEnd/>
            <a:tailEnd/>
          </a:ln>
        </p:spPr>
        <p:txBody>
          <a:bodyPr wrap="square">
            <a:spAutoFit/>
          </a:bodyPr>
          <a:lstStyle/>
          <a:p>
            <a:pPr algn="ctr"/>
            <a:r>
              <a:rPr lang="en-US" sz="2000" b="0" i="0" dirty="0"/>
              <a:t>Estimate </a:t>
            </a:r>
            <a:r>
              <a:rPr lang="en-US" sz="2000" b="0" i="0" dirty="0" smtClean="0"/>
              <a:t>Expected Results</a:t>
            </a:r>
          </a:p>
          <a:p>
            <a:pPr algn="ctr"/>
            <a:r>
              <a:rPr lang="en-US" sz="2000" b="0" i="0" dirty="0" smtClean="0"/>
              <a:t>(test oracle)</a:t>
            </a:r>
            <a:endParaRPr lang="en-US" sz="2000" b="0" i="0" dirty="0"/>
          </a:p>
        </p:txBody>
      </p:sp>
      <p:sp>
        <p:nvSpPr>
          <p:cNvPr id="44047" name="Text Box 21"/>
          <p:cNvSpPr txBox="1">
            <a:spLocks noChangeArrowheads="1"/>
          </p:cNvSpPr>
          <p:nvPr/>
        </p:nvSpPr>
        <p:spPr bwMode="auto">
          <a:xfrm>
            <a:off x="4425950" y="3716338"/>
            <a:ext cx="2073275" cy="396875"/>
          </a:xfrm>
          <a:prstGeom prst="rect">
            <a:avLst/>
          </a:prstGeom>
          <a:noFill/>
          <a:ln w="9525">
            <a:noFill/>
            <a:miter lim="800000"/>
            <a:headEnd/>
            <a:tailEnd/>
          </a:ln>
        </p:spPr>
        <p:txBody>
          <a:bodyPr wrap="none">
            <a:spAutoFit/>
          </a:bodyPr>
          <a:lstStyle/>
          <a:p>
            <a:r>
              <a:rPr lang="en-US" sz="2000" b="0" i="0"/>
              <a:t>Get Test Results</a:t>
            </a:r>
          </a:p>
        </p:txBody>
      </p:sp>
      <p:sp>
        <p:nvSpPr>
          <p:cNvPr id="44050" name="Line 19"/>
          <p:cNvSpPr>
            <a:spLocks noChangeShapeType="1"/>
          </p:cNvSpPr>
          <p:nvPr/>
        </p:nvSpPr>
        <p:spPr bwMode="auto">
          <a:xfrm flipH="1">
            <a:off x="2339751" y="1630363"/>
            <a:ext cx="1081311" cy="1582613"/>
          </a:xfrm>
          <a:prstGeom prst="line">
            <a:avLst/>
          </a:prstGeom>
          <a:noFill/>
          <a:ln w="9525">
            <a:solidFill>
              <a:schemeClr val="tx1"/>
            </a:solidFill>
            <a:round/>
            <a:headEnd/>
            <a:tailEnd type="triangle" w="med" len="med"/>
          </a:ln>
        </p:spPr>
        <p:txBody>
          <a:bodyPr/>
          <a:lstStyle/>
          <a:p>
            <a:endParaRPr lang="en-CA"/>
          </a:p>
        </p:txBody>
      </p:sp>
      <p:sp>
        <p:nvSpPr>
          <p:cNvPr id="44051" name="Line 15"/>
          <p:cNvSpPr>
            <a:spLocks noChangeShapeType="1"/>
          </p:cNvSpPr>
          <p:nvPr/>
        </p:nvSpPr>
        <p:spPr bwMode="auto">
          <a:xfrm flipV="1">
            <a:off x="4860925" y="4652963"/>
            <a:ext cx="2663825" cy="0"/>
          </a:xfrm>
          <a:prstGeom prst="line">
            <a:avLst/>
          </a:prstGeom>
          <a:noFill/>
          <a:ln w="9525">
            <a:solidFill>
              <a:schemeClr val="tx1"/>
            </a:solidFill>
            <a:round/>
            <a:headEnd/>
            <a:tailEnd type="triangle" w="med" len="med"/>
          </a:ln>
        </p:spPr>
        <p:txBody>
          <a:bodyPr/>
          <a:lstStyle/>
          <a:p>
            <a:endParaRPr lang="en-CA"/>
          </a:p>
        </p:txBody>
      </p:sp>
      <p:pic>
        <p:nvPicPr>
          <p:cNvPr id="44052" name="Picture 30"/>
          <p:cNvPicPr>
            <a:picLocks noChangeAspect="1" noChangeArrowheads="1"/>
          </p:cNvPicPr>
          <p:nvPr/>
        </p:nvPicPr>
        <p:blipFill>
          <a:blip r:embed="rId3" cstate="print">
            <a:clrChange>
              <a:clrFrom>
                <a:srgbClr val="000000"/>
              </a:clrFrom>
              <a:clrTo>
                <a:srgbClr val="000000">
                  <a:alpha val="0"/>
                </a:srgbClr>
              </a:clrTo>
            </a:clrChange>
          </a:blip>
          <a:srcRect/>
          <a:stretch>
            <a:fillRect/>
          </a:stretch>
        </p:blipFill>
        <p:spPr bwMode="auto">
          <a:xfrm>
            <a:off x="7596188" y="4221163"/>
            <a:ext cx="820737" cy="1008062"/>
          </a:xfrm>
          <a:prstGeom prst="rect">
            <a:avLst/>
          </a:prstGeom>
          <a:noFill/>
          <a:ln w="12700">
            <a:noFill/>
            <a:miter lim="800000"/>
            <a:headEnd/>
            <a:tailEnd/>
          </a:ln>
        </p:spPr>
      </p:pic>
      <p:pic>
        <p:nvPicPr>
          <p:cNvPr id="44053" name="Picture 31"/>
          <p:cNvPicPr>
            <a:picLocks noChangeAspect="1" noChangeArrowheads="1"/>
          </p:cNvPicPr>
          <p:nvPr/>
        </p:nvPicPr>
        <p:blipFill>
          <a:blip r:embed="rId4" cstate="print">
            <a:clrChange>
              <a:clrFrom>
                <a:srgbClr val="000000"/>
              </a:clrFrom>
              <a:clrTo>
                <a:srgbClr val="000000">
                  <a:alpha val="0"/>
                </a:srgbClr>
              </a:clrTo>
            </a:clrChange>
          </a:blip>
          <a:srcRect/>
          <a:stretch>
            <a:fillRect/>
          </a:stretch>
        </p:blipFill>
        <p:spPr bwMode="auto">
          <a:xfrm>
            <a:off x="3779838" y="5589588"/>
            <a:ext cx="933450" cy="936625"/>
          </a:xfrm>
          <a:prstGeom prst="rect">
            <a:avLst/>
          </a:prstGeom>
          <a:noFill/>
          <a:ln w="12700">
            <a:noFill/>
            <a:miter lim="800000"/>
            <a:headEnd/>
            <a:tailEnd/>
          </a:ln>
        </p:spPr>
      </p:pic>
      <p:sp>
        <p:nvSpPr>
          <p:cNvPr id="44054" name="Rectangle 32"/>
          <p:cNvSpPr>
            <a:spLocks noChangeArrowheads="1"/>
          </p:cNvSpPr>
          <p:nvPr/>
        </p:nvSpPr>
        <p:spPr bwMode="auto">
          <a:xfrm>
            <a:off x="5003800" y="4652963"/>
            <a:ext cx="2444750" cy="336550"/>
          </a:xfrm>
          <a:prstGeom prst="rect">
            <a:avLst/>
          </a:prstGeom>
          <a:noFill/>
          <a:ln w="12700">
            <a:noFill/>
            <a:miter lim="800000"/>
            <a:headEnd/>
            <a:tailEnd/>
          </a:ln>
        </p:spPr>
        <p:txBody>
          <a:bodyPr wrap="none">
            <a:spAutoFit/>
          </a:bodyPr>
          <a:lstStyle/>
          <a:p>
            <a:r>
              <a:rPr lang="en-US" b="0" i="0"/>
              <a:t>[Test Result==Exp. Res.]</a:t>
            </a:r>
          </a:p>
        </p:txBody>
      </p:sp>
      <p:sp>
        <p:nvSpPr>
          <p:cNvPr id="44055" name="Rectangle 33"/>
          <p:cNvSpPr>
            <a:spLocks noChangeArrowheads="1"/>
          </p:cNvSpPr>
          <p:nvPr/>
        </p:nvSpPr>
        <p:spPr bwMode="auto">
          <a:xfrm>
            <a:off x="2195513" y="5084763"/>
            <a:ext cx="2382837" cy="336550"/>
          </a:xfrm>
          <a:prstGeom prst="rect">
            <a:avLst/>
          </a:prstGeom>
          <a:noFill/>
          <a:ln w="12700">
            <a:noFill/>
            <a:miter lim="800000"/>
            <a:headEnd/>
            <a:tailEnd/>
          </a:ln>
        </p:spPr>
        <p:txBody>
          <a:bodyPr wrap="none">
            <a:spAutoFit/>
          </a:bodyPr>
          <a:lstStyle/>
          <a:p>
            <a:r>
              <a:rPr lang="en-US" b="0" i="0"/>
              <a:t>[Test Result!=Exp. Res.]</a:t>
            </a:r>
          </a:p>
        </p:txBody>
      </p:sp>
      <p:sp>
        <p:nvSpPr>
          <p:cNvPr id="44056" name="Line 15"/>
          <p:cNvSpPr>
            <a:spLocks noChangeShapeType="1"/>
          </p:cNvSpPr>
          <p:nvPr/>
        </p:nvSpPr>
        <p:spPr bwMode="auto">
          <a:xfrm>
            <a:off x="4284663" y="4868863"/>
            <a:ext cx="0" cy="720725"/>
          </a:xfrm>
          <a:prstGeom prst="line">
            <a:avLst/>
          </a:prstGeom>
          <a:noFill/>
          <a:ln w="9525">
            <a:solidFill>
              <a:schemeClr val="tx1"/>
            </a:solidFill>
            <a:round/>
            <a:headEnd/>
            <a:tailEnd type="triangle" w="med" len="med"/>
          </a:ln>
        </p:spPr>
        <p:txBody>
          <a:bodyPr/>
          <a:lstStyle/>
          <a:p>
            <a:endParaRPr lang="en-CA"/>
          </a:p>
        </p:txBody>
      </p:sp>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2600" dirty="0" smtClean="0">
                <a:solidFill>
                  <a:srgbClr val="663300"/>
                </a:solidFill>
                <a:effectLst/>
              </a:rPr>
              <a:t>Introduction to Software Testing- </a:t>
            </a:r>
            <a:r>
              <a:rPr lang="en-US" sz="2600" dirty="0" smtClean="0"/>
              <a:t>Outline</a:t>
            </a:r>
          </a:p>
        </p:txBody>
      </p:sp>
      <p:sp>
        <p:nvSpPr>
          <p:cNvPr id="4099" name="Content Placeholder 2"/>
          <p:cNvSpPr>
            <a:spLocks noGrp="1"/>
          </p:cNvSpPr>
          <p:nvPr>
            <p:ph idx="1"/>
          </p:nvPr>
        </p:nvSpPr>
        <p:spPr>
          <a:xfrm>
            <a:off x="77657" y="721724"/>
            <a:ext cx="8742815" cy="5806141"/>
          </a:xfrm>
        </p:spPr>
        <p:txBody>
          <a:bodyPr/>
          <a:lstStyle/>
          <a:p>
            <a:r>
              <a:rPr lang="en-CA" sz="1900" b="1" dirty="0" smtClean="0">
                <a:solidFill>
                  <a:schemeClr val="bg1">
                    <a:lumMod val="75000"/>
                  </a:schemeClr>
                </a:solidFill>
              </a:rPr>
              <a:t>Definitions</a:t>
            </a:r>
          </a:p>
          <a:p>
            <a:r>
              <a:rPr lang="en-CA" sz="1900" b="1" dirty="0" smtClean="0">
                <a:solidFill>
                  <a:schemeClr val="bg1">
                    <a:lumMod val="75000"/>
                  </a:schemeClr>
                </a:solidFill>
              </a:rPr>
              <a:t>Why is SW testing important?</a:t>
            </a:r>
          </a:p>
          <a:p>
            <a:r>
              <a:rPr lang="en-CA" sz="1900" b="1" dirty="0" smtClean="0">
                <a:solidFill>
                  <a:schemeClr val="bg1">
                    <a:lumMod val="75000"/>
                  </a:schemeClr>
                </a:solidFill>
              </a:rPr>
              <a:t>Examples of Software Failures</a:t>
            </a:r>
          </a:p>
          <a:p>
            <a:r>
              <a:rPr lang="en-CA" sz="1900" b="1" dirty="0" smtClean="0">
                <a:solidFill>
                  <a:schemeClr val="bg1">
                    <a:lumMod val="75000"/>
                  </a:schemeClr>
                </a:solidFill>
              </a:rPr>
              <a:t>Dealing with SW Faults </a:t>
            </a:r>
          </a:p>
          <a:p>
            <a:r>
              <a:rPr lang="en-CA" sz="1900" b="1" dirty="0" smtClean="0">
                <a:solidFill>
                  <a:schemeClr val="bg1">
                    <a:lumMod val="75000"/>
                  </a:schemeClr>
                </a:solidFill>
              </a:rPr>
              <a:t>Testing Process Overview</a:t>
            </a:r>
          </a:p>
          <a:p>
            <a:r>
              <a:rPr lang="en-CA" sz="1900" b="1" dirty="0" smtClean="0"/>
              <a:t>What is a Test Case and Test Suite (Test Set)?</a:t>
            </a:r>
          </a:p>
          <a:p>
            <a:r>
              <a:rPr lang="en-CA" sz="1900" b="1" dirty="0" smtClean="0">
                <a:solidFill>
                  <a:schemeClr val="bg1">
                    <a:lumMod val="75000"/>
                  </a:schemeClr>
                </a:solidFill>
              </a:rPr>
              <a:t>Types of Test Activities</a:t>
            </a:r>
          </a:p>
          <a:p>
            <a:r>
              <a:rPr lang="en-CA" sz="1900" b="1" dirty="0" smtClean="0">
                <a:solidFill>
                  <a:schemeClr val="bg1">
                    <a:lumMod val="75000"/>
                  </a:schemeClr>
                </a:solidFill>
              </a:rPr>
              <a:t>Types of Testing</a:t>
            </a:r>
          </a:p>
          <a:p>
            <a:r>
              <a:rPr lang="en-CA" sz="1900" b="1" dirty="0" smtClean="0">
                <a:solidFill>
                  <a:schemeClr val="bg1">
                    <a:lumMod val="75000"/>
                  </a:schemeClr>
                </a:solidFill>
              </a:rPr>
              <a:t>Test Levels/ Test Organization</a:t>
            </a:r>
          </a:p>
          <a:p>
            <a:r>
              <a:rPr lang="en-CA" sz="1900" b="1" dirty="0" smtClean="0">
                <a:solidFill>
                  <a:schemeClr val="bg1">
                    <a:lumMod val="75000"/>
                  </a:schemeClr>
                </a:solidFill>
              </a:rPr>
              <a:t>Testing can be Manual or Automatic</a:t>
            </a:r>
          </a:p>
          <a:p>
            <a:r>
              <a:rPr lang="en-CA" sz="1900" b="1" dirty="0" smtClean="0">
                <a:solidFill>
                  <a:schemeClr val="bg1">
                    <a:lumMod val="75000"/>
                  </a:schemeClr>
                </a:solidFill>
              </a:rPr>
              <a:t>What is a good test case?</a:t>
            </a:r>
          </a:p>
          <a:p>
            <a:r>
              <a:rPr lang="en-CA" sz="1900" b="1" dirty="0" smtClean="0">
                <a:solidFill>
                  <a:schemeClr val="bg1">
                    <a:lumMod val="75000"/>
                  </a:schemeClr>
                </a:solidFill>
              </a:rPr>
              <a:t>Exhaustive (Complete) Testing</a:t>
            </a:r>
          </a:p>
          <a:p>
            <a:r>
              <a:rPr lang="en-CA" sz="1900" b="1" dirty="0" smtClean="0">
                <a:solidFill>
                  <a:schemeClr val="bg1">
                    <a:lumMod val="75000"/>
                  </a:schemeClr>
                </a:solidFill>
              </a:rPr>
              <a:t>Test Adequacy and Coverage: When can we say testing is enough?</a:t>
            </a:r>
          </a:p>
          <a:p>
            <a:r>
              <a:rPr lang="en-CA" sz="1900" b="1" dirty="0" smtClean="0">
                <a:solidFill>
                  <a:schemeClr val="bg1">
                    <a:lumMod val="75000"/>
                  </a:schemeClr>
                </a:solidFill>
              </a:rPr>
              <a:t>Testing throughout the Software Development Life Cycle</a:t>
            </a:r>
          </a:p>
          <a:p>
            <a:r>
              <a:rPr lang="en-CA" sz="1900" b="1" dirty="0" smtClean="0">
                <a:solidFill>
                  <a:schemeClr val="bg1">
                    <a:lumMod val="75000"/>
                  </a:schemeClr>
                </a:solidFill>
              </a:rPr>
              <a:t>Testing Maturity Levels</a:t>
            </a:r>
            <a:endParaRPr lang="en-US" sz="1900" b="1" dirty="0" smtClean="0">
              <a:solidFill>
                <a:schemeClr val="bg1">
                  <a:lumMod val="75000"/>
                </a:schemeClr>
              </a:solidFill>
            </a:endParaRPr>
          </a:p>
        </p:txBody>
      </p:sp>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Rectangle 2050"/>
          <p:cNvSpPr>
            <a:spLocks noGrp="1" noChangeArrowheads="1"/>
          </p:cNvSpPr>
          <p:nvPr>
            <p:ph type="title"/>
          </p:nvPr>
        </p:nvSpPr>
        <p:spPr/>
        <p:txBody>
          <a:bodyPr/>
          <a:lstStyle/>
          <a:p>
            <a:pPr>
              <a:defRPr/>
            </a:pPr>
            <a:r>
              <a:rPr lang="en-US" dirty="0" smtClean="0"/>
              <a:t>What is a Test Case and Test Suite (Test Set)?</a:t>
            </a:r>
          </a:p>
        </p:txBody>
      </p:sp>
      <p:sp>
        <p:nvSpPr>
          <p:cNvPr id="25603" name="Rectangle 2051"/>
          <p:cNvSpPr>
            <a:spLocks noGrp="1" noChangeArrowheads="1"/>
          </p:cNvSpPr>
          <p:nvPr>
            <p:ph idx="1"/>
          </p:nvPr>
        </p:nvSpPr>
        <p:spPr>
          <a:xfrm>
            <a:off x="5649" y="721724"/>
            <a:ext cx="6654583" cy="2521203"/>
          </a:xfrm>
        </p:spPr>
        <p:txBody>
          <a:bodyPr/>
          <a:lstStyle/>
          <a:p>
            <a:pPr>
              <a:lnSpc>
                <a:spcPct val="90000"/>
              </a:lnSpc>
            </a:pPr>
            <a:r>
              <a:rPr lang="en-US" sz="2000" b="0" dirty="0" smtClean="0"/>
              <a:t>A test case is set of inputs and the expected outputs for a unit/module/system under test</a:t>
            </a:r>
          </a:p>
          <a:p>
            <a:pPr>
              <a:lnSpc>
                <a:spcPct val="90000"/>
              </a:lnSpc>
            </a:pPr>
            <a:r>
              <a:rPr lang="en-US" sz="2000" b="0" dirty="0" smtClean="0"/>
              <a:t>A test suite (test set) is set of test cases (at least one)</a:t>
            </a:r>
          </a:p>
          <a:p>
            <a:pPr>
              <a:lnSpc>
                <a:spcPct val="90000"/>
              </a:lnSpc>
            </a:pPr>
            <a:r>
              <a:rPr lang="en-US" sz="2000" b="0" dirty="0" smtClean="0"/>
              <a:t>Without the expected outputs, a test case is NOT complete.</a:t>
            </a:r>
          </a:p>
          <a:p>
            <a:pPr>
              <a:lnSpc>
                <a:spcPct val="90000"/>
              </a:lnSpc>
            </a:pPr>
            <a:r>
              <a:rPr lang="en-US" sz="2000" b="0" dirty="0" smtClean="0">
                <a:solidFill>
                  <a:schemeClr val="tx1"/>
                </a:solidFill>
              </a:rPr>
              <a:t>For Example, for Calculator:</a:t>
            </a:r>
          </a:p>
          <a:p>
            <a:pPr>
              <a:lnSpc>
                <a:spcPct val="90000"/>
              </a:lnSpc>
            </a:pPr>
            <a:endParaRPr lang="en-US" sz="2000" b="0" dirty="0" smtClean="0">
              <a:solidFill>
                <a:schemeClr val="tx1"/>
              </a:solidFill>
            </a:endParaRPr>
          </a:p>
        </p:txBody>
      </p:sp>
      <p:pic>
        <p:nvPicPr>
          <p:cNvPr id="70657" name="Picture 1"/>
          <p:cNvPicPr>
            <a:picLocks noChangeAspect="1" noChangeArrowheads="1"/>
          </p:cNvPicPr>
          <p:nvPr/>
        </p:nvPicPr>
        <p:blipFill>
          <a:blip r:embed="rId3" cstate="print"/>
          <a:srcRect/>
          <a:stretch>
            <a:fillRect/>
          </a:stretch>
        </p:blipFill>
        <p:spPr bwMode="auto">
          <a:xfrm>
            <a:off x="6516216" y="836712"/>
            <a:ext cx="2419469" cy="3456384"/>
          </a:xfrm>
          <a:prstGeom prst="rect">
            <a:avLst/>
          </a:prstGeom>
          <a:noFill/>
          <a:ln w="9525">
            <a:noFill/>
            <a:miter lim="800000"/>
            <a:headEnd/>
            <a:tailEnd/>
          </a:ln>
        </p:spPr>
      </p:pic>
      <p:graphicFrame>
        <p:nvGraphicFramePr>
          <p:cNvPr id="7" name="Table 6"/>
          <p:cNvGraphicFramePr>
            <a:graphicFrameLocks noGrp="1"/>
          </p:cNvGraphicFramePr>
          <p:nvPr>
            <p:extLst>
              <p:ext uri="{D42A27DB-BD31-4B8C-83A1-F6EECF244321}">
                <p14:modId xmlns:p14="http://schemas.microsoft.com/office/powerpoint/2010/main" val="494289012"/>
              </p:ext>
            </p:extLst>
          </p:nvPr>
        </p:nvGraphicFramePr>
        <p:xfrm>
          <a:off x="179512" y="3429000"/>
          <a:ext cx="6096000" cy="3108960"/>
        </p:xfrm>
        <a:graphic>
          <a:graphicData uri="http://schemas.openxmlformats.org/drawingml/2006/table">
            <a:tbl>
              <a:tblPr firstRow="1" bandRow="1">
                <a:tableStyleId>{5C22544A-7EE6-4342-B048-85BDC9FD1C3A}</a:tableStyleId>
              </a:tblPr>
              <a:tblGrid>
                <a:gridCol w="767408">
                  <a:extLst>
                    <a:ext uri="{9D8B030D-6E8A-4147-A177-3AD203B41FA5}">
                      <a16:colId xmlns:a16="http://schemas.microsoft.com/office/drawing/2014/main" val="20000"/>
                    </a:ext>
                  </a:extLst>
                </a:gridCol>
                <a:gridCol w="1670992">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497880">
                <a:tc>
                  <a:txBody>
                    <a:bodyPr/>
                    <a:lstStyle/>
                    <a:p>
                      <a:r>
                        <a:rPr lang="en-CA" dirty="0" smtClean="0"/>
                        <a:t>TC#</a:t>
                      </a:r>
                      <a:endParaRPr lang="en-CA" dirty="0"/>
                    </a:p>
                  </a:txBody>
                  <a:tcPr/>
                </a:tc>
                <a:tc>
                  <a:txBody>
                    <a:bodyPr/>
                    <a:lstStyle/>
                    <a:p>
                      <a:r>
                        <a:rPr lang="en-CA" dirty="0" smtClean="0"/>
                        <a:t>Unit under</a:t>
                      </a:r>
                      <a:r>
                        <a:rPr lang="en-CA" baseline="0" dirty="0" smtClean="0"/>
                        <a:t> test</a:t>
                      </a:r>
                      <a:endParaRPr lang="en-CA" dirty="0"/>
                    </a:p>
                  </a:txBody>
                  <a:tcPr/>
                </a:tc>
                <a:tc>
                  <a:txBody>
                    <a:bodyPr/>
                    <a:lstStyle/>
                    <a:p>
                      <a:r>
                        <a:rPr lang="en-CA" dirty="0" smtClean="0"/>
                        <a:t>Input 1</a:t>
                      </a:r>
                      <a:endParaRPr lang="en-CA" dirty="0"/>
                    </a:p>
                  </a:txBody>
                  <a:tcPr/>
                </a:tc>
                <a:tc>
                  <a:txBody>
                    <a:bodyPr/>
                    <a:lstStyle/>
                    <a:p>
                      <a:r>
                        <a:rPr lang="en-CA" dirty="0" smtClean="0"/>
                        <a:t>Input 2</a:t>
                      </a:r>
                      <a:endParaRPr lang="en-CA" dirty="0"/>
                    </a:p>
                  </a:txBody>
                  <a:tcPr/>
                </a:tc>
                <a:tc>
                  <a:txBody>
                    <a:bodyPr/>
                    <a:lstStyle/>
                    <a:p>
                      <a:r>
                        <a:rPr lang="en-US" sz="1800" b="1" dirty="0" smtClean="0"/>
                        <a:t>Expected output</a:t>
                      </a:r>
                      <a:endParaRPr lang="en-CA" b="1" dirty="0"/>
                    </a:p>
                  </a:txBody>
                  <a:tcPr/>
                </a:tc>
                <a:extLst>
                  <a:ext uri="{0D108BD9-81ED-4DB2-BD59-A6C34878D82A}">
                    <a16:rowId xmlns:a16="http://schemas.microsoft.com/office/drawing/2014/main" val="10000"/>
                  </a:ext>
                </a:extLst>
              </a:tr>
              <a:tr h="345247">
                <a:tc>
                  <a:txBody>
                    <a:bodyPr/>
                    <a:lstStyle/>
                    <a:p>
                      <a:r>
                        <a:rPr lang="en-CA" dirty="0" smtClean="0"/>
                        <a:t>1</a:t>
                      </a:r>
                      <a:endParaRPr lang="en-CA" dirty="0"/>
                    </a:p>
                  </a:txBody>
                  <a:tcPr/>
                </a:tc>
                <a:tc>
                  <a:txBody>
                    <a:bodyPr/>
                    <a:lstStyle/>
                    <a:p>
                      <a:r>
                        <a:rPr lang="en-CA" dirty="0" smtClean="0"/>
                        <a:t>+</a:t>
                      </a:r>
                      <a:endParaRPr lang="en-CA" dirty="0"/>
                    </a:p>
                  </a:txBody>
                  <a:tcPr/>
                </a:tc>
                <a:tc>
                  <a:txBody>
                    <a:bodyPr/>
                    <a:lstStyle/>
                    <a:p>
                      <a:r>
                        <a:rPr lang="en-CA" dirty="0" smtClean="0"/>
                        <a:t>5</a:t>
                      </a:r>
                      <a:endParaRPr lang="en-CA" dirty="0"/>
                    </a:p>
                  </a:txBody>
                  <a:tcPr/>
                </a:tc>
                <a:tc>
                  <a:txBody>
                    <a:bodyPr/>
                    <a:lstStyle/>
                    <a:p>
                      <a:r>
                        <a:rPr lang="en-CA" dirty="0" smtClean="0"/>
                        <a:t>6</a:t>
                      </a:r>
                      <a:endParaRPr lang="en-CA" dirty="0"/>
                    </a:p>
                  </a:txBody>
                  <a:tcPr/>
                </a:tc>
                <a:tc>
                  <a:txBody>
                    <a:bodyPr/>
                    <a:lstStyle/>
                    <a:p>
                      <a:r>
                        <a:rPr lang="en-CA" dirty="0" smtClean="0"/>
                        <a:t>11</a:t>
                      </a:r>
                      <a:endParaRPr lang="en-CA" dirty="0"/>
                    </a:p>
                  </a:txBody>
                  <a:tcPr/>
                </a:tc>
                <a:extLst>
                  <a:ext uri="{0D108BD9-81ED-4DB2-BD59-A6C34878D82A}">
                    <a16:rowId xmlns:a16="http://schemas.microsoft.com/office/drawing/2014/main" val="10001"/>
                  </a:ext>
                </a:extLst>
              </a:tr>
              <a:tr h="345247">
                <a:tc>
                  <a:txBody>
                    <a:bodyPr/>
                    <a:lstStyle/>
                    <a:p>
                      <a:r>
                        <a:rPr lang="en-CA" dirty="0" smtClean="0"/>
                        <a:t>2</a:t>
                      </a:r>
                      <a:endParaRPr lang="en-CA" dirty="0"/>
                    </a:p>
                  </a:txBody>
                  <a:tcPr/>
                </a:tc>
                <a:tc>
                  <a:txBody>
                    <a:bodyPr/>
                    <a:lstStyle/>
                    <a:p>
                      <a:r>
                        <a:rPr lang="en-CA" dirty="0" smtClean="0"/>
                        <a:t>+</a:t>
                      </a:r>
                      <a:endParaRPr lang="en-CA" dirty="0"/>
                    </a:p>
                  </a:txBody>
                  <a:tcPr/>
                </a:tc>
                <a:tc>
                  <a:txBody>
                    <a:bodyPr/>
                    <a:lstStyle/>
                    <a:p>
                      <a:r>
                        <a:rPr lang="en-CA" dirty="0" smtClean="0"/>
                        <a:t>16</a:t>
                      </a:r>
                      <a:endParaRPr lang="en-CA" dirty="0"/>
                    </a:p>
                  </a:txBody>
                  <a:tcPr/>
                </a:tc>
                <a:tc>
                  <a:txBody>
                    <a:bodyPr/>
                    <a:lstStyle/>
                    <a:p>
                      <a:r>
                        <a:rPr lang="en-CA" dirty="0" smtClean="0"/>
                        <a:t>0</a:t>
                      </a:r>
                      <a:endParaRPr lang="en-CA" dirty="0"/>
                    </a:p>
                  </a:txBody>
                  <a:tcPr/>
                </a:tc>
                <a:tc>
                  <a:txBody>
                    <a:bodyPr/>
                    <a:lstStyle/>
                    <a:p>
                      <a:r>
                        <a:rPr lang="en-CA" dirty="0" smtClean="0"/>
                        <a:t>16</a:t>
                      </a:r>
                      <a:endParaRPr lang="en-CA" dirty="0"/>
                    </a:p>
                  </a:txBody>
                  <a:tcPr/>
                </a:tc>
                <a:extLst>
                  <a:ext uri="{0D108BD9-81ED-4DB2-BD59-A6C34878D82A}">
                    <a16:rowId xmlns:a16="http://schemas.microsoft.com/office/drawing/2014/main" val="10002"/>
                  </a:ext>
                </a:extLst>
              </a:tr>
              <a:tr h="345247">
                <a:tc>
                  <a:txBody>
                    <a:bodyPr/>
                    <a:lstStyle/>
                    <a:p>
                      <a:r>
                        <a:rPr lang="en-CA" dirty="0" smtClean="0"/>
                        <a:t>3</a:t>
                      </a:r>
                      <a:endParaRPr lang="en-CA" dirty="0"/>
                    </a:p>
                  </a:txBody>
                  <a:tcPr/>
                </a:tc>
                <a:tc>
                  <a:txBody>
                    <a:bodyPr/>
                    <a:lstStyle/>
                    <a:p>
                      <a:r>
                        <a:rPr lang="en-CA" dirty="0" smtClean="0"/>
                        <a:t>/</a:t>
                      </a:r>
                      <a:endParaRPr lang="en-CA" dirty="0"/>
                    </a:p>
                  </a:txBody>
                  <a:tcPr/>
                </a:tc>
                <a:tc>
                  <a:txBody>
                    <a:bodyPr/>
                    <a:lstStyle/>
                    <a:p>
                      <a:r>
                        <a:rPr lang="en-CA" dirty="0" smtClean="0"/>
                        <a:t>5</a:t>
                      </a:r>
                      <a:endParaRPr lang="en-CA" dirty="0"/>
                    </a:p>
                  </a:txBody>
                  <a:tcPr/>
                </a:tc>
                <a:tc>
                  <a:txBody>
                    <a:bodyPr/>
                    <a:lstStyle/>
                    <a:p>
                      <a:r>
                        <a:rPr lang="en-CA" dirty="0" smtClean="0"/>
                        <a:t>2</a:t>
                      </a:r>
                      <a:endParaRPr lang="en-CA" dirty="0"/>
                    </a:p>
                  </a:txBody>
                  <a:tcPr/>
                </a:tc>
                <a:tc>
                  <a:txBody>
                    <a:bodyPr/>
                    <a:lstStyle/>
                    <a:p>
                      <a:r>
                        <a:rPr lang="en-CA" dirty="0" smtClean="0"/>
                        <a:t>2.5</a:t>
                      </a:r>
                      <a:endParaRPr lang="en-CA" dirty="0"/>
                    </a:p>
                  </a:txBody>
                  <a:tcPr/>
                </a:tc>
                <a:extLst>
                  <a:ext uri="{0D108BD9-81ED-4DB2-BD59-A6C34878D82A}">
                    <a16:rowId xmlns:a16="http://schemas.microsoft.com/office/drawing/2014/main" val="10003"/>
                  </a:ext>
                </a:extLst>
              </a:tr>
              <a:tr h="595905">
                <a:tc>
                  <a:txBody>
                    <a:bodyPr/>
                    <a:lstStyle/>
                    <a:p>
                      <a:r>
                        <a:rPr lang="en-CA" dirty="0" smtClean="0"/>
                        <a:t>4</a:t>
                      </a:r>
                      <a:endParaRPr lang="en-CA" dirty="0"/>
                    </a:p>
                  </a:txBody>
                  <a:tcPr/>
                </a:tc>
                <a:tc>
                  <a:txBody>
                    <a:bodyPr/>
                    <a:lstStyle/>
                    <a:p>
                      <a:r>
                        <a:rPr lang="en-CA" dirty="0" smtClean="0"/>
                        <a:t>/</a:t>
                      </a:r>
                      <a:endParaRPr lang="en-CA" dirty="0"/>
                    </a:p>
                  </a:txBody>
                  <a:tcPr/>
                </a:tc>
                <a:tc>
                  <a:txBody>
                    <a:bodyPr/>
                    <a:lstStyle/>
                    <a:p>
                      <a:r>
                        <a:rPr lang="en-CA" dirty="0" smtClean="0"/>
                        <a:t>4</a:t>
                      </a:r>
                      <a:endParaRPr lang="en-CA" dirty="0"/>
                    </a:p>
                  </a:txBody>
                  <a:tcPr/>
                </a:tc>
                <a:tc>
                  <a:txBody>
                    <a:bodyPr/>
                    <a:lstStyle/>
                    <a:p>
                      <a:r>
                        <a:rPr lang="en-CA" dirty="0" smtClean="0"/>
                        <a:t>0</a:t>
                      </a:r>
                      <a:endParaRPr lang="en-CA" dirty="0"/>
                    </a:p>
                  </a:txBody>
                  <a:tcPr/>
                </a:tc>
                <a:tc>
                  <a:txBody>
                    <a:bodyPr/>
                    <a:lstStyle/>
                    <a:p>
                      <a:r>
                        <a:rPr lang="en-CA" dirty="0" smtClean="0"/>
                        <a:t>Cannot divide</a:t>
                      </a:r>
                      <a:endParaRPr lang="en-CA" dirty="0"/>
                    </a:p>
                  </a:txBody>
                  <a:tcPr/>
                </a:tc>
                <a:extLst>
                  <a:ext uri="{0D108BD9-81ED-4DB2-BD59-A6C34878D82A}">
                    <a16:rowId xmlns:a16="http://schemas.microsoft.com/office/drawing/2014/main" val="10004"/>
                  </a:ext>
                </a:extLst>
              </a:tr>
              <a:tr h="345247">
                <a:tc>
                  <a:txBody>
                    <a:bodyPr/>
                    <a:lstStyle/>
                    <a:p>
                      <a:endParaRPr lang="en-CA" dirty="0"/>
                    </a:p>
                  </a:txBody>
                  <a:tcPr/>
                </a:tc>
                <a:tc>
                  <a:txBody>
                    <a:bodyPr/>
                    <a:lstStyle/>
                    <a:p>
                      <a:r>
                        <a:rPr lang="en-CA" dirty="0" smtClean="0"/>
                        <a:t>…</a:t>
                      </a:r>
                      <a:endParaRPr lang="en-CA" dirty="0"/>
                    </a:p>
                  </a:txBody>
                  <a:tcPr/>
                </a:tc>
                <a:tc>
                  <a:txBody>
                    <a:bodyPr/>
                    <a:lstStyle/>
                    <a:p>
                      <a:endParaRPr lang="en-CA" dirty="0"/>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10005"/>
                  </a:ext>
                </a:extLst>
              </a:tr>
              <a:tr h="345247">
                <a:tc>
                  <a:txBody>
                    <a:bodyPr/>
                    <a:lstStyle/>
                    <a:p>
                      <a:endParaRPr lang="en-CA" dirty="0"/>
                    </a:p>
                  </a:txBody>
                  <a:tcPr/>
                </a:tc>
                <a:tc gridSpan="4">
                  <a:txBody>
                    <a:bodyPr/>
                    <a:lstStyle/>
                    <a:p>
                      <a:r>
                        <a:rPr lang="en-CA" dirty="0" smtClean="0"/>
                        <a:t>So many more test cases!</a:t>
                      </a:r>
                      <a:endParaRPr lang="en-CA" dirty="0"/>
                    </a:p>
                  </a:txBody>
                  <a:tcPr/>
                </a:tc>
                <a:tc hMerge="1">
                  <a:txBody>
                    <a:bodyPr/>
                    <a:lstStyle/>
                    <a:p>
                      <a:endParaRPr lang="en-CA" dirty="0"/>
                    </a:p>
                  </a:txBody>
                  <a:tcPr/>
                </a:tc>
                <a:tc hMerge="1">
                  <a:txBody>
                    <a:bodyPr/>
                    <a:lstStyle/>
                    <a:p>
                      <a:endParaRPr lang="en-CA" dirty="0"/>
                    </a:p>
                  </a:txBody>
                  <a:tcPr/>
                </a:tc>
                <a:tc hMerge="1">
                  <a:txBody>
                    <a:bodyPr/>
                    <a:lstStyle/>
                    <a:p>
                      <a:endParaRPr lang="en-CA" dirty="0"/>
                    </a:p>
                  </a:txBody>
                  <a:tcPr/>
                </a:tc>
                <a:extLst>
                  <a:ext uri="{0D108BD9-81ED-4DB2-BD59-A6C34878D82A}">
                    <a16:rowId xmlns:a16="http://schemas.microsoft.com/office/drawing/2014/main" val="10006"/>
                  </a:ext>
                </a:extLst>
              </a:tr>
            </a:tbl>
          </a:graphicData>
        </a:graphic>
      </p:graphicFrame>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Rectangle 2050"/>
          <p:cNvSpPr>
            <a:spLocks noGrp="1" noChangeArrowheads="1"/>
          </p:cNvSpPr>
          <p:nvPr>
            <p:ph type="title"/>
          </p:nvPr>
        </p:nvSpPr>
        <p:spPr/>
        <p:txBody>
          <a:bodyPr/>
          <a:lstStyle/>
          <a:p>
            <a:pPr>
              <a:defRPr/>
            </a:pPr>
            <a:r>
              <a:rPr lang="en-US" dirty="0" smtClean="0"/>
              <a:t>Test Case and Test Suite (Test Set)</a:t>
            </a:r>
          </a:p>
        </p:txBody>
      </p:sp>
      <p:sp>
        <p:nvSpPr>
          <p:cNvPr id="25603" name="Rectangle 2051"/>
          <p:cNvSpPr>
            <a:spLocks noGrp="1" noChangeArrowheads="1"/>
          </p:cNvSpPr>
          <p:nvPr>
            <p:ph idx="1"/>
          </p:nvPr>
        </p:nvSpPr>
        <p:spPr>
          <a:xfrm>
            <a:off x="5649" y="721724"/>
            <a:ext cx="8742815" cy="1714828"/>
          </a:xfrm>
        </p:spPr>
        <p:txBody>
          <a:bodyPr/>
          <a:lstStyle/>
          <a:p>
            <a:pPr>
              <a:lnSpc>
                <a:spcPct val="90000"/>
              </a:lnSpc>
            </a:pPr>
            <a:r>
              <a:rPr lang="en-US" sz="2400" b="0" dirty="0" smtClean="0"/>
              <a:t>The above definitions hold for test cases in any level: unit, integration or system testing</a:t>
            </a:r>
          </a:p>
          <a:p>
            <a:pPr>
              <a:lnSpc>
                <a:spcPct val="90000"/>
              </a:lnSpc>
            </a:pPr>
            <a:r>
              <a:rPr lang="en-US" sz="2400" b="0" dirty="0" smtClean="0">
                <a:solidFill>
                  <a:schemeClr val="tx1"/>
                </a:solidFill>
              </a:rPr>
              <a:t>Example, for Microsoft Word:</a:t>
            </a:r>
          </a:p>
          <a:p>
            <a:pPr>
              <a:lnSpc>
                <a:spcPct val="90000"/>
              </a:lnSpc>
            </a:pPr>
            <a:endParaRPr lang="en-US" sz="2400" b="0" dirty="0" smtClean="0">
              <a:solidFill>
                <a:schemeClr val="tx1"/>
              </a:solidFill>
            </a:endParaRPr>
          </a:p>
        </p:txBody>
      </p:sp>
      <p:pic>
        <p:nvPicPr>
          <p:cNvPr id="70659" name="Picture 3"/>
          <p:cNvPicPr>
            <a:picLocks noChangeAspect="1" noChangeArrowheads="1"/>
          </p:cNvPicPr>
          <p:nvPr/>
        </p:nvPicPr>
        <p:blipFill>
          <a:blip r:embed="rId3" cstate="print"/>
          <a:srcRect/>
          <a:stretch>
            <a:fillRect/>
          </a:stretch>
        </p:blipFill>
        <p:spPr bwMode="auto">
          <a:xfrm>
            <a:off x="1907704" y="4581128"/>
            <a:ext cx="6219825" cy="2095500"/>
          </a:xfrm>
          <a:prstGeom prst="rect">
            <a:avLst/>
          </a:prstGeom>
          <a:noFill/>
          <a:ln w="9525">
            <a:noFill/>
            <a:miter lim="800000"/>
            <a:headEnd/>
            <a:tailEnd/>
          </a:ln>
        </p:spPr>
      </p:pic>
      <p:graphicFrame>
        <p:nvGraphicFramePr>
          <p:cNvPr id="7" name="Table 6"/>
          <p:cNvGraphicFramePr>
            <a:graphicFrameLocks noGrp="1"/>
          </p:cNvGraphicFramePr>
          <p:nvPr>
            <p:extLst>
              <p:ext uri="{D42A27DB-BD31-4B8C-83A1-F6EECF244321}">
                <p14:modId xmlns:p14="http://schemas.microsoft.com/office/powerpoint/2010/main" val="797839383"/>
              </p:ext>
            </p:extLst>
          </p:nvPr>
        </p:nvGraphicFramePr>
        <p:xfrm>
          <a:off x="467544" y="1988840"/>
          <a:ext cx="8424936" cy="2434908"/>
        </p:xfrm>
        <a:graphic>
          <a:graphicData uri="http://schemas.openxmlformats.org/drawingml/2006/table">
            <a:tbl>
              <a:tblPr firstRow="1" bandRow="1">
                <a:tableStyleId>{5C22544A-7EE6-4342-B048-85BDC9FD1C3A}</a:tableStyleId>
              </a:tblPr>
              <a:tblGrid>
                <a:gridCol w="936104">
                  <a:extLst>
                    <a:ext uri="{9D8B030D-6E8A-4147-A177-3AD203B41FA5}">
                      <a16:colId xmlns:a16="http://schemas.microsoft.com/office/drawing/2014/main" val="20000"/>
                    </a:ext>
                  </a:extLst>
                </a:gridCol>
                <a:gridCol w="2016224">
                  <a:extLst>
                    <a:ext uri="{9D8B030D-6E8A-4147-A177-3AD203B41FA5}">
                      <a16:colId xmlns:a16="http://schemas.microsoft.com/office/drawing/2014/main" val="20001"/>
                    </a:ext>
                  </a:extLst>
                </a:gridCol>
                <a:gridCol w="2520280">
                  <a:extLst>
                    <a:ext uri="{9D8B030D-6E8A-4147-A177-3AD203B41FA5}">
                      <a16:colId xmlns:a16="http://schemas.microsoft.com/office/drawing/2014/main" val="20002"/>
                    </a:ext>
                  </a:extLst>
                </a:gridCol>
                <a:gridCol w="2952328">
                  <a:extLst>
                    <a:ext uri="{9D8B030D-6E8A-4147-A177-3AD203B41FA5}">
                      <a16:colId xmlns:a16="http://schemas.microsoft.com/office/drawing/2014/main" val="20003"/>
                    </a:ext>
                  </a:extLst>
                </a:gridCol>
              </a:tblGrid>
              <a:tr h="441087">
                <a:tc>
                  <a:txBody>
                    <a:bodyPr/>
                    <a:lstStyle/>
                    <a:p>
                      <a:r>
                        <a:rPr lang="en-CA" sz="1600" dirty="0" smtClean="0"/>
                        <a:t>TC#</a:t>
                      </a:r>
                      <a:endParaRPr lang="en-CA" sz="1600" dirty="0"/>
                    </a:p>
                  </a:txBody>
                  <a:tcPr/>
                </a:tc>
                <a:tc>
                  <a:txBody>
                    <a:bodyPr/>
                    <a:lstStyle/>
                    <a:p>
                      <a:r>
                        <a:rPr lang="en-CA" sz="1600" dirty="0" smtClean="0"/>
                        <a:t>Feature under</a:t>
                      </a:r>
                      <a:r>
                        <a:rPr lang="en-CA" sz="1600" baseline="0" dirty="0" smtClean="0"/>
                        <a:t> test</a:t>
                      </a:r>
                      <a:endParaRPr lang="en-CA" sz="1600" dirty="0"/>
                    </a:p>
                  </a:txBody>
                  <a:tcPr/>
                </a:tc>
                <a:tc>
                  <a:txBody>
                    <a:bodyPr/>
                    <a:lstStyle/>
                    <a:p>
                      <a:pPr algn="ctr"/>
                      <a:r>
                        <a:rPr lang="en-CA" sz="1600" dirty="0" smtClean="0"/>
                        <a:t>Inputs</a:t>
                      </a:r>
                      <a:endParaRPr lang="en-CA"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t>Expected output</a:t>
                      </a:r>
                      <a:endParaRPr lang="en-CA" sz="1600" b="1" dirty="0" smtClean="0"/>
                    </a:p>
                  </a:txBody>
                  <a:tcPr/>
                </a:tc>
                <a:extLst>
                  <a:ext uri="{0D108BD9-81ED-4DB2-BD59-A6C34878D82A}">
                    <a16:rowId xmlns:a16="http://schemas.microsoft.com/office/drawing/2014/main" val="10000"/>
                  </a:ext>
                </a:extLst>
              </a:tr>
              <a:tr h="441087">
                <a:tc>
                  <a:txBody>
                    <a:bodyPr/>
                    <a:lstStyle/>
                    <a:p>
                      <a:r>
                        <a:rPr lang="en-CA" sz="1600" dirty="0" smtClean="0"/>
                        <a:t>1</a:t>
                      </a:r>
                      <a:endParaRPr lang="en-CA" sz="1600" dirty="0"/>
                    </a:p>
                  </a:txBody>
                  <a:tcPr/>
                </a:tc>
                <a:tc>
                  <a:txBody>
                    <a:bodyPr/>
                    <a:lstStyle/>
                    <a:p>
                      <a:r>
                        <a:rPr lang="en-CA" sz="1600" dirty="0" smtClean="0"/>
                        <a:t>Open</a:t>
                      </a:r>
                      <a:endParaRPr lang="en-CA" sz="1600" dirty="0"/>
                    </a:p>
                  </a:txBody>
                  <a:tcPr/>
                </a:tc>
                <a:tc>
                  <a:txBody>
                    <a:bodyPr/>
                    <a:lstStyle/>
                    <a:p>
                      <a:r>
                        <a:rPr lang="en-CA" sz="1600" dirty="0" smtClean="0"/>
                        <a:t>Valid DOCX file</a:t>
                      </a:r>
                      <a:endParaRPr lang="en-CA" sz="1600" dirty="0"/>
                    </a:p>
                  </a:txBody>
                  <a:tcPr/>
                </a:tc>
                <a:tc>
                  <a:txBody>
                    <a:bodyPr/>
                    <a:lstStyle/>
                    <a:p>
                      <a:r>
                        <a:rPr lang="en-CA" sz="1600" dirty="0" smtClean="0"/>
                        <a:t>File opened properly</a:t>
                      </a:r>
                      <a:endParaRPr lang="en-CA" sz="1600" dirty="0"/>
                    </a:p>
                  </a:txBody>
                  <a:tcPr/>
                </a:tc>
                <a:extLst>
                  <a:ext uri="{0D108BD9-81ED-4DB2-BD59-A6C34878D82A}">
                    <a16:rowId xmlns:a16="http://schemas.microsoft.com/office/drawing/2014/main" val="10001"/>
                  </a:ext>
                </a:extLst>
              </a:tr>
              <a:tr h="441087">
                <a:tc>
                  <a:txBody>
                    <a:bodyPr/>
                    <a:lstStyle/>
                    <a:p>
                      <a:r>
                        <a:rPr lang="en-CA" sz="1600" dirty="0" smtClean="0"/>
                        <a:t>2</a:t>
                      </a:r>
                      <a:endParaRPr lang="en-CA" sz="1600" dirty="0"/>
                    </a:p>
                  </a:txBody>
                  <a:tcPr/>
                </a:tc>
                <a:tc>
                  <a:txBody>
                    <a:bodyPr/>
                    <a:lstStyle/>
                    <a:p>
                      <a:r>
                        <a:rPr lang="en-CA" sz="1600" dirty="0" smtClean="0"/>
                        <a:t>Open</a:t>
                      </a:r>
                      <a:endParaRPr lang="en-CA" sz="1600" dirty="0"/>
                    </a:p>
                  </a:txBody>
                  <a:tcPr/>
                </a:tc>
                <a:tc>
                  <a:txBody>
                    <a:bodyPr/>
                    <a:lstStyle/>
                    <a:p>
                      <a:r>
                        <a:rPr lang="en-CA" sz="1600" dirty="0" smtClean="0"/>
                        <a:t>Invalid DOCX file</a:t>
                      </a:r>
                      <a:endParaRPr lang="en-CA" sz="1600" dirty="0"/>
                    </a:p>
                  </a:txBody>
                  <a:tcPr/>
                </a:tc>
                <a:tc>
                  <a:txBody>
                    <a:bodyPr/>
                    <a:lstStyle/>
                    <a:p>
                      <a:r>
                        <a:rPr lang="en-CA" sz="1600" dirty="0" smtClean="0"/>
                        <a:t>Error message</a:t>
                      </a:r>
                      <a:endParaRPr lang="en-CA" sz="1600" dirty="0"/>
                    </a:p>
                  </a:txBody>
                  <a:tcPr/>
                </a:tc>
                <a:extLst>
                  <a:ext uri="{0D108BD9-81ED-4DB2-BD59-A6C34878D82A}">
                    <a16:rowId xmlns:a16="http://schemas.microsoft.com/office/drawing/2014/main" val="10002"/>
                  </a:ext>
                </a:extLst>
              </a:tr>
              <a:tr h="441087">
                <a:tc>
                  <a:txBody>
                    <a:bodyPr/>
                    <a:lstStyle/>
                    <a:p>
                      <a:r>
                        <a:rPr lang="en-CA" sz="1600" dirty="0" smtClean="0"/>
                        <a:t>3</a:t>
                      </a:r>
                      <a:endParaRPr lang="en-CA" sz="1600" dirty="0"/>
                    </a:p>
                  </a:txBody>
                  <a:tcPr/>
                </a:tc>
                <a:tc>
                  <a:txBody>
                    <a:bodyPr/>
                    <a:lstStyle/>
                    <a:p>
                      <a:r>
                        <a:rPr lang="en-CA" sz="1600" dirty="0" smtClean="0"/>
                        <a:t>Open</a:t>
                      </a:r>
                      <a:endParaRPr lang="en-CA" sz="1600" dirty="0"/>
                    </a:p>
                  </a:txBody>
                  <a:tcPr/>
                </a:tc>
                <a:tc>
                  <a:txBody>
                    <a:bodyPr/>
                    <a:lstStyle/>
                    <a:p>
                      <a:r>
                        <a:rPr lang="en-CA" sz="1600" dirty="0" smtClean="0"/>
                        <a:t>RTF file</a:t>
                      </a:r>
                      <a:endParaRPr lang="en-CA"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600" dirty="0" smtClean="0"/>
                        <a:t>File opened properly</a:t>
                      </a:r>
                    </a:p>
                  </a:txBody>
                  <a:tcPr/>
                </a:tc>
                <a:extLst>
                  <a:ext uri="{0D108BD9-81ED-4DB2-BD59-A6C34878D82A}">
                    <a16:rowId xmlns:a16="http://schemas.microsoft.com/office/drawing/2014/main" val="10003"/>
                  </a:ext>
                </a:extLst>
              </a:tr>
              <a:tr h="255550">
                <a:tc>
                  <a:txBody>
                    <a:bodyPr/>
                    <a:lstStyle/>
                    <a:p>
                      <a:endParaRPr lang="en-CA" sz="1600" dirty="0"/>
                    </a:p>
                  </a:txBody>
                  <a:tcPr/>
                </a:tc>
                <a:tc>
                  <a:txBody>
                    <a:bodyPr/>
                    <a:lstStyle/>
                    <a:p>
                      <a:r>
                        <a:rPr lang="en-CA" sz="1600" dirty="0" smtClean="0"/>
                        <a:t>…</a:t>
                      </a:r>
                      <a:endParaRPr lang="en-CA" sz="1600" dirty="0"/>
                    </a:p>
                  </a:txBody>
                  <a:tcPr/>
                </a:tc>
                <a:tc>
                  <a:txBody>
                    <a:bodyPr/>
                    <a:lstStyle/>
                    <a:p>
                      <a:endParaRPr lang="en-CA" sz="1600"/>
                    </a:p>
                  </a:txBody>
                  <a:tcPr/>
                </a:tc>
                <a:tc>
                  <a:txBody>
                    <a:bodyPr/>
                    <a:lstStyle/>
                    <a:p>
                      <a:endParaRPr lang="en-CA" sz="1600" dirty="0"/>
                    </a:p>
                  </a:txBody>
                  <a:tcPr/>
                </a:tc>
                <a:extLst>
                  <a:ext uri="{0D108BD9-81ED-4DB2-BD59-A6C34878D82A}">
                    <a16:rowId xmlns:a16="http://schemas.microsoft.com/office/drawing/2014/main" val="10004"/>
                  </a:ext>
                </a:extLst>
              </a:tr>
              <a:tr h="255550">
                <a:tc>
                  <a:txBody>
                    <a:bodyPr/>
                    <a:lstStyle/>
                    <a:p>
                      <a:endParaRPr lang="en-CA" sz="1600" dirty="0"/>
                    </a:p>
                  </a:txBody>
                  <a:tcPr/>
                </a:tc>
                <a:tc gridSpan="3">
                  <a:txBody>
                    <a:bodyPr/>
                    <a:lstStyle/>
                    <a:p>
                      <a:r>
                        <a:rPr lang="en-CA" sz="1600" dirty="0" smtClean="0"/>
                        <a:t>So many more test cases!</a:t>
                      </a:r>
                      <a:endParaRPr lang="en-CA" sz="1600" dirty="0"/>
                    </a:p>
                  </a:txBody>
                  <a:tcPr/>
                </a:tc>
                <a:tc hMerge="1">
                  <a:txBody>
                    <a:bodyPr/>
                    <a:lstStyle/>
                    <a:p>
                      <a:endParaRPr lang="en-CA" dirty="0"/>
                    </a:p>
                  </a:txBody>
                  <a:tcPr/>
                </a:tc>
                <a:tc hMerge="1">
                  <a:txBody>
                    <a:bodyPr/>
                    <a:lstStyle/>
                    <a:p>
                      <a:endParaRPr lang="en-CA" dirty="0"/>
                    </a:p>
                  </a:txBody>
                  <a:tcPr/>
                </a:tc>
                <a:extLst>
                  <a:ext uri="{0D108BD9-81ED-4DB2-BD59-A6C34878D82A}">
                    <a16:rowId xmlns:a16="http://schemas.microsoft.com/office/drawing/2014/main" val="10005"/>
                  </a:ext>
                </a:extLst>
              </a:tr>
            </a:tbl>
          </a:graphicData>
        </a:graphic>
      </p:graphicFrame>
    </p:spTree>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Rectangle 2050"/>
          <p:cNvSpPr>
            <a:spLocks noGrp="1" noChangeArrowheads="1"/>
          </p:cNvSpPr>
          <p:nvPr>
            <p:ph type="title"/>
          </p:nvPr>
        </p:nvSpPr>
        <p:spPr/>
        <p:txBody>
          <a:bodyPr/>
          <a:lstStyle/>
          <a:p>
            <a:pPr>
              <a:defRPr/>
            </a:pPr>
            <a:r>
              <a:rPr lang="en-US" dirty="0" smtClean="0"/>
              <a:t>Test Case and Test Suite (Test Set)</a:t>
            </a:r>
          </a:p>
        </p:txBody>
      </p:sp>
      <p:sp>
        <p:nvSpPr>
          <p:cNvPr id="25603" name="Rectangle 2051"/>
          <p:cNvSpPr>
            <a:spLocks noGrp="1" noChangeArrowheads="1"/>
          </p:cNvSpPr>
          <p:nvPr>
            <p:ph idx="1"/>
          </p:nvPr>
        </p:nvSpPr>
        <p:spPr>
          <a:xfrm>
            <a:off x="5649" y="721724"/>
            <a:ext cx="8742815" cy="5980612"/>
          </a:xfrm>
        </p:spPr>
        <p:txBody>
          <a:bodyPr/>
          <a:lstStyle/>
          <a:p>
            <a:pPr>
              <a:lnSpc>
                <a:spcPct val="90000"/>
              </a:lnSpc>
            </a:pPr>
            <a:r>
              <a:rPr lang="en-US" sz="2400" b="0" dirty="0" smtClean="0"/>
              <a:t>The definitions hold for test cases in any level, unit, integration or system testing</a:t>
            </a:r>
          </a:p>
          <a:p>
            <a:pPr>
              <a:lnSpc>
                <a:spcPct val="90000"/>
              </a:lnSpc>
            </a:pPr>
            <a:endParaRPr lang="en-US" sz="2400" b="0" dirty="0" smtClean="0">
              <a:solidFill>
                <a:schemeClr val="tx1"/>
              </a:solidFill>
            </a:endParaRPr>
          </a:p>
          <a:p>
            <a:pPr>
              <a:lnSpc>
                <a:spcPct val="90000"/>
              </a:lnSpc>
            </a:pPr>
            <a:endParaRPr lang="en-US" sz="2400" b="0" dirty="0" smtClean="0">
              <a:solidFill>
                <a:schemeClr val="tx1"/>
              </a:solidFill>
            </a:endParaRPr>
          </a:p>
          <a:p>
            <a:pPr>
              <a:lnSpc>
                <a:spcPct val="90000"/>
              </a:lnSpc>
            </a:pPr>
            <a:r>
              <a:rPr lang="en-US" sz="2400" b="0" dirty="0" smtClean="0">
                <a:solidFill>
                  <a:schemeClr val="tx1"/>
                </a:solidFill>
              </a:rPr>
              <a:t>Example, for the </a:t>
            </a:r>
            <a:r>
              <a:rPr lang="en-US" sz="2400" dirty="0" smtClean="0">
                <a:solidFill>
                  <a:schemeClr val="tx1"/>
                </a:solidFill>
                <a:latin typeface="Courier" pitchFamily="49" charset="0"/>
              </a:rPr>
              <a:t>abs</a:t>
            </a:r>
            <a:r>
              <a:rPr lang="en-US" sz="2400" b="0" dirty="0" smtClean="0">
                <a:solidFill>
                  <a:schemeClr val="tx1"/>
                </a:solidFill>
                <a:latin typeface="Courier" pitchFamily="49" charset="0"/>
              </a:rPr>
              <a:t> </a:t>
            </a:r>
            <a:r>
              <a:rPr lang="en-US" sz="2400" b="0" dirty="0" smtClean="0">
                <a:solidFill>
                  <a:schemeClr val="tx1"/>
                </a:solidFill>
              </a:rPr>
              <a:t>function:</a:t>
            </a:r>
          </a:p>
          <a:p>
            <a:pPr>
              <a:lnSpc>
                <a:spcPct val="90000"/>
              </a:lnSpc>
            </a:pPr>
            <a:endParaRPr lang="en-US" sz="3600" b="0" dirty="0" smtClean="0">
              <a:solidFill>
                <a:schemeClr val="tx1"/>
              </a:solidFill>
            </a:endParaRPr>
          </a:p>
          <a:p>
            <a:pPr>
              <a:lnSpc>
                <a:spcPct val="90000"/>
              </a:lnSpc>
            </a:pPr>
            <a:endParaRPr lang="en-US" sz="2400" b="0" dirty="0" smtClean="0">
              <a:solidFill>
                <a:schemeClr val="tx1"/>
              </a:solidFill>
            </a:endParaRPr>
          </a:p>
          <a:p>
            <a:pPr>
              <a:lnSpc>
                <a:spcPct val="90000"/>
              </a:lnSpc>
            </a:pPr>
            <a:endParaRPr lang="en-US" sz="2400" b="0" dirty="0" smtClean="0">
              <a:solidFill>
                <a:schemeClr val="tx1"/>
              </a:solidFill>
            </a:endParaRPr>
          </a:p>
          <a:p>
            <a:pPr>
              <a:lnSpc>
                <a:spcPct val="90000"/>
              </a:lnSpc>
            </a:pPr>
            <a:endParaRPr lang="en-US" sz="2400" b="0" dirty="0" smtClean="0">
              <a:solidFill>
                <a:schemeClr val="tx1"/>
              </a:solidFill>
            </a:endParaRPr>
          </a:p>
          <a:p>
            <a:pPr>
              <a:lnSpc>
                <a:spcPct val="90000"/>
              </a:lnSpc>
            </a:pPr>
            <a:r>
              <a:rPr lang="en-US" sz="2400" b="0" dirty="0" smtClean="0">
                <a:solidFill>
                  <a:schemeClr val="tx1"/>
                </a:solidFill>
              </a:rPr>
              <a:t>The art and science of deriving </a:t>
            </a:r>
            <a:r>
              <a:rPr lang="en-US" sz="2400" b="0" dirty="0" smtClean="0">
                <a:solidFill>
                  <a:srgbClr val="663300"/>
                </a:solidFill>
              </a:rPr>
              <a:t>efficient</a:t>
            </a:r>
            <a:r>
              <a:rPr lang="en-US" sz="2400" b="0" dirty="0" smtClean="0">
                <a:solidFill>
                  <a:schemeClr val="tx1"/>
                </a:solidFill>
              </a:rPr>
              <a:t> but </a:t>
            </a:r>
            <a:r>
              <a:rPr lang="en-US" sz="2400" b="0" dirty="0" smtClean="0">
                <a:solidFill>
                  <a:srgbClr val="663300"/>
                </a:solidFill>
              </a:rPr>
              <a:t>effective</a:t>
            </a:r>
            <a:r>
              <a:rPr lang="en-US" sz="2400" b="0" dirty="0" smtClean="0">
                <a:solidFill>
                  <a:schemeClr val="tx1"/>
                </a:solidFill>
              </a:rPr>
              <a:t> number of test cases is called “test-case design”. </a:t>
            </a:r>
          </a:p>
          <a:p>
            <a:pPr>
              <a:lnSpc>
                <a:spcPct val="90000"/>
              </a:lnSpc>
            </a:pPr>
            <a:r>
              <a:rPr lang="en-US" sz="2400" b="0" dirty="0" smtClean="0">
                <a:solidFill>
                  <a:schemeClr val="tx1"/>
                </a:solidFill>
              </a:rPr>
              <a:t>“Less is more</a:t>
            </a:r>
            <a:r>
              <a:rPr lang="en-US" sz="2400" b="0" dirty="0" smtClean="0">
                <a:solidFill>
                  <a:schemeClr val="tx1"/>
                </a:solidFill>
              </a:rPr>
              <a:t>!” </a:t>
            </a:r>
            <a:r>
              <a:rPr lang="tr-TR" sz="2400" b="0" dirty="0" smtClean="0">
                <a:solidFill>
                  <a:schemeClr val="tx1"/>
                </a:solidFill>
              </a:rPr>
              <a:t>- </a:t>
            </a:r>
            <a:r>
              <a:rPr lang="en-US" sz="2400" b="0" dirty="0" smtClean="0">
                <a:solidFill>
                  <a:schemeClr val="tx1"/>
                </a:solidFill>
              </a:rPr>
              <a:t>Less </a:t>
            </a:r>
            <a:r>
              <a:rPr lang="en-US" sz="2400" b="0" dirty="0" smtClean="0">
                <a:solidFill>
                  <a:schemeClr val="tx1"/>
                </a:solidFill>
              </a:rPr>
              <a:t>test cases, but maximizing the chance of covering faults.</a:t>
            </a:r>
          </a:p>
        </p:txBody>
      </p:sp>
      <p:graphicFrame>
        <p:nvGraphicFramePr>
          <p:cNvPr id="7" name="Table 6"/>
          <p:cNvGraphicFramePr>
            <a:graphicFrameLocks noGrp="1"/>
          </p:cNvGraphicFramePr>
          <p:nvPr/>
        </p:nvGraphicFramePr>
        <p:xfrm>
          <a:off x="323528" y="3212976"/>
          <a:ext cx="8424936" cy="1689021"/>
        </p:xfrm>
        <a:graphic>
          <a:graphicData uri="http://schemas.openxmlformats.org/drawingml/2006/table">
            <a:tbl>
              <a:tblPr firstRow="1" bandRow="1">
                <a:tableStyleId>{5C22544A-7EE6-4342-B048-85BDC9FD1C3A}</a:tableStyleId>
              </a:tblPr>
              <a:tblGrid>
                <a:gridCol w="936104">
                  <a:extLst>
                    <a:ext uri="{9D8B030D-6E8A-4147-A177-3AD203B41FA5}">
                      <a16:colId xmlns:a16="http://schemas.microsoft.com/office/drawing/2014/main" val="20000"/>
                    </a:ext>
                  </a:extLst>
                </a:gridCol>
                <a:gridCol w="3276364">
                  <a:extLst>
                    <a:ext uri="{9D8B030D-6E8A-4147-A177-3AD203B41FA5}">
                      <a16:colId xmlns:a16="http://schemas.microsoft.com/office/drawing/2014/main" val="20001"/>
                    </a:ext>
                  </a:extLst>
                </a:gridCol>
                <a:gridCol w="2106234">
                  <a:extLst>
                    <a:ext uri="{9D8B030D-6E8A-4147-A177-3AD203B41FA5}">
                      <a16:colId xmlns:a16="http://schemas.microsoft.com/office/drawing/2014/main" val="20002"/>
                    </a:ext>
                  </a:extLst>
                </a:gridCol>
                <a:gridCol w="2106234">
                  <a:extLst>
                    <a:ext uri="{9D8B030D-6E8A-4147-A177-3AD203B41FA5}">
                      <a16:colId xmlns:a16="http://schemas.microsoft.com/office/drawing/2014/main" val="20003"/>
                    </a:ext>
                  </a:extLst>
                </a:gridCol>
              </a:tblGrid>
              <a:tr h="441087">
                <a:tc>
                  <a:txBody>
                    <a:bodyPr/>
                    <a:lstStyle/>
                    <a:p>
                      <a:r>
                        <a:rPr lang="en-CA" dirty="0" smtClean="0"/>
                        <a:t>TC#</a:t>
                      </a:r>
                      <a:endParaRPr lang="en-CA" dirty="0"/>
                    </a:p>
                  </a:txBody>
                  <a:tcPr/>
                </a:tc>
                <a:tc>
                  <a:txBody>
                    <a:bodyPr/>
                    <a:lstStyle/>
                    <a:p>
                      <a:r>
                        <a:rPr lang="en-CA" dirty="0" smtClean="0"/>
                        <a:t>Unit (method) under</a:t>
                      </a:r>
                      <a:r>
                        <a:rPr lang="en-CA" baseline="0" dirty="0" smtClean="0"/>
                        <a:t> test</a:t>
                      </a:r>
                      <a:endParaRPr lang="en-CA" dirty="0"/>
                    </a:p>
                  </a:txBody>
                  <a:tcPr/>
                </a:tc>
                <a:tc>
                  <a:txBody>
                    <a:bodyPr/>
                    <a:lstStyle/>
                    <a:p>
                      <a:pPr algn="ctr"/>
                      <a:r>
                        <a:rPr lang="en-CA" dirty="0" smtClean="0"/>
                        <a:t>Inputs</a:t>
                      </a:r>
                      <a:endParaRPr lang="en-CA"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smtClean="0"/>
                        <a:t>Expected output</a:t>
                      </a:r>
                      <a:endParaRPr lang="en-CA" b="1" dirty="0" smtClean="0"/>
                    </a:p>
                  </a:txBody>
                  <a:tcPr/>
                </a:tc>
                <a:extLst>
                  <a:ext uri="{0D108BD9-81ED-4DB2-BD59-A6C34878D82A}">
                    <a16:rowId xmlns:a16="http://schemas.microsoft.com/office/drawing/2014/main" val="10000"/>
                  </a:ext>
                </a:extLst>
              </a:tr>
              <a:tr h="441087">
                <a:tc>
                  <a:txBody>
                    <a:bodyPr/>
                    <a:lstStyle/>
                    <a:p>
                      <a:r>
                        <a:rPr lang="en-CA" dirty="0" smtClean="0"/>
                        <a:t>1</a:t>
                      </a:r>
                      <a:endParaRPr lang="en-CA" dirty="0"/>
                    </a:p>
                  </a:txBody>
                  <a:tcPr/>
                </a:tc>
                <a:tc>
                  <a:txBody>
                    <a:bodyPr/>
                    <a:lstStyle/>
                    <a:p>
                      <a:r>
                        <a:rPr lang="en-CA" dirty="0" smtClean="0"/>
                        <a:t>abs</a:t>
                      </a:r>
                      <a:endParaRPr lang="en-CA" dirty="0"/>
                    </a:p>
                  </a:txBody>
                  <a:tcPr/>
                </a:tc>
                <a:tc>
                  <a:txBody>
                    <a:bodyPr/>
                    <a:lstStyle/>
                    <a:p>
                      <a:r>
                        <a:rPr lang="en-CA" dirty="0" smtClean="0"/>
                        <a:t>A +ve, 3</a:t>
                      </a:r>
                      <a:endParaRPr lang="en-CA" dirty="0"/>
                    </a:p>
                  </a:txBody>
                  <a:tcPr/>
                </a:tc>
                <a:tc>
                  <a:txBody>
                    <a:bodyPr/>
                    <a:lstStyle/>
                    <a:p>
                      <a:r>
                        <a:rPr lang="en-CA" dirty="0" smtClean="0"/>
                        <a:t>3</a:t>
                      </a:r>
                      <a:endParaRPr lang="en-CA" dirty="0"/>
                    </a:p>
                  </a:txBody>
                  <a:tcPr/>
                </a:tc>
                <a:extLst>
                  <a:ext uri="{0D108BD9-81ED-4DB2-BD59-A6C34878D82A}">
                    <a16:rowId xmlns:a16="http://schemas.microsoft.com/office/drawing/2014/main" val="10001"/>
                  </a:ext>
                </a:extLst>
              </a:tr>
              <a:tr h="441087">
                <a:tc>
                  <a:txBody>
                    <a:bodyPr/>
                    <a:lstStyle/>
                    <a:p>
                      <a:r>
                        <a:rPr lang="en-CA" dirty="0" smtClean="0"/>
                        <a:t>2</a:t>
                      </a:r>
                      <a:endParaRPr lang="en-CA" dirty="0"/>
                    </a:p>
                  </a:txBody>
                  <a:tcPr/>
                </a:tc>
                <a:tc>
                  <a:txBody>
                    <a:bodyPr/>
                    <a:lstStyle/>
                    <a:p>
                      <a:r>
                        <a:rPr lang="en-CA" dirty="0" smtClean="0"/>
                        <a:t>abs</a:t>
                      </a:r>
                      <a:endParaRPr lang="en-CA" dirty="0"/>
                    </a:p>
                  </a:txBody>
                  <a:tcPr/>
                </a:tc>
                <a:tc>
                  <a:txBody>
                    <a:bodyPr/>
                    <a:lstStyle/>
                    <a:p>
                      <a:r>
                        <a:rPr lang="en-CA" dirty="0" smtClean="0"/>
                        <a:t>A –ve, -5</a:t>
                      </a:r>
                      <a:endParaRPr lang="en-CA" dirty="0"/>
                    </a:p>
                  </a:txBody>
                  <a:tcPr/>
                </a:tc>
                <a:tc>
                  <a:txBody>
                    <a:bodyPr/>
                    <a:lstStyle/>
                    <a:p>
                      <a:r>
                        <a:rPr lang="en-CA" dirty="0" smtClean="0"/>
                        <a:t>5</a:t>
                      </a:r>
                      <a:endParaRPr lang="en-CA" dirty="0"/>
                    </a:p>
                  </a:txBody>
                  <a:tcPr/>
                </a:tc>
                <a:extLst>
                  <a:ext uri="{0D108BD9-81ED-4DB2-BD59-A6C34878D82A}">
                    <a16:rowId xmlns:a16="http://schemas.microsoft.com/office/drawing/2014/main" val="10002"/>
                  </a:ext>
                </a:extLst>
              </a:tr>
              <a:tr h="255550">
                <a:tc>
                  <a:txBody>
                    <a:bodyPr/>
                    <a:lstStyle/>
                    <a:p>
                      <a:endParaRPr lang="en-CA" dirty="0"/>
                    </a:p>
                  </a:txBody>
                  <a:tcPr/>
                </a:tc>
                <a:tc gridSpan="3">
                  <a:txBody>
                    <a:bodyPr/>
                    <a:lstStyle/>
                    <a:p>
                      <a:r>
                        <a:rPr lang="en-CA" dirty="0" smtClean="0"/>
                        <a:t>Are two test cases enough? What about 0?</a:t>
                      </a:r>
                      <a:endParaRPr lang="en-CA" dirty="0"/>
                    </a:p>
                  </a:txBody>
                  <a:tcPr/>
                </a:tc>
                <a:tc hMerge="1">
                  <a:txBody>
                    <a:bodyPr/>
                    <a:lstStyle/>
                    <a:p>
                      <a:endParaRPr lang="en-CA" dirty="0"/>
                    </a:p>
                  </a:txBody>
                  <a:tcPr/>
                </a:tc>
                <a:tc hMerge="1">
                  <a:txBody>
                    <a:bodyPr/>
                    <a:lstStyle/>
                    <a:p>
                      <a:endParaRPr lang="en-CA" dirty="0"/>
                    </a:p>
                  </a:txBody>
                  <a:tcPr/>
                </a:tc>
                <a:extLst>
                  <a:ext uri="{0D108BD9-81ED-4DB2-BD59-A6C34878D82A}">
                    <a16:rowId xmlns:a16="http://schemas.microsoft.com/office/drawing/2014/main" val="10003"/>
                  </a:ext>
                </a:extLst>
              </a:tr>
            </a:tbl>
          </a:graphicData>
        </a:graphic>
      </p:graphicFrame>
      <p:pic>
        <p:nvPicPr>
          <p:cNvPr id="118787" name="Picture 3"/>
          <p:cNvPicPr>
            <a:picLocks noChangeAspect="1" noChangeArrowheads="1"/>
          </p:cNvPicPr>
          <p:nvPr/>
        </p:nvPicPr>
        <p:blipFill>
          <a:blip r:embed="rId3" cstate="print"/>
          <a:srcRect/>
          <a:stretch>
            <a:fillRect/>
          </a:stretch>
        </p:blipFill>
        <p:spPr bwMode="auto">
          <a:xfrm>
            <a:off x="5220072" y="1124744"/>
            <a:ext cx="3371850" cy="2085975"/>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2600" dirty="0" smtClean="0">
                <a:solidFill>
                  <a:srgbClr val="663300"/>
                </a:solidFill>
                <a:effectLst/>
              </a:rPr>
              <a:t>Introduction to Software Testing- </a:t>
            </a:r>
            <a:r>
              <a:rPr lang="en-US" sz="2600" dirty="0" smtClean="0"/>
              <a:t>Outline</a:t>
            </a:r>
          </a:p>
        </p:txBody>
      </p:sp>
      <p:sp>
        <p:nvSpPr>
          <p:cNvPr id="4099" name="Content Placeholder 2"/>
          <p:cNvSpPr>
            <a:spLocks noGrp="1"/>
          </p:cNvSpPr>
          <p:nvPr>
            <p:ph idx="1"/>
          </p:nvPr>
        </p:nvSpPr>
        <p:spPr>
          <a:xfrm>
            <a:off x="77657" y="721724"/>
            <a:ext cx="8742815" cy="5806141"/>
          </a:xfrm>
        </p:spPr>
        <p:txBody>
          <a:bodyPr/>
          <a:lstStyle/>
          <a:p>
            <a:r>
              <a:rPr lang="en-CA" sz="1900" b="1" dirty="0" smtClean="0">
                <a:solidFill>
                  <a:schemeClr val="bg1">
                    <a:lumMod val="75000"/>
                  </a:schemeClr>
                </a:solidFill>
              </a:rPr>
              <a:t>Definitions</a:t>
            </a:r>
          </a:p>
          <a:p>
            <a:r>
              <a:rPr lang="en-CA" sz="1900" b="1" dirty="0" smtClean="0">
                <a:solidFill>
                  <a:schemeClr val="bg1">
                    <a:lumMod val="75000"/>
                  </a:schemeClr>
                </a:solidFill>
              </a:rPr>
              <a:t>Why is SW testing important?</a:t>
            </a:r>
          </a:p>
          <a:p>
            <a:r>
              <a:rPr lang="en-CA" sz="1900" b="1" dirty="0" smtClean="0">
                <a:solidFill>
                  <a:schemeClr val="bg1">
                    <a:lumMod val="75000"/>
                  </a:schemeClr>
                </a:solidFill>
              </a:rPr>
              <a:t>Examples of Software Failures</a:t>
            </a:r>
          </a:p>
          <a:p>
            <a:r>
              <a:rPr lang="en-CA" sz="1900" b="1" dirty="0" smtClean="0">
                <a:solidFill>
                  <a:schemeClr val="bg1">
                    <a:lumMod val="75000"/>
                  </a:schemeClr>
                </a:solidFill>
              </a:rPr>
              <a:t>Dealing with SW Faults </a:t>
            </a:r>
          </a:p>
          <a:p>
            <a:r>
              <a:rPr lang="en-CA" sz="1900" b="1" dirty="0" smtClean="0">
                <a:solidFill>
                  <a:schemeClr val="bg1">
                    <a:lumMod val="75000"/>
                  </a:schemeClr>
                </a:solidFill>
              </a:rPr>
              <a:t>Testing Process Overview</a:t>
            </a:r>
          </a:p>
          <a:p>
            <a:r>
              <a:rPr lang="en-CA" sz="1900" b="1" dirty="0" smtClean="0">
                <a:solidFill>
                  <a:schemeClr val="bg1">
                    <a:lumMod val="75000"/>
                  </a:schemeClr>
                </a:solidFill>
              </a:rPr>
              <a:t>What is a Test Case and Test Suite (Test Set)?</a:t>
            </a:r>
          </a:p>
          <a:p>
            <a:r>
              <a:rPr lang="en-CA" sz="1900" b="1" dirty="0" smtClean="0">
                <a:solidFill>
                  <a:schemeClr val="tx1"/>
                </a:solidFill>
              </a:rPr>
              <a:t>Types of Test Activities</a:t>
            </a:r>
          </a:p>
          <a:p>
            <a:r>
              <a:rPr lang="en-CA" sz="1900" b="1" dirty="0" smtClean="0">
                <a:solidFill>
                  <a:schemeClr val="bg1">
                    <a:lumMod val="75000"/>
                  </a:schemeClr>
                </a:solidFill>
              </a:rPr>
              <a:t>Types of Testing</a:t>
            </a:r>
          </a:p>
          <a:p>
            <a:r>
              <a:rPr lang="en-CA" sz="1900" b="1" dirty="0" smtClean="0">
                <a:solidFill>
                  <a:schemeClr val="bg1">
                    <a:lumMod val="75000"/>
                  </a:schemeClr>
                </a:solidFill>
              </a:rPr>
              <a:t>Test Levels/ Test Organization</a:t>
            </a:r>
          </a:p>
          <a:p>
            <a:r>
              <a:rPr lang="en-CA" sz="1900" b="1" dirty="0" smtClean="0">
                <a:solidFill>
                  <a:schemeClr val="bg1">
                    <a:lumMod val="75000"/>
                  </a:schemeClr>
                </a:solidFill>
              </a:rPr>
              <a:t>Testing can be Manual or Automatic</a:t>
            </a:r>
          </a:p>
          <a:p>
            <a:r>
              <a:rPr lang="en-CA" sz="1900" b="1" dirty="0" smtClean="0">
                <a:solidFill>
                  <a:schemeClr val="bg1">
                    <a:lumMod val="75000"/>
                  </a:schemeClr>
                </a:solidFill>
              </a:rPr>
              <a:t>What is a good test case?</a:t>
            </a:r>
          </a:p>
          <a:p>
            <a:r>
              <a:rPr lang="en-CA" sz="1900" b="1" dirty="0" smtClean="0">
                <a:solidFill>
                  <a:schemeClr val="bg1">
                    <a:lumMod val="75000"/>
                  </a:schemeClr>
                </a:solidFill>
              </a:rPr>
              <a:t>Exhaustive (Complete) Testing</a:t>
            </a:r>
          </a:p>
          <a:p>
            <a:r>
              <a:rPr lang="en-CA" sz="1900" b="1" dirty="0" smtClean="0">
                <a:solidFill>
                  <a:schemeClr val="bg1">
                    <a:lumMod val="75000"/>
                  </a:schemeClr>
                </a:solidFill>
              </a:rPr>
              <a:t>Test Adequacy and Coverage: When can we say testing is enough?</a:t>
            </a:r>
          </a:p>
          <a:p>
            <a:r>
              <a:rPr lang="en-CA" sz="1900" b="1" dirty="0" smtClean="0">
                <a:solidFill>
                  <a:schemeClr val="bg1">
                    <a:lumMod val="75000"/>
                  </a:schemeClr>
                </a:solidFill>
              </a:rPr>
              <a:t>Testing throughout the Software Development Life Cycle</a:t>
            </a:r>
          </a:p>
          <a:p>
            <a:r>
              <a:rPr lang="en-CA" sz="1900" b="1" dirty="0" smtClean="0">
                <a:solidFill>
                  <a:schemeClr val="bg1">
                    <a:lumMod val="75000"/>
                  </a:schemeClr>
                </a:solidFill>
              </a:rPr>
              <a:t>Testing Maturity Levels</a:t>
            </a:r>
            <a:endParaRPr lang="en-US" sz="1900" b="1" dirty="0" smtClean="0">
              <a:solidFill>
                <a:schemeClr val="bg1">
                  <a:lumMod val="75000"/>
                </a:schemeClr>
              </a:solidFill>
            </a:endParaRPr>
          </a:p>
        </p:txBody>
      </p:sp>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Test Activities</a:t>
            </a:r>
            <a:endParaRPr lang="en-CA" dirty="0"/>
          </a:p>
        </p:txBody>
      </p:sp>
      <p:sp>
        <p:nvSpPr>
          <p:cNvPr id="3" name="Content Placeholder 2"/>
          <p:cNvSpPr>
            <a:spLocks noGrp="1"/>
          </p:cNvSpPr>
          <p:nvPr>
            <p:ph idx="1"/>
          </p:nvPr>
        </p:nvSpPr>
        <p:spPr>
          <a:xfrm>
            <a:off x="5649" y="980728"/>
            <a:ext cx="9138351" cy="5222327"/>
          </a:xfrm>
        </p:spPr>
        <p:txBody>
          <a:bodyPr/>
          <a:lstStyle/>
          <a:p>
            <a:r>
              <a:rPr lang="en-CA" sz="2400" b="1" dirty="0" smtClean="0"/>
              <a:t>Test-case Design: </a:t>
            </a:r>
            <a:r>
              <a:rPr lang="en-CA" sz="2400" dirty="0" smtClean="0"/>
              <a:t>Exploratory (Human-based)</a:t>
            </a:r>
          </a:p>
          <a:p>
            <a:pPr lvl="1"/>
            <a:r>
              <a:rPr lang="en-CA" sz="2000" dirty="0" smtClean="0"/>
              <a:t>Design test values based on domain knowledge of the program and human knowledge of testing, exploratory testing</a:t>
            </a:r>
          </a:p>
          <a:p>
            <a:r>
              <a:rPr lang="en-CA" sz="2400" b="1" dirty="0" smtClean="0"/>
              <a:t>Test-case Design: </a:t>
            </a:r>
            <a:r>
              <a:rPr lang="en-CA" sz="2400" dirty="0" smtClean="0"/>
              <a:t>Criteria-based</a:t>
            </a:r>
          </a:p>
          <a:p>
            <a:pPr lvl="1"/>
            <a:r>
              <a:rPr lang="en-CA" sz="2000" dirty="0" smtClean="0"/>
              <a:t>Design test values to satisfy coverage criteria, covering all lines of code</a:t>
            </a:r>
          </a:p>
          <a:p>
            <a:r>
              <a:rPr lang="en-CA" sz="2400" b="1" dirty="0" smtClean="0"/>
              <a:t>Test Automation</a:t>
            </a:r>
          </a:p>
          <a:p>
            <a:pPr lvl="1"/>
            <a:r>
              <a:rPr lang="en-CA" sz="2000" dirty="0" smtClean="0"/>
              <a:t>Embed test values into executable scripts</a:t>
            </a:r>
          </a:p>
          <a:p>
            <a:r>
              <a:rPr lang="en-CA" sz="2400" b="1" dirty="0" smtClean="0"/>
              <a:t>Test Execution</a:t>
            </a:r>
          </a:p>
          <a:p>
            <a:pPr lvl="1"/>
            <a:r>
              <a:rPr lang="en-CA" sz="2000" dirty="0" smtClean="0"/>
              <a:t>Run tests on the software and record the results</a:t>
            </a:r>
          </a:p>
          <a:p>
            <a:r>
              <a:rPr lang="en-CA" sz="2400" b="1" dirty="0" smtClean="0"/>
              <a:t>Test Evaluation</a:t>
            </a:r>
          </a:p>
          <a:p>
            <a:pPr lvl="1"/>
            <a:r>
              <a:rPr lang="en-CA" sz="2000" dirty="0" smtClean="0"/>
              <a:t>Evaluate results of testing, report to developers</a:t>
            </a:r>
          </a:p>
          <a:p>
            <a:endParaRPr lang="en-CA" sz="2400" dirty="0"/>
          </a:p>
        </p:txBody>
      </p:sp>
      <p:pic>
        <p:nvPicPr>
          <p:cNvPr id="60418" name="Picture 2" descr="http://i43.tower.com/images/mm111814680/introduction-software-testing-jeff-offutt-hardcover-cover-art.jpg"/>
          <p:cNvPicPr>
            <a:picLocks noChangeAspect="1" noChangeArrowheads="1"/>
          </p:cNvPicPr>
          <p:nvPr/>
        </p:nvPicPr>
        <p:blipFill>
          <a:blip r:embed="rId2" cstate="print"/>
          <a:srcRect/>
          <a:stretch>
            <a:fillRect/>
          </a:stretch>
        </p:blipFill>
        <p:spPr bwMode="auto">
          <a:xfrm>
            <a:off x="6772270" y="3140968"/>
            <a:ext cx="2155706" cy="3373681"/>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the book</a:t>
            </a:r>
            <a:endParaRPr lang="tr-TR" dirty="0"/>
          </a:p>
        </p:txBody>
      </p:sp>
      <p:sp>
        <p:nvSpPr>
          <p:cNvPr id="3" name="Content Placeholder 2"/>
          <p:cNvSpPr>
            <a:spLocks noGrp="1"/>
          </p:cNvSpPr>
          <p:nvPr>
            <p:ph idx="1"/>
          </p:nvPr>
        </p:nvSpPr>
        <p:spPr/>
        <p:txBody>
          <a:bodyPr/>
          <a:lstStyle/>
          <a:p>
            <a:r>
              <a:rPr lang="en-US" dirty="0" smtClean="0"/>
              <a:t>Read it online!</a:t>
            </a:r>
            <a:endParaRPr lang="tr-TR" dirty="0"/>
          </a:p>
        </p:txBody>
      </p:sp>
      <p:pic>
        <p:nvPicPr>
          <p:cNvPr id="5" name="Picture 4"/>
          <p:cNvPicPr>
            <a:picLocks noChangeAspect="1"/>
          </p:cNvPicPr>
          <p:nvPr/>
        </p:nvPicPr>
        <p:blipFill>
          <a:blip r:embed="rId2"/>
          <a:stretch>
            <a:fillRect/>
          </a:stretch>
        </p:blipFill>
        <p:spPr>
          <a:xfrm>
            <a:off x="209949" y="1292231"/>
            <a:ext cx="3869719" cy="4722019"/>
          </a:xfrm>
          <a:prstGeom prst="rect">
            <a:avLst/>
          </a:prstGeom>
        </p:spPr>
      </p:pic>
      <p:pic>
        <p:nvPicPr>
          <p:cNvPr id="4" name="Picture 3"/>
          <p:cNvPicPr>
            <a:picLocks noChangeAspect="1"/>
          </p:cNvPicPr>
          <p:nvPr/>
        </p:nvPicPr>
        <p:blipFill>
          <a:blip r:embed="rId3"/>
          <a:stretch>
            <a:fillRect/>
          </a:stretch>
        </p:blipFill>
        <p:spPr>
          <a:xfrm>
            <a:off x="4283968" y="1268760"/>
            <a:ext cx="4465116" cy="4525374"/>
          </a:xfrm>
          <a:prstGeom prst="rect">
            <a:avLst/>
          </a:prstGeom>
          <a:ln>
            <a:solidFill>
              <a:schemeClr val="accent1"/>
            </a:solidFill>
          </a:ln>
        </p:spPr>
      </p:pic>
    </p:spTree>
    <p:extLst>
      <p:ext uri="{BB962C8B-B14F-4D97-AF65-F5344CB8AC3E}">
        <p14:creationId xmlns:p14="http://schemas.microsoft.com/office/powerpoint/2010/main" val="42463003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2600" dirty="0" smtClean="0">
                <a:solidFill>
                  <a:srgbClr val="663300"/>
                </a:solidFill>
                <a:effectLst/>
              </a:rPr>
              <a:t>Introduction to Software Testing- </a:t>
            </a:r>
            <a:r>
              <a:rPr lang="en-US" sz="2600" dirty="0" smtClean="0"/>
              <a:t>Outline</a:t>
            </a:r>
          </a:p>
        </p:txBody>
      </p:sp>
      <p:sp>
        <p:nvSpPr>
          <p:cNvPr id="4099" name="Content Placeholder 2"/>
          <p:cNvSpPr>
            <a:spLocks noGrp="1"/>
          </p:cNvSpPr>
          <p:nvPr>
            <p:ph idx="1"/>
          </p:nvPr>
        </p:nvSpPr>
        <p:spPr>
          <a:xfrm>
            <a:off x="77657" y="721724"/>
            <a:ext cx="8742815" cy="5806141"/>
          </a:xfrm>
        </p:spPr>
        <p:txBody>
          <a:bodyPr/>
          <a:lstStyle/>
          <a:p>
            <a:r>
              <a:rPr lang="en-CA" sz="1900" b="1" dirty="0" smtClean="0">
                <a:solidFill>
                  <a:schemeClr val="bg1">
                    <a:lumMod val="75000"/>
                  </a:schemeClr>
                </a:solidFill>
              </a:rPr>
              <a:t>Definitions</a:t>
            </a:r>
          </a:p>
          <a:p>
            <a:r>
              <a:rPr lang="en-CA" sz="1900" b="1" dirty="0" smtClean="0">
                <a:solidFill>
                  <a:schemeClr val="bg1">
                    <a:lumMod val="75000"/>
                  </a:schemeClr>
                </a:solidFill>
              </a:rPr>
              <a:t>Why is SW testing important?</a:t>
            </a:r>
          </a:p>
          <a:p>
            <a:r>
              <a:rPr lang="en-CA" sz="1900" b="1" dirty="0" smtClean="0">
                <a:solidFill>
                  <a:schemeClr val="bg1">
                    <a:lumMod val="75000"/>
                  </a:schemeClr>
                </a:solidFill>
              </a:rPr>
              <a:t>Examples of Software Failures</a:t>
            </a:r>
          </a:p>
          <a:p>
            <a:r>
              <a:rPr lang="en-CA" sz="1900" b="1" dirty="0" smtClean="0">
                <a:solidFill>
                  <a:schemeClr val="bg1">
                    <a:lumMod val="75000"/>
                  </a:schemeClr>
                </a:solidFill>
              </a:rPr>
              <a:t>Dealing with SW Faults </a:t>
            </a:r>
          </a:p>
          <a:p>
            <a:r>
              <a:rPr lang="en-CA" sz="1900" b="1" dirty="0" smtClean="0">
                <a:solidFill>
                  <a:schemeClr val="bg1">
                    <a:lumMod val="75000"/>
                  </a:schemeClr>
                </a:solidFill>
              </a:rPr>
              <a:t>Testing Process Overview</a:t>
            </a:r>
          </a:p>
          <a:p>
            <a:r>
              <a:rPr lang="en-CA" sz="1900" b="1" dirty="0" smtClean="0">
                <a:solidFill>
                  <a:schemeClr val="bg1">
                    <a:lumMod val="75000"/>
                  </a:schemeClr>
                </a:solidFill>
              </a:rPr>
              <a:t>What is a Test Case and Test Suite (Test Set)?</a:t>
            </a:r>
          </a:p>
          <a:p>
            <a:r>
              <a:rPr lang="en-CA" sz="1900" b="1" dirty="0" smtClean="0">
                <a:solidFill>
                  <a:schemeClr val="bg1">
                    <a:lumMod val="75000"/>
                  </a:schemeClr>
                </a:solidFill>
              </a:rPr>
              <a:t>Types of Test Activities</a:t>
            </a:r>
          </a:p>
          <a:p>
            <a:r>
              <a:rPr lang="en-CA" sz="1900" b="1" dirty="0" smtClean="0"/>
              <a:t>Types of Testing</a:t>
            </a:r>
          </a:p>
          <a:p>
            <a:r>
              <a:rPr lang="en-CA" sz="1900" b="1" dirty="0" smtClean="0">
                <a:solidFill>
                  <a:schemeClr val="bg1">
                    <a:lumMod val="75000"/>
                  </a:schemeClr>
                </a:solidFill>
              </a:rPr>
              <a:t>Test Levels/ Test Organization</a:t>
            </a:r>
          </a:p>
          <a:p>
            <a:r>
              <a:rPr lang="en-CA" sz="1900" b="1" dirty="0" smtClean="0">
                <a:solidFill>
                  <a:schemeClr val="bg1">
                    <a:lumMod val="75000"/>
                  </a:schemeClr>
                </a:solidFill>
              </a:rPr>
              <a:t>Testing can be Manual or Automatic</a:t>
            </a:r>
          </a:p>
          <a:p>
            <a:r>
              <a:rPr lang="en-CA" sz="1900" b="1" dirty="0" smtClean="0">
                <a:solidFill>
                  <a:schemeClr val="bg1">
                    <a:lumMod val="75000"/>
                  </a:schemeClr>
                </a:solidFill>
              </a:rPr>
              <a:t>What is a good test case?</a:t>
            </a:r>
          </a:p>
          <a:p>
            <a:r>
              <a:rPr lang="en-CA" sz="1900" b="1" dirty="0" smtClean="0">
                <a:solidFill>
                  <a:schemeClr val="bg1">
                    <a:lumMod val="75000"/>
                  </a:schemeClr>
                </a:solidFill>
              </a:rPr>
              <a:t>Exhaustive (Complete) Testing</a:t>
            </a:r>
          </a:p>
          <a:p>
            <a:r>
              <a:rPr lang="en-CA" sz="1900" b="1" dirty="0" smtClean="0">
                <a:solidFill>
                  <a:schemeClr val="bg1">
                    <a:lumMod val="75000"/>
                  </a:schemeClr>
                </a:solidFill>
              </a:rPr>
              <a:t>Test Adequacy and Coverage: When can we say testing is enough?</a:t>
            </a:r>
          </a:p>
          <a:p>
            <a:r>
              <a:rPr lang="en-CA" sz="1900" b="1" dirty="0" smtClean="0">
                <a:solidFill>
                  <a:schemeClr val="bg1">
                    <a:lumMod val="75000"/>
                  </a:schemeClr>
                </a:solidFill>
              </a:rPr>
              <a:t>Testing throughout the Software Development Life Cycle</a:t>
            </a:r>
          </a:p>
          <a:p>
            <a:r>
              <a:rPr lang="en-CA" sz="1900" b="1" dirty="0" smtClean="0">
                <a:solidFill>
                  <a:schemeClr val="bg1">
                    <a:lumMod val="75000"/>
                  </a:schemeClr>
                </a:solidFill>
              </a:rPr>
              <a:t>Testing Maturity Levels</a:t>
            </a:r>
            <a:endParaRPr lang="en-US" sz="1900" b="1" dirty="0" smtClean="0">
              <a:solidFill>
                <a:schemeClr val="bg1">
                  <a:lumMod val="75000"/>
                </a:schemeClr>
              </a:solidFill>
            </a:endParaRPr>
          </a:p>
        </p:txBody>
      </p:sp>
    </p:spTree>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noFill/>
        </p:spPr>
        <p:txBody>
          <a:bodyPr/>
          <a:lstStyle/>
          <a:p>
            <a:r>
              <a:rPr lang="en-US" sz="2700" dirty="0" smtClean="0">
                <a:effectLst/>
              </a:rPr>
              <a:t>Types of Testing</a:t>
            </a:r>
          </a:p>
        </p:txBody>
      </p:sp>
      <p:sp>
        <p:nvSpPr>
          <p:cNvPr id="122883" name="Rectangle 3"/>
          <p:cNvSpPr>
            <a:spLocks noGrp="1" noChangeArrowheads="1"/>
          </p:cNvSpPr>
          <p:nvPr>
            <p:ph idx="1"/>
          </p:nvPr>
        </p:nvSpPr>
        <p:spPr>
          <a:xfrm>
            <a:off x="7030" y="836712"/>
            <a:ext cx="9138351" cy="4706417"/>
          </a:xfrm>
        </p:spPr>
        <p:txBody>
          <a:bodyPr/>
          <a:lstStyle/>
          <a:p>
            <a:pPr>
              <a:lnSpc>
                <a:spcPct val="100000"/>
              </a:lnSpc>
            </a:pPr>
            <a:r>
              <a:rPr lang="en-US" sz="2000" b="1" dirty="0" smtClean="0">
                <a:solidFill>
                  <a:srgbClr val="663300"/>
                </a:solidFill>
                <a:cs typeface="Times New Roman" pitchFamily="18" charset="0"/>
              </a:rPr>
              <a:t>Functional Testing</a:t>
            </a:r>
            <a:r>
              <a:rPr lang="en-US" sz="2000" b="1" dirty="0" smtClean="0">
                <a:solidFill>
                  <a:schemeClr val="tx1"/>
                </a:solidFill>
                <a:cs typeface="Times New Roman" pitchFamily="18" charset="0"/>
              </a:rPr>
              <a:t>:</a:t>
            </a:r>
            <a:r>
              <a:rPr lang="en-US" sz="2000" b="1" dirty="0" smtClean="0"/>
              <a:t> testing functional requirements</a:t>
            </a:r>
          </a:p>
          <a:p>
            <a:pPr lvl="1">
              <a:lnSpc>
                <a:spcPct val="100000"/>
              </a:lnSpc>
            </a:pPr>
            <a:r>
              <a:rPr lang="en-US" sz="2000" dirty="0" smtClean="0">
                <a:cs typeface="Times New Roman" pitchFamily="18" charset="0"/>
              </a:rPr>
              <a:t>Functional testing</a:t>
            </a:r>
            <a:r>
              <a:rPr lang="en-US" sz="2000" dirty="0" smtClean="0"/>
              <a:t> is checking correct </a:t>
            </a:r>
            <a:r>
              <a:rPr lang="en-US" sz="2000" u="sng" dirty="0" smtClean="0"/>
              <a:t>functionality</a:t>
            </a:r>
            <a:r>
              <a:rPr lang="en-US" sz="2000" dirty="0" smtClean="0"/>
              <a:t> of a system</a:t>
            </a:r>
            <a:endParaRPr lang="en-US" sz="1800" dirty="0" smtClean="0"/>
          </a:p>
          <a:p>
            <a:pPr>
              <a:lnSpc>
                <a:spcPct val="100000"/>
              </a:lnSpc>
            </a:pPr>
            <a:endParaRPr lang="tr-TR" sz="2000" b="1" dirty="0" smtClean="0">
              <a:solidFill>
                <a:srgbClr val="663300"/>
              </a:solidFill>
              <a:cs typeface="Times New Roman" pitchFamily="18" charset="0"/>
            </a:endParaRPr>
          </a:p>
          <a:p>
            <a:pPr>
              <a:lnSpc>
                <a:spcPct val="100000"/>
              </a:lnSpc>
            </a:pPr>
            <a:r>
              <a:rPr lang="en-US" sz="2000" b="1" dirty="0" smtClean="0">
                <a:solidFill>
                  <a:srgbClr val="663300"/>
                </a:solidFill>
                <a:cs typeface="Times New Roman" pitchFamily="18" charset="0"/>
              </a:rPr>
              <a:t>Non-functional </a:t>
            </a:r>
            <a:r>
              <a:rPr lang="en-US" sz="2000" b="1" dirty="0" smtClean="0">
                <a:solidFill>
                  <a:srgbClr val="663300"/>
                </a:solidFill>
                <a:cs typeface="Times New Roman" pitchFamily="18" charset="0"/>
              </a:rPr>
              <a:t>Testing</a:t>
            </a:r>
            <a:r>
              <a:rPr lang="en-US" sz="2000" b="1" dirty="0" smtClean="0">
                <a:solidFill>
                  <a:schemeClr val="tx1"/>
                </a:solidFill>
                <a:cs typeface="Times New Roman" pitchFamily="18" charset="0"/>
              </a:rPr>
              <a:t>: </a:t>
            </a:r>
            <a:r>
              <a:rPr lang="en-US" sz="2000" b="1" dirty="0" smtClean="0"/>
              <a:t>testing non-functional requirements</a:t>
            </a:r>
          </a:p>
          <a:p>
            <a:pPr lvl="1">
              <a:lnSpc>
                <a:spcPct val="100000"/>
              </a:lnSpc>
            </a:pPr>
            <a:r>
              <a:rPr lang="en-CA" sz="2000" b="1" dirty="0" smtClean="0"/>
              <a:t>Performance testing</a:t>
            </a:r>
          </a:p>
          <a:p>
            <a:pPr lvl="1">
              <a:lnSpc>
                <a:spcPct val="100000"/>
              </a:lnSpc>
            </a:pPr>
            <a:r>
              <a:rPr lang="en-CA" sz="2000" dirty="0" smtClean="0"/>
              <a:t>Load testing</a:t>
            </a:r>
          </a:p>
          <a:p>
            <a:pPr lvl="1">
              <a:lnSpc>
                <a:spcPct val="100000"/>
              </a:lnSpc>
            </a:pPr>
            <a:r>
              <a:rPr lang="en-CA" sz="2000" dirty="0" smtClean="0"/>
              <a:t>Endurance testing</a:t>
            </a:r>
          </a:p>
          <a:p>
            <a:pPr lvl="1">
              <a:lnSpc>
                <a:spcPct val="100000"/>
              </a:lnSpc>
            </a:pPr>
            <a:r>
              <a:rPr lang="en-CA" sz="2000" dirty="0" smtClean="0"/>
              <a:t>Localization/Internationalization testing</a:t>
            </a:r>
          </a:p>
          <a:p>
            <a:pPr lvl="1">
              <a:lnSpc>
                <a:spcPct val="100000"/>
              </a:lnSpc>
            </a:pPr>
            <a:r>
              <a:rPr lang="en-CA" sz="2000" dirty="0" smtClean="0"/>
              <a:t>Recovery testing</a:t>
            </a:r>
          </a:p>
          <a:p>
            <a:pPr lvl="1">
              <a:lnSpc>
                <a:spcPct val="100000"/>
              </a:lnSpc>
            </a:pPr>
            <a:r>
              <a:rPr lang="en-CA" sz="2000" dirty="0" smtClean="0"/>
              <a:t>Security testing</a:t>
            </a:r>
          </a:p>
          <a:p>
            <a:pPr lvl="1">
              <a:lnSpc>
                <a:spcPct val="100000"/>
              </a:lnSpc>
            </a:pPr>
            <a:r>
              <a:rPr lang="en-CA" sz="2000" dirty="0" smtClean="0"/>
              <a:t>Stress testing</a:t>
            </a:r>
          </a:p>
        </p:txBody>
      </p:sp>
      <p:sp>
        <p:nvSpPr>
          <p:cNvPr id="4" name="Rectangle 3"/>
          <p:cNvSpPr txBox="1">
            <a:spLocks noChangeArrowheads="1"/>
          </p:cNvSpPr>
          <p:nvPr/>
        </p:nvSpPr>
        <p:spPr bwMode="auto">
          <a:xfrm>
            <a:off x="3923928" y="4261395"/>
            <a:ext cx="4529839" cy="2551981"/>
          </a:xfrm>
          <a:prstGeom prst="rect">
            <a:avLst/>
          </a:prstGeom>
          <a:noFill/>
          <a:ln w="12700">
            <a:noFill/>
            <a:miter lim="800000"/>
            <a:headEnd/>
            <a:tailEnd/>
          </a:ln>
        </p:spPr>
        <p:txBody>
          <a:bodyPr vert="horz" wrap="square" lIns="90488" tIns="44450" rIns="90488" bIns="44450" numCol="1" anchor="t" anchorCtr="0" compatLnSpc="1">
            <a:prstTxWarp prst="textNoShape">
              <a:avLst/>
            </a:prstTxWarp>
            <a:spAutoFit/>
          </a:bodyPr>
          <a:lstStyle/>
          <a:p>
            <a:pPr marL="819150" marR="0" lvl="1" indent="-327025" algn="l" defTabSz="920750" rtl="0" eaLnBrk="0" fontAlgn="base" latinLnBrk="0" hangingPunct="0">
              <a:lnSpc>
                <a:spcPct val="100000"/>
              </a:lnSpc>
              <a:spcBef>
                <a:spcPct val="40000"/>
              </a:spcBef>
              <a:spcAft>
                <a:spcPct val="0"/>
              </a:spcAft>
              <a:buClrTx/>
              <a:buSzPct val="81000"/>
              <a:buFont typeface="Monotype Sorts" pitchFamily="2" charset="2"/>
              <a:buChar char="l"/>
              <a:tabLst/>
              <a:defRPr/>
            </a:pPr>
            <a:r>
              <a:rPr kumimoji="0" lang="en-CA" sz="2000" i="0" u="none" strike="noStrike" kern="0" cap="none" spc="0" normalizeH="0" baseline="0" noProof="0" dirty="0" smtClean="0">
                <a:ln>
                  <a:noFill/>
                </a:ln>
                <a:solidFill>
                  <a:schemeClr val="tx1"/>
                </a:solidFill>
                <a:effectLst/>
                <a:uLnTx/>
                <a:uFillTx/>
                <a:latin typeface="+mn-lt"/>
              </a:rPr>
              <a:t>Installation testing</a:t>
            </a:r>
            <a:endParaRPr kumimoji="0" lang="en-US" sz="2000" i="0" u="none" strike="noStrike" kern="0" cap="none" spc="0" normalizeH="0" baseline="0" noProof="0" dirty="0" smtClean="0">
              <a:ln>
                <a:noFill/>
              </a:ln>
              <a:solidFill>
                <a:schemeClr val="tx1"/>
              </a:solidFill>
              <a:effectLst/>
              <a:uLnTx/>
              <a:uFillTx/>
              <a:latin typeface="+mn-lt"/>
            </a:endParaRPr>
          </a:p>
          <a:p>
            <a:pPr marL="819150" marR="0" lvl="1" indent="-327025" algn="l" defTabSz="920750" rtl="0" eaLnBrk="0" fontAlgn="base" latinLnBrk="0" hangingPunct="0">
              <a:lnSpc>
                <a:spcPct val="100000"/>
              </a:lnSpc>
              <a:spcBef>
                <a:spcPct val="40000"/>
              </a:spcBef>
              <a:spcAft>
                <a:spcPct val="0"/>
              </a:spcAft>
              <a:buClrTx/>
              <a:buSzPct val="81000"/>
              <a:buFont typeface="Monotype Sorts" pitchFamily="2" charset="2"/>
              <a:buChar char="l"/>
              <a:tabLst/>
              <a:defRPr/>
            </a:pPr>
            <a:r>
              <a:rPr kumimoji="0" lang="en-CA" sz="2000" i="0" u="none" strike="noStrike" kern="0" cap="none" spc="0" normalizeH="0" baseline="0" noProof="0" dirty="0" smtClean="0">
                <a:ln>
                  <a:noFill/>
                </a:ln>
                <a:solidFill>
                  <a:schemeClr val="tx1"/>
                </a:solidFill>
                <a:effectLst/>
                <a:uLnTx/>
                <a:uFillTx/>
                <a:latin typeface="+mn-lt"/>
              </a:rPr>
              <a:t>Compatib</a:t>
            </a:r>
            <a:r>
              <a:rPr kumimoji="0" lang="en-CA" sz="2000" i="0" u="sng" strike="noStrike" kern="0" cap="none" spc="0" normalizeH="0" baseline="0" noProof="0" dirty="0" smtClean="0">
                <a:ln>
                  <a:noFill/>
                </a:ln>
                <a:solidFill>
                  <a:schemeClr val="tx1"/>
                </a:solidFill>
                <a:effectLst/>
                <a:uLnTx/>
                <a:uFillTx/>
                <a:latin typeface="+mn-lt"/>
              </a:rPr>
              <a:t>ility</a:t>
            </a:r>
            <a:r>
              <a:rPr kumimoji="0" lang="en-CA" sz="2000" i="0" u="none" strike="noStrike" kern="0" cap="none" spc="0" normalizeH="0" baseline="0" noProof="0" dirty="0" smtClean="0">
                <a:ln>
                  <a:noFill/>
                </a:ln>
                <a:solidFill>
                  <a:schemeClr val="tx1"/>
                </a:solidFill>
                <a:effectLst/>
                <a:uLnTx/>
                <a:uFillTx/>
                <a:latin typeface="+mn-lt"/>
              </a:rPr>
              <a:t> testing</a:t>
            </a:r>
          </a:p>
          <a:p>
            <a:pPr marL="819150" marR="0" lvl="1" indent="-327025" algn="l" defTabSz="920750" rtl="0" eaLnBrk="0" fontAlgn="base" latinLnBrk="0" hangingPunct="0">
              <a:lnSpc>
                <a:spcPct val="100000"/>
              </a:lnSpc>
              <a:spcBef>
                <a:spcPct val="40000"/>
              </a:spcBef>
              <a:spcAft>
                <a:spcPct val="0"/>
              </a:spcAft>
              <a:buClrTx/>
              <a:buSzPct val="81000"/>
              <a:buFont typeface="Monotype Sorts" pitchFamily="2" charset="2"/>
              <a:buChar char="l"/>
              <a:tabLst/>
              <a:defRPr/>
            </a:pPr>
            <a:r>
              <a:rPr kumimoji="0" lang="en-CA" sz="2000" i="0" u="none" strike="noStrike" kern="0" cap="none" spc="0" normalizeH="0" baseline="0" noProof="0" dirty="0" smtClean="0">
                <a:ln>
                  <a:noFill/>
                </a:ln>
                <a:solidFill>
                  <a:schemeClr val="tx1"/>
                </a:solidFill>
                <a:effectLst/>
                <a:uLnTx/>
                <a:uFillTx/>
                <a:latin typeface="+mn-lt"/>
              </a:rPr>
              <a:t>Usab</a:t>
            </a:r>
            <a:r>
              <a:rPr kumimoji="0" lang="en-CA" sz="2000" i="0" u="sng" strike="noStrike" kern="0" cap="none" spc="0" normalizeH="0" baseline="0" noProof="0" dirty="0" smtClean="0">
                <a:ln>
                  <a:noFill/>
                </a:ln>
                <a:solidFill>
                  <a:schemeClr val="tx1"/>
                </a:solidFill>
                <a:effectLst/>
                <a:uLnTx/>
                <a:uFillTx/>
                <a:latin typeface="+mn-lt"/>
              </a:rPr>
              <a:t>ility</a:t>
            </a:r>
            <a:r>
              <a:rPr kumimoji="0" lang="en-CA" sz="2000" i="0" u="none" strike="noStrike" kern="0" cap="none" spc="0" normalizeH="0" baseline="0" noProof="0" dirty="0" smtClean="0">
                <a:ln>
                  <a:noFill/>
                </a:ln>
                <a:solidFill>
                  <a:schemeClr val="tx1"/>
                </a:solidFill>
                <a:effectLst/>
                <a:uLnTx/>
                <a:uFillTx/>
                <a:latin typeface="+mn-lt"/>
              </a:rPr>
              <a:t> testing</a:t>
            </a:r>
          </a:p>
          <a:p>
            <a:pPr marL="819150" marR="0" lvl="1" indent="-327025" algn="l" defTabSz="920750" rtl="0" eaLnBrk="0" fontAlgn="base" latinLnBrk="0" hangingPunct="0">
              <a:lnSpc>
                <a:spcPct val="100000"/>
              </a:lnSpc>
              <a:spcBef>
                <a:spcPct val="40000"/>
              </a:spcBef>
              <a:spcAft>
                <a:spcPct val="0"/>
              </a:spcAft>
              <a:buClrTx/>
              <a:buSzPct val="81000"/>
              <a:buFont typeface="Monotype Sorts" pitchFamily="2" charset="2"/>
              <a:buChar char="l"/>
              <a:tabLst/>
              <a:defRPr/>
            </a:pPr>
            <a:r>
              <a:rPr kumimoji="0" lang="en-CA" sz="2000" i="0" u="none" strike="noStrike" kern="0" cap="none" spc="0" normalizeH="0" baseline="0" noProof="0" dirty="0" smtClean="0">
                <a:ln>
                  <a:noFill/>
                </a:ln>
                <a:solidFill>
                  <a:schemeClr val="tx1"/>
                </a:solidFill>
                <a:effectLst/>
                <a:uLnTx/>
                <a:uFillTx/>
                <a:latin typeface="+mn-lt"/>
              </a:rPr>
              <a:t>Scalab</a:t>
            </a:r>
            <a:r>
              <a:rPr kumimoji="0" lang="en-CA" sz="2000" i="0" u="sng" strike="noStrike" kern="0" cap="none" spc="0" normalizeH="0" baseline="0" noProof="0" dirty="0" smtClean="0">
                <a:ln>
                  <a:noFill/>
                </a:ln>
                <a:solidFill>
                  <a:schemeClr val="tx1"/>
                </a:solidFill>
                <a:effectLst/>
                <a:uLnTx/>
                <a:uFillTx/>
                <a:latin typeface="+mn-lt"/>
              </a:rPr>
              <a:t>ility</a:t>
            </a:r>
            <a:r>
              <a:rPr kumimoji="0" lang="en-CA" sz="2000" i="0" u="none" strike="noStrike" kern="0" cap="none" spc="0" normalizeH="0" baseline="0" noProof="0" dirty="0" smtClean="0">
                <a:ln>
                  <a:noFill/>
                </a:ln>
                <a:solidFill>
                  <a:schemeClr val="tx1"/>
                </a:solidFill>
                <a:effectLst/>
                <a:uLnTx/>
                <a:uFillTx/>
                <a:latin typeface="+mn-lt"/>
              </a:rPr>
              <a:t> testing</a:t>
            </a:r>
          </a:p>
          <a:p>
            <a:pPr marL="819150" marR="0" lvl="1" indent="-327025" algn="l" defTabSz="920750" rtl="0" eaLnBrk="0" fontAlgn="base" latinLnBrk="0" hangingPunct="0">
              <a:lnSpc>
                <a:spcPct val="100000"/>
              </a:lnSpc>
              <a:spcBef>
                <a:spcPct val="40000"/>
              </a:spcBef>
              <a:spcAft>
                <a:spcPct val="0"/>
              </a:spcAft>
              <a:buClrTx/>
              <a:buSzPct val="81000"/>
              <a:buFont typeface="Monotype Sorts" pitchFamily="2" charset="2"/>
              <a:buChar char="l"/>
              <a:tabLst/>
              <a:defRPr/>
            </a:pPr>
            <a:r>
              <a:rPr kumimoji="0" lang="en-CA" sz="2000" i="0" u="none" strike="noStrike" kern="0" cap="none" spc="0" normalizeH="0" baseline="0" noProof="0" dirty="0" smtClean="0">
                <a:ln>
                  <a:noFill/>
                </a:ln>
                <a:solidFill>
                  <a:schemeClr val="tx1"/>
                </a:solidFill>
                <a:effectLst/>
                <a:uLnTx/>
                <a:uFillTx/>
                <a:latin typeface="+mn-lt"/>
              </a:rPr>
              <a:t>Reliab</a:t>
            </a:r>
            <a:r>
              <a:rPr kumimoji="0" lang="en-CA" sz="2000" i="0" u="sng" strike="noStrike" kern="0" cap="none" spc="0" normalizeH="0" baseline="0" noProof="0" dirty="0" smtClean="0">
                <a:ln>
                  <a:noFill/>
                </a:ln>
                <a:solidFill>
                  <a:schemeClr val="tx1"/>
                </a:solidFill>
                <a:effectLst/>
                <a:uLnTx/>
                <a:uFillTx/>
                <a:latin typeface="+mn-lt"/>
              </a:rPr>
              <a:t>ility</a:t>
            </a:r>
            <a:r>
              <a:rPr kumimoji="0" lang="en-CA" sz="2000" i="0" u="none" strike="noStrike" kern="0" cap="none" spc="0" normalizeH="0" baseline="0" noProof="0" dirty="0" smtClean="0">
                <a:ln>
                  <a:noFill/>
                </a:ln>
                <a:solidFill>
                  <a:schemeClr val="tx1"/>
                </a:solidFill>
                <a:effectLst/>
                <a:uLnTx/>
                <a:uFillTx/>
                <a:latin typeface="+mn-lt"/>
              </a:rPr>
              <a:t> testing</a:t>
            </a:r>
          </a:p>
          <a:p>
            <a:pPr marL="819150" marR="0" lvl="1" indent="-327025" algn="l" defTabSz="920750" rtl="0" eaLnBrk="0" fontAlgn="base" latinLnBrk="0" hangingPunct="0">
              <a:lnSpc>
                <a:spcPct val="100000"/>
              </a:lnSpc>
              <a:spcBef>
                <a:spcPct val="40000"/>
              </a:spcBef>
              <a:spcAft>
                <a:spcPct val="0"/>
              </a:spcAft>
              <a:buClrTx/>
              <a:buSzPct val="81000"/>
              <a:buFont typeface="Monotype Sorts" pitchFamily="2" charset="2"/>
              <a:buChar char="l"/>
              <a:tabLst/>
              <a:defRPr/>
            </a:pPr>
            <a:r>
              <a:rPr kumimoji="0" lang="en-CA" sz="2000" i="0" u="none" strike="noStrike" kern="0" cap="none" spc="0" normalizeH="0" baseline="0" noProof="0" dirty="0" smtClean="0">
                <a:ln>
                  <a:noFill/>
                </a:ln>
                <a:solidFill>
                  <a:schemeClr val="tx1"/>
                </a:solidFill>
                <a:effectLst/>
                <a:uLnTx/>
                <a:uFillTx/>
                <a:latin typeface="+mn-lt"/>
              </a:rPr>
              <a:t>…ilities!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288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CA"/>
          </a:p>
        </p:txBody>
      </p:sp>
      <p:pic>
        <p:nvPicPr>
          <p:cNvPr id="53250" name="Picture 2"/>
          <p:cNvPicPr>
            <a:picLocks noChangeAspect="1" noChangeArrowheads="1"/>
          </p:cNvPicPr>
          <p:nvPr/>
        </p:nvPicPr>
        <p:blipFill>
          <a:blip r:embed="rId2" cstate="print"/>
          <a:srcRect/>
          <a:stretch>
            <a:fillRect/>
          </a:stretch>
        </p:blipFill>
        <p:spPr bwMode="auto">
          <a:xfrm>
            <a:off x="0" y="0"/>
            <a:ext cx="5842794" cy="6550536"/>
          </a:xfrm>
          <a:prstGeom prst="rect">
            <a:avLst/>
          </a:prstGeom>
          <a:noFill/>
          <a:ln w="9525">
            <a:noFill/>
            <a:miter lim="800000"/>
            <a:headEnd/>
            <a:tailEnd/>
          </a:ln>
        </p:spPr>
      </p:pic>
      <p:pic>
        <p:nvPicPr>
          <p:cNvPr id="53251" name="Picture 3"/>
          <p:cNvPicPr>
            <a:picLocks noChangeAspect="1" noChangeArrowheads="1"/>
          </p:cNvPicPr>
          <p:nvPr/>
        </p:nvPicPr>
        <p:blipFill>
          <a:blip r:embed="rId3" cstate="print"/>
          <a:srcRect/>
          <a:stretch>
            <a:fillRect/>
          </a:stretch>
        </p:blipFill>
        <p:spPr bwMode="auto">
          <a:xfrm>
            <a:off x="5451743" y="-27384"/>
            <a:ext cx="3728769" cy="3853061"/>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ChangeArrowheads="1"/>
          </p:cNvSpPr>
          <p:nvPr>
            <p:ph type="title"/>
          </p:nvPr>
        </p:nvSpPr>
        <p:spPr/>
        <p:txBody>
          <a:bodyPr/>
          <a:lstStyle/>
          <a:p>
            <a:pPr>
              <a:defRPr/>
            </a:pPr>
            <a:r>
              <a:rPr lang="en-US" sz="2800" dirty="0" smtClean="0"/>
              <a:t>Test </a:t>
            </a:r>
            <a:r>
              <a:rPr lang="en-US" sz="2800" dirty="0" smtClean="0"/>
              <a:t>Levels</a:t>
            </a:r>
            <a:r>
              <a:rPr lang="tr-TR" sz="2800" dirty="0" smtClean="0"/>
              <a:t> </a:t>
            </a:r>
            <a:r>
              <a:rPr lang="en-US" sz="2800" dirty="0" smtClean="0"/>
              <a:t>/ </a:t>
            </a:r>
            <a:r>
              <a:rPr lang="en-US" sz="2800" dirty="0" smtClean="0"/>
              <a:t>Test Organization</a:t>
            </a:r>
            <a:endParaRPr lang="en-US" sz="2800" dirty="0" smtClean="0">
              <a:effectLst/>
            </a:endParaRPr>
          </a:p>
        </p:txBody>
      </p:sp>
      <p:sp>
        <p:nvSpPr>
          <p:cNvPr id="77827" name="Rectangle 3"/>
          <p:cNvSpPr>
            <a:spLocks noGrp="1" noChangeArrowheads="1"/>
          </p:cNvSpPr>
          <p:nvPr>
            <p:ph idx="1"/>
          </p:nvPr>
        </p:nvSpPr>
        <p:spPr>
          <a:xfrm>
            <a:off x="5649" y="721724"/>
            <a:ext cx="9138351" cy="5197770"/>
          </a:xfrm>
        </p:spPr>
        <p:txBody>
          <a:bodyPr/>
          <a:lstStyle/>
          <a:p>
            <a:r>
              <a:rPr lang="en-US" sz="2400" b="0" dirty="0" smtClean="0"/>
              <a:t>Since we can have defects in different </a:t>
            </a:r>
            <a:r>
              <a:rPr lang="en-US" sz="2400" b="0" dirty="0" smtClean="0">
                <a:solidFill>
                  <a:srgbClr val="663300"/>
                </a:solidFill>
              </a:rPr>
              <a:t>level and stages </a:t>
            </a:r>
            <a:r>
              <a:rPr lang="en-US" sz="2400" b="0" dirty="0" smtClean="0"/>
              <a:t>of the SW process, we need </a:t>
            </a:r>
            <a:r>
              <a:rPr lang="en-US" sz="2400" b="1" dirty="0" smtClean="0"/>
              <a:t>testing at different </a:t>
            </a:r>
            <a:r>
              <a:rPr lang="en-US" sz="2400" b="1" u="sng" dirty="0" smtClean="0">
                <a:solidFill>
                  <a:srgbClr val="663300"/>
                </a:solidFill>
              </a:rPr>
              <a:t>level</a:t>
            </a:r>
            <a:r>
              <a:rPr lang="tr-TR" sz="2400" b="1" u="sng" dirty="0" smtClean="0">
                <a:solidFill>
                  <a:srgbClr val="663300"/>
                </a:solidFill>
              </a:rPr>
              <a:t>s</a:t>
            </a:r>
            <a:r>
              <a:rPr lang="en-US" sz="2400" b="1" dirty="0" smtClean="0">
                <a:solidFill>
                  <a:srgbClr val="663300"/>
                </a:solidFill>
              </a:rPr>
              <a:t> </a:t>
            </a:r>
            <a:r>
              <a:rPr lang="en-US" sz="2400" b="1" dirty="0" smtClean="0">
                <a:solidFill>
                  <a:srgbClr val="663300"/>
                </a:solidFill>
              </a:rPr>
              <a:t>and </a:t>
            </a:r>
            <a:r>
              <a:rPr lang="en-US" sz="2400" b="1" u="sng" dirty="0" smtClean="0">
                <a:solidFill>
                  <a:srgbClr val="663300"/>
                </a:solidFill>
              </a:rPr>
              <a:t>stages</a:t>
            </a:r>
          </a:p>
          <a:p>
            <a:pPr marL="742950" lvl="1" indent="-285750"/>
            <a:r>
              <a:rPr lang="en-US" sz="2400" dirty="0" smtClean="0"/>
              <a:t>Unit testing (also called module or component testing)</a:t>
            </a:r>
          </a:p>
          <a:p>
            <a:pPr marL="742950" lvl="1" indent="-285750"/>
            <a:r>
              <a:rPr lang="en-US" sz="2400" dirty="0" smtClean="0"/>
              <a:t>Integration testing</a:t>
            </a:r>
          </a:p>
          <a:p>
            <a:pPr marL="742950" lvl="1" indent="-285750"/>
            <a:r>
              <a:rPr lang="en-US" sz="2400" dirty="0" smtClean="0"/>
              <a:t>System testing</a:t>
            </a:r>
          </a:p>
          <a:p>
            <a:pPr marL="742950" lvl="1" indent="-285750"/>
            <a:r>
              <a:rPr lang="en-US" sz="2400" dirty="0" smtClean="0"/>
              <a:t>Non-functional (e.g., performance) testing</a:t>
            </a:r>
          </a:p>
          <a:p>
            <a:pPr marL="742950" lvl="1" indent="-285750"/>
            <a:r>
              <a:rPr lang="en-US" sz="2400" dirty="0" smtClean="0"/>
              <a:t>Acceptance testing</a:t>
            </a:r>
          </a:p>
          <a:p>
            <a:pPr marL="742950" lvl="1" indent="-285750"/>
            <a:r>
              <a:rPr lang="en-US" sz="2400" dirty="0" smtClean="0"/>
              <a:t>Installation testing</a:t>
            </a:r>
          </a:p>
          <a:p>
            <a:pPr marL="742950" lvl="1" indent="-285750"/>
            <a:r>
              <a:rPr lang="en-US" sz="2400" dirty="0" smtClean="0"/>
              <a:t>…</a:t>
            </a:r>
          </a:p>
          <a:p>
            <a:endParaRPr lang="en-US" sz="2400" b="0" u="sng" dirty="0" smtClean="0"/>
          </a:p>
          <a:p>
            <a:r>
              <a:rPr lang="en-US" sz="2400" b="0" u="sng" dirty="0" smtClean="0"/>
              <a:t>One</a:t>
            </a:r>
            <a:r>
              <a:rPr lang="en-US" sz="2400" b="0" dirty="0" smtClean="0"/>
              <a:t> typical test process comes next…</a:t>
            </a:r>
          </a:p>
        </p:txBody>
      </p:sp>
    </p:spTree>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3"/>
          <p:cNvGrpSpPr>
            <a:grpSpLocks/>
          </p:cNvGrpSpPr>
          <p:nvPr/>
        </p:nvGrpSpPr>
        <p:grpSpPr bwMode="auto">
          <a:xfrm>
            <a:off x="28575" y="1125538"/>
            <a:ext cx="1458913" cy="5589587"/>
            <a:chOff x="18" y="709"/>
            <a:chExt cx="919" cy="3521"/>
          </a:xfrm>
        </p:grpSpPr>
        <p:grpSp>
          <p:nvGrpSpPr>
            <p:cNvPr id="3" name="Group 2"/>
            <p:cNvGrpSpPr>
              <a:grpSpLocks/>
            </p:cNvGrpSpPr>
            <p:nvPr/>
          </p:nvGrpSpPr>
          <p:grpSpPr bwMode="auto">
            <a:xfrm>
              <a:off x="407" y="709"/>
              <a:ext cx="530" cy="3240"/>
              <a:chOff x="407" y="441"/>
              <a:chExt cx="530" cy="3240"/>
            </a:xfrm>
          </p:grpSpPr>
          <p:grpSp>
            <p:nvGrpSpPr>
              <p:cNvPr id="4" name="Group 3"/>
              <p:cNvGrpSpPr>
                <a:grpSpLocks/>
              </p:cNvGrpSpPr>
              <p:nvPr/>
            </p:nvGrpSpPr>
            <p:grpSpPr bwMode="auto">
              <a:xfrm>
                <a:off x="407" y="441"/>
                <a:ext cx="530" cy="408"/>
                <a:chOff x="407" y="441"/>
                <a:chExt cx="530" cy="408"/>
              </a:xfrm>
            </p:grpSpPr>
            <p:sp>
              <p:nvSpPr>
                <p:cNvPr id="78913" name="Rectangle 4"/>
                <p:cNvSpPr>
                  <a:spLocks noChangeArrowheads="1"/>
                </p:cNvSpPr>
                <p:nvPr/>
              </p:nvSpPr>
              <p:spPr bwMode="auto">
                <a:xfrm>
                  <a:off x="407" y="454"/>
                  <a:ext cx="530" cy="395"/>
                </a:xfrm>
                <a:prstGeom prst="rect">
                  <a:avLst/>
                </a:prstGeom>
                <a:solidFill>
                  <a:schemeClr val="folHlink"/>
                </a:solidFill>
                <a:ln w="12700">
                  <a:solidFill>
                    <a:schemeClr val="tx1"/>
                  </a:solidFill>
                  <a:miter lim="800000"/>
                  <a:headEnd/>
                  <a:tailEnd/>
                </a:ln>
              </p:spPr>
              <p:txBody>
                <a:bodyPr wrap="none" anchor="ctr"/>
                <a:lstStyle/>
                <a:p>
                  <a:endParaRPr lang="en-US" sz="1400" i="0"/>
                </a:p>
              </p:txBody>
            </p:sp>
            <p:sp>
              <p:nvSpPr>
                <p:cNvPr id="78914" name="Rectangle 5"/>
                <p:cNvSpPr>
                  <a:spLocks noChangeArrowheads="1"/>
                </p:cNvSpPr>
                <p:nvPr/>
              </p:nvSpPr>
              <p:spPr bwMode="auto">
                <a:xfrm>
                  <a:off x="448" y="441"/>
                  <a:ext cx="447" cy="308"/>
                </a:xfrm>
                <a:prstGeom prst="rect">
                  <a:avLst/>
                </a:prstGeom>
                <a:noFill/>
                <a:ln w="9525">
                  <a:noFill/>
                  <a:miter lim="800000"/>
                  <a:headEnd/>
                  <a:tailEnd/>
                </a:ln>
              </p:spPr>
              <p:txBody>
                <a:bodyPr wrap="none" lIns="65088" tIns="31750" rIns="65088" bIns="31750">
                  <a:spAutoFit/>
                </a:bodyPr>
                <a:lstStyle/>
                <a:p>
                  <a:pPr algn="ctr" defTabSz="447675"/>
                  <a:r>
                    <a:rPr lang="en-US" sz="1400" i="0"/>
                    <a:t>Unit</a:t>
                  </a:r>
                </a:p>
                <a:p>
                  <a:pPr algn="ctr" defTabSz="447675"/>
                  <a:r>
                    <a:rPr lang="en-US" sz="1400" i="0"/>
                    <a:t>testing</a:t>
                  </a:r>
                </a:p>
              </p:txBody>
            </p:sp>
          </p:grpSp>
          <p:grpSp>
            <p:nvGrpSpPr>
              <p:cNvPr id="5" name="Group 6"/>
              <p:cNvGrpSpPr>
                <a:grpSpLocks/>
              </p:cNvGrpSpPr>
              <p:nvPr/>
            </p:nvGrpSpPr>
            <p:grpSpPr bwMode="auto">
              <a:xfrm>
                <a:off x="407" y="1353"/>
                <a:ext cx="530" cy="408"/>
                <a:chOff x="407" y="1353"/>
                <a:chExt cx="530" cy="408"/>
              </a:xfrm>
            </p:grpSpPr>
            <p:sp>
              <p:nvSpPr>
                <p:cNvPr id="78911" name="Rectangle 7"/>
                <p:cNvSpPr>
                  <a:spLocks noChangeArrowheads="1"/>
                </p:cNvSpPr>
                <p:nvPr/>
              </p:nvSpPr>
              <p:spPr bwMode="auto">
                <a:xfrm>
                  <a:off x="407" y="1366"/>
                  <a:ext cx="530" cy="395"/>
                </a:xfrm>
                <a:prstGeom prst="rect">
                  <a:avLst/>
                </a:prstGeom>
                <a:solidFill>
                  <a:schemeClr val="folHlink"/>
                </a:solidFill>
                <a:ln w="12700">
                  <a:solidFill>
                    <a:schemeClr val="tx1"/>
                  </a:solidFill>
                  <a:miter lim="800000"/>
                  <a:headEnd/>
                  <a:tailEnd/>
                </a:ln>
              </p:spPr>
              <p:txBody>
                <a:bodyPr wrap="none" anchor="ctr"/>
                <a:lstStyle/>
                <a:p>
                  <a:endParaRPr lang="en-US" sz="1400" i="0"/>
                </a:p>
              </p:txBody>
            </p:sp>
            <p:sp>
              <p:nvSpPr>
                <p:cNvPr id="78912" name="Rectangle 8"/>
                <p:cNvSpPr>
                  <a:spLocks noChangeArrowheads="1"/>
                </p:cNvSpPr>
                <p:nvPr/>
              </p:nvSpPr>
              <p:spPr bwMode="auto">
                <a:xfrm>
                  <a:off x="448" y="1353"/>
                  <a:ext cx="447" cy="308"/>
                </a:xfrm>
                <a:prstGeom prst="rect">
                  <a:avLst/>
                </a:prstGeom>
                <a:noFill/>
                <a:ln w="9525">
                  <a:noFill/>
                  <a:miter lim="800000"/>
                  <a:headEnd/>
                  <a:tailEnd/>
                </a:ln>
              </p:spPr>
              <p:txBody>
                <a:bodyPr wrap="none" lIns="65088" tIns="31750" rIns="65088" bIns="31750">
                  <a:spAutoFit/>
                </a:bodyPr>
                <a:lstStyle/>
                <a:p>
                  <a:pPr algn="ctr" defTabSz="447675"/>
                  <a:r>
                    <a:rPr lang="en-US" sz="1400" i="0"/>
                    <a:t>Unit</a:t>
                  </a:r>
                </a:p>
                <a:p>
                  <a:pPr algn="ctr" defTabSz="447675"/>
                  <a:r>
                    <a:rPr lang="en-US" sz="1400" i="0"/>
                    <a:t>testing</a:t>
                  </a:r>
                </a:p>
              </p:txBody>
            </p:sp>
          </p:grpSp>
          <p:grpSp>
            <p:nvGrpSpPr>
              <p:cNvPr id="6" name="Group 9"/>
              <p:cNvGrpSpPr>
                <a:grpSpLocks/>
              </p:cNvGrpSpPr>
              <p:nvPr/>
            </p:nvGrpSpPr>
            <p:grpSpPr bwMode="auto">
              <a:xfrm>
                <a:off x="407" y="3273"/>
                <a:ext cx="530" cy="408"/>
                <a:chOff x="407" y="3273"/>
                <a:chExt cx="530" cy="408"/>
              </a:xfrm>
            </p:grpSpPr>
            <p:sp>
              <p:nvSpPr>
                <p:cNvPr id="78909" name="Rectangle 10"/>
                <p:cNvSpPr>
                  <a:spLocks noChangeArrowheads="1"/>
                </p:cNvSpPr>
                <p:nvPr/>
              </p:nvSpPr>
              <p:spPr bwMode="auto">
                <a:xfrm>
                  <a:off x="407" y="3286"/>
                  <a:ext cx="530" cy="395"/>
                </a:xfrm>
                <a:prstGeom prst="rect">
                  <a:avLst/>
                </a:prstGeom>
                <a:solidFill>
                  <a:schemeClr val="folHlink"/>
                </a:solidFill>
                <a:ln w="12700">
                  <a:solidFill>
                    <a:schemeClr val="tx1"/>
                  </a:solidFill>
                  <a:miter lim="800000"/>
                  <a:headEnd/>
                  <a:tailEnd/>
                </a:ln>
              </p:spPr>
              <p:txBody>
                <a:bodyPr wrap="none" anchor="ctr"/>
                <a:lstStyle/>
                <a:p>
                  <a:endParaRPr lang="en-US" sz="1400" i="0"/>
                </a:p>
              </p:txBody>
            </p:sp>
            <p:sp>
              <p:nvSpPr>
                <p:cNvPr id="78910" name="Rectangle 11"/>
                <p:cNvSpPr>
                  <a:spLocks noChangeArrowheads="1"/>
                </p:cNvSpPr>
                <p:nvPr/>
              </p:nvSpPr>
              <p:spPr bwMode="auto">
                <a:xfrm>
                  <a:off x="448" y="3273"/>
                  <a:ext cx="447" cy="308"/>
                </a:xfrm>
                <a:prstGeom prst="rect">
                  <a:avLst/>
                </a:prstGeom>
                <a:noFill/>
                <a:ln w="9525">
                  <a:noFill/>
                  <a:miter lim="800000"/>
                  <a:headEnd/>
                  <a:tailEnd/>
                </a:ln>
              </p:spPr>
              <p:txBody>
                <a:bodyPr wrap="none" lIns="65088" tIns="31750" rIns="65088" bIns="31750">
                  <a:spAutoFit/>
                </a:bodyPr>
                <a:lstStyle/>
                <a:p>
                  <a:pPr algn="ctr" defTabSz="447675"/>
                  <a:r>
                    <a:rPr lang="en-US" sz="1400" i="0"/>
                    <a:t>Unit</a:t>
                  </a:r>
                </a:p>
                <a:p>
                  <a:pPr algn="ctr" defTabSz="447675"/>
                  <a:r>
                    <a:rPr lang="en-US" sz="1400" i="0"/>
                    <a:t>testing</a:t>
                  </a:r>
                </a:p>
              </p:txBody>
            </p:sp>
          </p:grpSp>
        </p:grpSp>
        <p:sp>
          <p:nvSpPr>
            <p:cNvPr id="78899" name="Rectangle 41"/>
            <p:cNvSpPr>
              <a:spLocks noChangeArrowheads="1"/>
            </p:cNvSpPr>
            <p:nvPr/>
          </p:nvSpPr>
          <p:spPr bwMode="auto">
            <a:xfrm rot="-5400000">
              <a:off x="-207" y="1368"/>
              <a:ext cx="661" cy="212"/>
            </a:xfrm>
            <a:prstGeom prst="rect">
              <a:avLst/>
            </a:prstGeom>
            <a:noFill/>
            <a:ln w="9525">
              <a:noFill/>
              <a:miter lim="800000"/>
              <a:headEnd/>
              <a:tailEnd/>
            </a:ln>
          </p:spPr>
          <p:txBody>
            <a:bodyPr wrap="none" lIns="92075" tIns="46038" rIns="92075" bIns="46038">
              <a:spAutoFit/>
            </a:bodyPr>
            <a:lstStyle/>
            <a:p>
              <a:r>
                <a:rPr lang="en-US" i="0"/>
                <a:t>Unit</a:t>
              </a:r>
              <a:r>
                <a:rPr lang="en-US"/>
                <a:t> </a:t>
              </a:r>
              <a:r>
                <a:rPr lang="en-US" sz="1400" i="0"/>
                <a:t>code</a:t>
              </a:r>
            </a:p>
          </p:txBody>
        </p:sp>
        <p:sp>
          <p:nvSpPr>
            <p:cNvPr id="78900" name="Rectangle 42"/>
            <p:cNvSpPr>
              <a:spLocks noChangeArrowheads="1"/>
            </p:cNvSpPr>
            <p:nvPr/>
          </p:nvSpPr>
          <p:spPr bwMode="auto">
            <a:xfrm rot="-5400000">
              <a:off x="-207" y="2513"/>
              <a:ext cx="661" cy="212"/>
            </a:xfrm>
            <a:prstGeom prst="rect">
              <a:avLst/>
            </a:prstGeom>
            <a:noFill/>
            <a:ln w="9525">
              <a:noFill/>
              <a:miter lim="800000"/>
              <a:headEnd/>
              <a:tailEnd/>
            </a:ln>
          </p:spPr>
          <p:txBody>
            <a:bodyPr wrap="none" lIns="92075" tIns="46038" rIns="92075" bIns="46038">
              <a:spAutoFit/>
            </a:bodyPr>
            <a:lstStyle/>
            <a:p>
              <a:r>
                <a:rPr lang="en-US" i="0"/>
                <a:t>Unit</a:t>
              </a:r>
              <a:r>
                <a:rPr lang="en-US"/>
                <a:t> </a:t>
              </a:r>
              <a:r>
                <a:rPr lang="en-US" sz="1400" i="0"/>
                <a:t>code</a:t>
              </a:r>
            </a:p>
          </p:txBody>
        </p:sp>
        <p:sp>
          <p:nvSpPr>
            <p:cNvPr id="78901" name="Rectangle 43"/>
            <p:cNvSpPr>
              <a:spLocks noChangeArrowheads="1"/>
            </p:cNvSpPr>
            <p:nvPr/>
          </p:nvSpPr>
          <p:spPr bwMode="auto">
            <a:xfrm rot="-5400000">
              <a:off x="-198" y="3822"/>
              <a:ext cx="624" cy="192"/>
            </a:xfrm>
            <a:prstGeom prst="rect">
              <a:avLst/>
            </a:prstGeom>
            <a:noFill/>
            <a:ln w="9525">
              <a:noFill/>
              <a:miter lim="800000"/>
              <a:headEnd/>
              <a:tailEnd/>
            </a:ln>
          </p:spPr>
          <p:txBody>
            <a:bodyPr wrap="none" lIns="92075" tIns="46038" rIns="92075" bIns="46038">
              <a:spAutoFit/>
            </a:bodyPr>
            <a:lstStyle/>
            <a:p>
              <a:r>
                <a:rPr lang="en-US" sz="1400" i="0"/>
                <a:t>Unit code</a:t>
              </a:r>
            </a:p>
          </p:txBody>
        </p:sp>
        <p:sp>
          <p:nvSpPr>
            <p:cNvPr id="78902" name="Line 44"/>
            <p:cNvSpPr>
              <a:spLocks noChangeShapeType="1"/>
            </p:cNvSpPr>
            <p:nvPr/>
          </p:nvSpPr>
          <p:spPr bwMode="auto">
            <a:xfrm>
              <a:off x="240" y="1852"/>
              <a:ext cx="192" cy="0"/>
            </a:xfrm>
            <a:prstGeom prst="line">
              <a:avLst/>
            </a:prstGeom>
            <a:noFill/>
            <a:ln w="12700">
              <a:solidFill>
                <a:schemeClr val="tx1"/>
              </a:solidFill>
              <a:round/>
              <a:headEnd type="none" w="sm" len="sm"/>
              <a:tailEnd type="stealth" w="med" len="lg"/>
            </a:ln>
          </p:spPr>
          <p:txBody>
            <a:bodyPr/>
            <a:lstStyle/>
            <a:p>
              <a:endParaRPr lang="en-CA"/>
            </a:p>
          </p:txBody>
        </p:sp>
        <p:sp>
          <p:nvSpPr>
            <p:cNvPr id="78903" name="Line 45"/>
            <p:cNvSpPr>
              <a:spLocks noChangeShapeType="1"/>
            </p:cNvSpPr>
            <p:nvPr/>
          </p:nvSpPr>
          <p:spPr bwMode="auto">
            <a:xfrm>
              <a:off x="240" y="3772"/>
              <a:ext cx="192" cy="0"/>
            </a:xfrm>
            <a:prstGeom prst="line">
              <a:avLst/>
            </a:prstGeom>
            <a:noFill/>
            <a:ln w="12700">
              <a:solidFill>
                <a:schemeClr val="tx1"/>
              </a:solidFill>
              <a:round/>
              <a:headEnd type="none" w="sm" len="sm"/>
              <a:tailEnd type="stealth" w="med" len="lg"/>
            </a:ln>
          </p:spPr>
          <p:txBody>
            <a:bodyPr/>
            <a:lstStyle/>
            <a:p>
              <a:endParaRPr lang="en-CA"/>
            </a:p>
          </p:txBody>
        </p:sp>
        <p:sp>
          <p:nvSpPr>
            <p:cNvPr id="78904" name="Line 46"/>
            <p:cNvSpPr>
              <a:spLocks noChangeShapeType="1"/>
            </p:cNvSpPr>
            <p:nvPr/>
          </p:nvSpPr>
          <p:spPr bwMode="auto">
            <a:xfrm>
              <a:off x="240" y="940"/>
              <a:ext cx="192" cy="0"/>
            </a:xfrm>
            <a:prstGeom prst="line">
              <a:avLst/>
            </a:prstGeom>
            <a:noFill/>
            <a:ln w="12700">
              <a:solidFill>
                <a:schemeClr val="tx1"/>
              </a:solidFill>
              <a:round/>
              <a:headEnd type="none" w="sm" len="sm"/>
              <a:tailEnd type="stealth" w="med" len="lg"/>
            </a:ln>
          </p:spPr>
          <p:txBody>
            <a:bodyPr/>
            <a:lstStyle/>
            <a:p>
              <a:endParaRPr lang="en-CA"/>
            </a:p>
          </p:txBody>
        </p:sp>
        <p:sp>
          <p:nvSpPr>
            <p:cNvPr id="78905" name="Rectangle 47"/>
            <p:cNvSpPr>
              <a:spLocks noChangeArrowheads="1"/>
            </p:cNvSpPr>
            <p:nvPr/>
          </p:nvSpPr>
          <p:spPr bwMode="auto">
            <a:xfrm>
              <a:off x="566" y="2159"/>
              <a:ext cx="147" cy="460"/>
            </a:xfrm>
            <a:prstGeom prst="rect">
              <a:avLst/>
            </a:prstGeom>
            <a:noFill/>
            <a:ln w="9525">
              <a:noFill/>
              <a:miter lim="800000"/>
              <a:headEnd/>
              <a:tailEnd/>
            </a:ln>
          </p:spPr>
          <p:txBody>
            <a:bodyPr wrap="none" lIns="92075" tIns="46038" rIns="92075" bIns="46038">
              <a:spAutoFit/>
            </a:bodyPr>
            <a:lstStyle/>
            <a:p>
              <a:r>
                <a:rPr lang="en-US" sz="1400" i="0"/>
                <a:t>.</a:t>
              </a:r>
            </a:p>
            <a:p>
              <a:r>
                <a:rPr lang="en-US" sz="1400" i="0"/>
                <a:t>.</a:t>
              </a:r>
            </a:p>
            <a:p>
              <a:r>
                <a:rPr lang="en-US" sz="1400" i="0"/>
                <a:t>.</a:t>
              </a:r>
            </a:p>
          </p:txBody>
        </p:sp>
      </p:grpSp>
      <p:grpSp>
        <p:nvGrpSpPr>
          <p:cNvPr id="7" name="Group 64"/>
          <p:cNvGrpSpPr>
            <a:grpSpLocks/>
          </p:cNvGrpSpPr>
          <p:nvPr/>
        </p:nvGrpSpPr>
        <p:grpSpPr bwMode="auto">
          <a:xfrm>
            <a:off x="1524000" y="1065213"/>
            <a:ext cx="1739900" cy="5302250"/>
            <a:chOff x="960" y="671"/>
            <a:chExt cx="1096" cy="3340"/>
          </a:xfrm>
        </p:grpSpPr>
        <p:grpSp>
          <p:nvGrpSpPr>
            <p:cNvPr id="8" name="Group 13"/>
            <p:cNvGrpSpPr>
              <a:grpSpLocks/>
            </p:cNvGrpSpPr>
            <p:nvPr/>
          </p:nvGrpSpPr>
          <p:grpSpPr bwMode="auto">
            <a:xfrm>
              <a:off x="1163" y="2257"/>
              <a:ext cx="698" cy="523"/>
              <a:chOff x="1163" y="1989"/>
              <a:chExt cx="698" cy="523"/>
            </a:xfrm>
          </p:grpSpPr>
          <p:sp>
            <p:nvSpPr>
              <p:cNvPr id="78896" name="Rectangle 14"/>
              <p:cNvSpPr>
                <a:spLocks noChangeArrowheads="1"/>
              </p:cNvSpPr>
              <p:nvPr/>
            </p:nvSpPr>
            <p:spPr bwMode="auto">
              <a:xfrm>
                <a:off x="1163" y="1989"/>
                <a:ext cx="698" cy="523"/>
              </a:xfrm>
              <a:prstGeom prst="rect">
                <a:avLst/>
              </a:prstGeom>
              <a:solidFill>
                <a:schemeClr val="folHlink"/>
              </a:solidFill>
              <a:ln w="12700">
                <a:solidFill>
                  <a:schemeClr val="tx1"/>
                </a:solidFill>
                <a:miter lim="800000"/>
                <a:headEnd/>
                <a:tailEnd/>
              </a:ln>
            </p:spPr>
            <p:txBody>
              <a:bodyPr wrap="none" anchor="ctr"/>
              <a:lstStyle/>
              <a:p>
                <a:endParaRPr lang="en-US" sz="1400" i="0"/>
              </a:p>
            </p:txBody>
          </p:sp>
          <p:sp>
            <p:nvSpPr>
              <p:cNvPr id="78897" name="Rectangle 15"/>
              <p:cNvSpPr>
                <a:spLocks noChangeArrowheads="1"/>
              </p:cNvSpPr>
              <p:nvPr/>
            </p:nvSpPr>
            <p:spPr bwMode="auto">
              <a:xfrm>
                <a:off x="1184" y="2053"/>
                <a:ext cx="658" cy="308"/>
              </a:xfrm>
              <a:prstGeom prst="rect">
                <a:avLst/>
              </a:prstGeom>
              <a:noFill/>
              <a:ln w="9525">
                <a:noFill/>
                <a:miter lim="800000"/>
                <a:headEnd/>
                <a:tailEnd/>
              </a:ln>
            </p:spPr>
            <p:txBody>
              <a:bodyPr wrap="none" lIns="65088" tIns="31750" rIns="65088" bIns="31750">
                <a:spAutoFit/>
              </a:bodyPr>
              <a:lstStyle/>
              <a:p>
                <a:pPr algn="ctr" defTabSz="447675"/>
                <a:r>
                  <a:rPr lang="en-US" sz="1400" i="0"/>
                  <a:t>Integration</a:t>
                </a:r>
              </a:p>
              <a:p>
                <a:pPr algn="ctr" defTabSz="447675"/>
                <a:r>
                  <a:rPr lang="en-US" sz="1400" i="0"/>
                  <a:t>testing</a:t>
                </a:r>
              </a:p>
            </p:txBody>
          </p:sp>
        </p:grpSp>
        <p:sp>
          <p:nvSpPr>
            <p:cNvPr id="78889" name="Line 28"/>
            <p:cNvSpPr>
              <a:spLocks noChangeShapeType="1"/>
            </p:cNvSpPr>
            <p:nvPr/>
          </p:nvSpPr>
          <p:spPr bwMode="auto">
            <a:xfrm>
              <a:off x="960" y="1852"/>
              <a:ext cx="192" cy="672"/>
            </a:xfrm>
            <a:prstGeom prst="line">
              <a:avLst/>
            </a:prstGeom>
            <a:noFill/>
            <a:ln w="12700">
              <a:solidFill>
                <a:schemeClr val="tx1"/>
              </a:solidFill>
              <a:round/>
              <a:headEnd type="none" w="sm" len="sm"/>
              <a:tailEnd type="stealth" w="med" len="lg"/>
            </a:ln>
          </p:spPr>
          <p:txBody>
            <a:bodyPr/>
            <a:lstStyle/>
            <a:p>
              <a:endParaRPr lang="en-CA"/>
            </a:p>
          </p:txBody>
        </p:sp>
        <p:sp>
          <p:nvSpPr>
            <p:cNvPr id="78890" name="Line 29"/>
            <p:cNvSpPr>
              <a:spLocks noChangeShapeType="1"/>
            </p:cNvSpPr>
            <p:nvPr/>
          </p:nvSpPr>
          <p:spPr bwMode="auto">
            <a:xfrm>
              <a:off x="960" y="892"/>
              <a:ext cx="192" cy="1392"/>
            </a:xfrm>
            <a:prstGeom prst="line">
              <a:avLst/>
            </a:prstGeom>
            <a:noFill/>
            <a:ln w="12700">
              <a:solidFill>
                <a:schemeClr val="tx1"/>
              </a:solidFill>
              <a:round/>
              <a:headEnd type="none" w="sm" len="sm"/>
              <a:tailEnd type="stealth" w="med" len="lg"/>
            </a:ln>
          </p:spPr>
          <p:txBody>
            <a:bodyPr/>
            <a:lstStyle/>
            <a:p>
              <a:endParaRPr lang="en-CA"/>
            </a:p>
          </p:txBody>
        </p:sp>
        <p:sp>
          <p:nvSpPr>
            <p:cNvPr id="78891" name="Line 30"/>
            <p:cNvSpPr>
              <a:spLocks noChangeShapeType="1"/>
            </p:cNvSpPr>
            <p:nvPr/>
          </p:nvSpPr>
          <p:spPr bwMode="auto">
            <a:xfrm flipV="1">
              <a:off x="960" y="2620"/>
              <a:ext cx="192" cy="1152"/>
            </a:xfrm>
            <a:prstGeom prst="line">
              <a:avLst/>
            </a:prstGeom>
            <a:noFill/>
            <a:ln w="12700">
              <a:solidFill>
                <a:schemeClr val="tx1"/>
              </a:solidFill>
              <a:round/>
              <a:headEnd type="none" w="sm" len="sm"/>
              <a:tailEnd type="stealth" w="med" len="lg"/>
            </a:ln>
          </p:spPr>
          <p:txBody>
            <a:bodyPr/>
            <a:lstStyle/>
            <a:p>
              <a:endParaRPr lang="en-CA"/>
            </a:p>
          </p:txBody>
        </p:sp>
        <p:sp>
          <p:nvSpPr>
            <p:cNvPr id="78892" name="Line 39"/>
            <p:cNvSpPr>
              <a:spLocks noChangeShapeType="1"/>
            </p:cNvSpPr>
            <p:nvPr/>
          </p:nvSpPr>
          <p:spPr bwMode="auto">
            <a:xfrm>
              <a:off x="1536" y="1132"/>
              <a:ext cx="0" cy="1152"/>
            </a:xfrm>
            <a:prstGeom prst="line">
              <a:avLst/>
            </a:prstGeom>
            <a:noFill/>
            <a:ln w="12700">
              <a:solidFill>
                <a:schemeClr val="tx1"/>
              </a:solidFill>
              <a:round/>
              <a:headEnd type="none" w="sm" len="sm"/>
              <a:tailEnd type="stealth" w="med" len="lg"/>
            </a:ln>
          </p:spPr>
          <p:txBody>
            <a:bodyPr/>
            <a:lstStyle/>
            <a:p>
              <a:endParaRPr lang="en-CA"/>
            </a:p>
          </p:txBody>
        </p:sp>
        <p:sp>
          <p:nvSpPr>
            <p:cNvPr id="78893" name="Rectangle 48"/>
            <p:cNvSpPr>
              <a:spLocks noChangeArrowheads="1"/>
            </p:cNvSpPr>
            <p:nvPr/>
          </p:nvSpPr>
          <p:spPr bwMode="auto">
            <a:xfrm rot="4860000">
              <a:off x="789" y="1199"/>
              <a:ext cx="710" cy="192"/>
            </a:xfrm>
            <a:prstGeom prst="rect">
              <a:avLst/>
            </a:prstGeom>
            <a:noFill/>
            <a:ln w="9525">
              <a:noFill/>
              <a:miter lim="800000"/>
              <a:headEnd/>
              <a:tailEnd/>
            </a:ln>
          </p:spPr>
          <p:txBody>
            <a:bodyPr wrap="none" lIns="92075" tIns="46038" rIns="92075" bIns="46038">
              <a:spAutoFit/>
            </a:bodyPr>
            <a:lstStyle/>
            <a:p>
              <a:r>
                <a:rPr lang="en-US" sz="1400" i="0"/>
                <a:t>Tested unit</a:t>
              </a:r>
            </a:p>
          </p:txBody>
        </p:sp>
        <p:sp>
          <p:nvSpPr>
            <p:cNvPr id="78894" name="Rectangle 49"/>
            <p:cNvSpPr>
              <a:spLocks noChangeArrowheads="1"/>
            </p:cNvSpPr>
            <p:nvPr/>
          </p:nvSpPr>
          <p:spPr bwMode="auto">
            <a:xfrm rot="-4800000">
              <a:off x="717" y="3560"/>
              <a:ext cx="710" cy="192"/>
            </a:xfrm>
            <a:prstGeom prst="rect">
              <a:avLst/>
            </a:prstGeom>
            <a:noFill/>
            <a:ln w="9525">
              <a:noFill/>
              <a:miter lim="800000"/>
              <a:headEnd/>
              <a:tailEnd/>
            </a:ln>
          </p:spPr>
          <p:txBody>
            <a:bodyPr wrap="none" lIns="92075" tIns="46038" rIns="92075" bIns="46038">
              <a:spAutoFit/>
            </a:bodyPr>
            <a:lstStyle/>
            <a:p>
              <a:r>
                <a:rPr lang="en-US" sz="1400" i="0"/>
                <a:t>Tested unit</a:t>
              </a:r>
            </a:p>
          </p:txBody>
        </p:sp>
        <p:sp>
          <p:nvSpPr>
            <p:cNvPr id="78895" name="Rectangle 55"/>
            <p:cNvSpPr>
              <a:spLocks noChangeArrowheads="1"/>
            </p:cNvSpPr>
            <p:nvPr/>
          </p:nvSpPr>
          <p:spPr bwMode="auto">
            <a:xfrm>
              <a:off x="1277" y="671"/>
              <a:ext cx="779" cy="326"/>
            </a:xfrm>
            <a:prstGeom prst="rect">
              <a:avLst/>
            </a:prstGeom>
            <a:noFill/>
            <a:ln w="9525">
              <a:noFill/>
              <a:miter lim="800000"/>
              <a:headEnd/>
              <a:tailEnd/>
            </a:ln>
          </p:spPr>
          <p:txBody>
            <a:bodyPr wrap="none" lIns="92075" tIns="46038" rIns="92075" bIns="46038">
              <a:spAutoFit/>
            </a:bodyPr>
            <a:lstStyle/>
            <a:p>
              <a:pPr algn="ctr"/>
              <a:r>
                <a:rPr lang="en-US" sz="1400" i="0"/>
                <a:t>Design</a:t>
              </a:r>
            </a:p>
            <a:p>
              <a:pPr algn="ctr"/>
              <a:r>
                <a:rPr lang="en-US" sz="1400" i="0"/>
                <a:t>descriptions</a:t>
              </a:r>
            </a:p>
          </p:txBody>
        </p:sp>
      </p:grpSp>
      <p:grpSp>
        <p:nvGrpSpPr>
          <p:cNvPr id="9" name="Group 65"/>
          <p:cNvGrpSpPr>
            <a:grpSpLocks/>
          </p:cNvGrpSpPr>
          <p:nvPr/>
        </p:nvGrpSpPr>
        <p:grpSpPr bwMode="auto">
          <a:xfrm>
            <a:off x="2662238" y="1065213"/>
            <a:ext cx="1917700" cy="4098925"/>
            <a:chOff x="1677" y="671"/>
            <a:chExt cx="1208" cy="2582"/>
          </a:xfrm>
        </p:grpSpPr>
        <p:grpSp>
          <p:nvGrpSpPr>
            <p:cNvPr id="10" name="Group 16"/>
            <p:cNvGrpSpPr>
              <a:grpSpLocks/>
            </p:cNvGrpSpPr>
            <p:nvPr/>
          </p:nvGrpSpPr>
          <p:grpSpPr bwMode="auto">
            <a:xfrm>
              <a:off x="2123" y="2257"/>
              <a:ext cx="698" cy="523"/>
              <a:chOff x="2123" y="1989"/>
              <a:chExt cx="698" cy="523"/>
            </a:xfrm>
          </p:grpSpPr>
          <p:sp>
            <p:nvSpPr>
              <p:cNvPr id="78886" name="Rectangle 17"/>
              <p:cNvSpPr>
                <a:spLocks noChangeArrowheads="1"/>
              </p:cNvSpPr>
              <p:nvPr/>
            </p:nvSpPr>
            <p:spPr bwMode="auto">
              <a:xfrm>
                <a:off x="2123" y="1989"/>
                <a:ext cx="698" cy="523"/>
              </a:xfrm>
              <a:prstGeom prst="rect">
                <a:avLst/>
              </a:prstGeom>
              <a:solidFill>
                <a:schemeClr val="folHlink"/>
              </a:solidFill>
              <a:ln w="12700">
                <a:solidFill>
                  <a:schemeClr val="tx1"/>
                </a:solidFill>
                <a:miter lim="800000"/>
                <a:headEnd/>
                <a:tailEnd/>
              </a:ln>
            </p:spPr>
            <p:txBody>
              <a:bodyPr wrap="none" anchor="ctr"/>
              <a:lstStyle/>
              <a:p>
                <a:endParaRPr lang="en-US" sz="1400" i="0"/>
              </a:p>
            </p:txBody>
          </p:sp>
          <p:sp>
            <p:nvSpPr>
              <p:cNvPr id="78887" name="Rectangle 18"/>
              <p:cNvSpPr>
                <a:spLocks noChangeArrowheads="1"/>
              </p:cNvSpPr>
              <p:nvPr/>
            </p:nvSpPr>
            <p:spPr bwMode="auto">
              <a:xfrm>
                <a:off x="2233" y="2053"/>
                <a:ext cx="480" cy="308"/>
              </a:xfrm>
              <a:prstGeom prst="rect">
                <a:avLst/>
              </a:prstGeom>
              <a:noFill/>
              <a:ln w="9525">
                <a:noFill/>
                <a:miter lim="800000"/>
                <a:headEnd/>
                <a:tailEnd/>
              </a:ln>
            </p:spPr>
            <p:txBody>
              <a:bodyPr wrap="none" lIns="65088" tIns="31750" rIns="65088" bIns="31750">
                <a:spAutoFit/>
              </a:bodyPr>
              <a:lstStyle/>
              <a:p>
                <a:pPr algn="ctr" defTabSz="447675"/>
                <a:r>
                  <a:rPr lang="en-US" sz="1400" i="0"/>
                  <a:t>System</a:t>
                </a:r>
              </a:p>
              <a:p>
                <a:pPr algn="ctr" defTabSz="447675"/>
                <a:r>
                  <a:rPr lang="en-US" sz="1400" i="0"/>
                  <a:t>testing</a:t>
                </a:r>
              </a:p>
            </p:txBody>
          </p:sp>
        </p:grpSp>
        <p:sp>
          <p:nvSpPr>
            <p:cNvPr id="78882" name="Line 31"/>
            <p:cNvSpPr>
              <a:spLocks noChangeShapeType="1"/>
            </p:cNvSpPr>
            <p:nvPr/>
          </p:nvSpPr>
          <p:spPr bwMode="auto">
            <a:xfrm>
              <a:off x="1872" y="2524"/>
              <a:ext cx="240" cy="0"/>
            </a:xfrm>
            <a:prstGeom prst="line">
              <a:avLst/>
            </a:prstGeom>
            <a:noFill/>
            <a:ln w="12700">
              <a:solidFill>
                <a:schemeClr val="tx1"/>
              </a:solidFill>
              <a:round/>
              <a:headEnd type="none" w="sm" len="sm"/>
              <a:tailEnd type="stealth" w="med" len="lg"/>
            </a:ln>
          </p:spPr>
          <p:txBody>
            <a:bodyPr/>
            <a:lstStyle/>
            <a:p>
              <a:endParaRPr lang="en-CA"/>
            </a:p>
          </p:txBody>
        </p:sp>
        <p:sp>
          <p:nvSpPr>
            <p:cNvPr id="78883" name="Line 38"/>
            <p:cNvSpPr>
              <a:spLocks noChangeShapeType="1"/>
            </p:cNvSpPr>
            <p:nvPr/>
          </p:nvSpPr>
          <p:spPr bwMode="auto">
            <a:xfrm>
              <a:off x="2448" y="1324"/>
              <a:ext cx="0" cy="912"/>
            </a:xfrm>
            <a:prstGeom prst="line">
              <a:avLst/>
            </a:prstGeom>
            <a:noFill/>
            <a:ln w="12700">
              <a:solidFill>
                <a:schemeClr val="tx1"/>
              </a:solidFill>
              <a:round/>
              <a:headEnd type="none" w="sm" len="sm"/>
              <a:tailEnd type="stealth" w="med" len="lg"/>
            </a:ln>
          </p:spPr>
          <p:txBody>
            <a:bodyPr/>
            <a:lstStyle/>
            <a:p>
              <a:endParaRPr lang="en-CA"/>
            </a:p>
          </p:txBody>
        </p:sp>
        <p:sp>
          <p:nvSpPr>
            <p:cNvPr id="78884" name="Rectangle 50"/>
            <p:cNvSpPr>
              <a:spLocks noChangeArrowheads="1"/>
            </p:cNvSpPr>
            <p:nvPr/>
          </p:nvSpPr>
          <p:spPr bwMode="auto">
            <a:xfrm>
              <a:off x="1677" y="2927"/>
              <a:ext cx="655" cy="326"/>
            </a:xfrm>
            <a:prstGeom prst="rect">
              <a:avLst/>
            </a:prstGeom>
            <a:noFill/>
            <a:ln w="9525">
              <a:noFill/>
              <a:miter lim="800000"/>
              <a:headEnd/>
              <a:tailEnd/>
            </a:ln>
          </p:spPr>
          <p:txBody>
            <a:bodyPr wrap="none" lIns="92075" tIns="46038" rIns="92075" bIns="46038">
              <a:spAutoFit/>
            </a:bodyPr>
            <a:lstStyle/>
            <a:p>
              <a:pPr algn="ctr"/>
              <a:r>
                <a:rPr lang="en-US" sz="1400" i="0"/>
                <a:t>Integrated</a:t>
              </a:r>
            </a:p>
            <a:p>
              <a:pPr algn="ctr"/>
              <a:r>
                <a:rPr lang="en-US" sz="1400" i="0"/>
                <a:t>modules</a:t>
              </a:r>
            </a:p>
          </p:txBody>
        </p:sp>
        <p:sp>
          <p:nvSpPr>
            <p:cNvPr id="78885" name="Rectangle 56"/>
            <p:cNvSpPr>
              <a:spLocks noChangeArrowheads="1"/>
            </p:cNvSpPr>
            <p:nvPr/>
          </p:nvSpPr>
          <p:spPr bwMode="auto">
            <a:xfrm>
              <a:off x="2026" y="671"/>
              <a:ext cx="859" cy="460"/>
            </a:xfrm>
            <a:prstGeom prst="rect">
              <a:avLst/>
            </a:prstGeom>
            <a:noFill/>
            <a:ln w="9525">
              <a:noFill/>
              <a:miter lim="800000"/>
              <a:headEnd/>
              <a:tailEnd/>
            </a:ln>
          </p:spPr>
          <p:txBody>
            <a:bodyPr wrap="none" lIns="92075" tIns="46038" rIns="92075" bIns="46038">
              <a:spAutoFit/>
            </a:bodyPr>
            <a:lstStyle/>
            <a:p>
              <a:pPr algn="ctr"/>
              <a:r>
                <a:rPr lang="en-US" sz="1400" i="0"/>
                <a:t>System</a:t>
              </a:r>
            </a:p>
            <a:p>
              <a:pPr algn="ctr"/>
              <a:r>
                <a:rPr lang="en-US" sz="1400" i="0"/>
                <a:t>functional</a:t>
              </a:r>
            </a:p>
            <a:p>
              <a:pPr algn="ctr"/>
              <a:r>
                <a:rPr lang="en-US" sz="1400" i="0"/>
                <a:t>specifications</a:t>
              </a:r>
            </a:p>
          </p:txBody>
        </p:sp>
      </p:grpSp>
      <p:grpSp>
        <p:nvGrpSpPr>
          <p:cNvPr id="11" name="Group 66"/>
          <p:cNvGrpSpPr>
            <a:grpSpLocks/>
          </p:cNvGrpSpPr>
          <p:nvPr/>
        </p:nvGrpSpPr>
        <p:grpSpPr bwMode="auto">
          <a:xfrm>
            <a:off x="4162425" y="1065213"/>
            <a:ext cx="2087563" cy="4098925"/>
            <a:chOff x="2622" y="671"/>
            <a:chExt cx="1315" cy="2582"/>
          </a:xfrm>
        </p:grpSpPr>
        <p:grpSp>
          <p:nvGrpSpPr>
            <p:cNvPr id="12" name="Group 19"/>
            <p:cNvGrpSpPr>
              <a:grpSpLocks/>
            </p:cNvGrpSpPr>
            <p:nvPr/>
          </p:nvGrpSpPr>
          <p:grpSpPr bwMode="auto">
            <a:xfrm>
              <a:off x="3083" y="2257"/>
              <a:ext cx="698" cy="523"/>
              <a:chOff x="3083" y="1989"/>
              <a:chExt cx="698" cy="523"/>
            </a:xfrm>
          </p:grpSpPr>
          <p:sp>
            <p:nvSpPr>
              <p:cNvPr id="78879" name="Rectangle 20"/>
              <p:cNvSpPr>
                <a:spLocks noChangeArrowheads="1"/>
              </p:cNvSpPr>
              <p:nvPr/>
            </p:nvSpPr>
            <p:spPr bwMode="auto">
              <a:xfrm>
                <a:off x="3083" y="1989"/>
                <a:ext cx="698" cy="523"/>
              </a:xfrm>
              <a:prstGeom prst="rect">
                <a:avLst/>
              </a:prstGeom>
              <a:solidFill>
                <a:schemeClr val="folHlink"/>
              </a:solidFill>
              <a:ln w="12700">
                <a:solidFill>
                  <a:schemeClr val="tx1"/>
                </a:solidFill>
                <a:miter lim="800000"/>
                <a:headEnd/>
                <a:tailEnd/>
              </a:ln>
            </p:spPr>
            <p:txBody>
              <a:bodyPr wrap="none" anchor="ctr"/>
              <a:lstStyle/>
              <a:p>
                <a:endParaRPr lang="en-US" sz="1400" i="0"/>
              </a:p>
            </p:txBody>
          </p:sp>
          <p:sp>
            <p:nvSpPr>
              <p:cNvPr id="78880" name="Rectangle 21"/>
              <p:cNvSpPr>
                <a:spLocks noChangeArrowheads="1"/>
              </p:cNvSpPr>
              <p:nvPr/>
            </p:nvSpPr>
            <p:spPr bwMode="auto">
              <a:xfrm>
                <a:off x="3127" y="2053"/>
                <a:ext cx="614" cy="442"/>
              </a:xfrm>
              <a:prstGeom prst="rect">
                <a:avLst/>
              </a:prstGeom>
              <a:noFill/>
              <a:ln w="9525">
                <a:noFill/>
                <a:miter lim="800000"/>
                <a:headEnd/>
                <a:tailEnd/>
              </a:ln>
            </p:spPr>
            <p:txBody>
              <a:bodyPr wrap="none" lIns="65088" tIns="31750" rIns="65088" bIns="31750">
                <a:spAutoFit/>
              </a:bodyPr>
              <a:lstStyle/>
              <a:p>
                <a:pPr algn="ctr" defTabSz="447675"/>
                <a:r>
                  <a:rPr lang="en-US" sz="1400" i="0">
                    <a:solidFill>
                      <a:schemeClr val="tx2"/>
                    </a:solidFill>
                  </a:rPr>
                  <a:t>Non-</a:t>
                </a:r>
              </a:p>
              <a:p>
                <a:pPr algn="ctr" defTabSz="447675"/>
                <a:r>
                  <a:rPr lang="en-US" sz="1400" i="0">
                    <a:solidFill>
                      <a:schemeClr val="tx2"/>
                    </a:solidFill>
                  </a:rPr>
                  <a:t>functional</a:t>
                </a:r>
                <a:endParaRPr lang="en-US" sz="1200" i="0"/>
              </a:p>
              <a:p>
                <a:pPr algn="ctr" defTabSz="447675"/>
                <a:r>
                  <a:rPr lang="en-US" sz="1400" i="0"/>
                  <a:t>testing</a:t>
                </a:r>
              </a:p>
            </p:txBody>
          </p:sp>
        </p:grpSp>
        <p:sp>
          <p:nvSpPr>
            <p:cNvPr id="78875" name="Line 32"/>
            <p:cNvSpPr>
              <a:spLocks noChangeShapeType="1"/>
            </p:cNvSpPr>
            <p:nvPr/>
          </p:nvSpPr>
          <p:spPr bwMode="auto">
            <a:xfrm>
              <a:off x="2832" y="2524"/>
              <a:ext cx="240" cy="0"/>
            </a:xfrm>
            <a:prstGeom prst="line">
              <a:avLst/>
            </a:prstGeom>
            <a:noFill/>
            <a:ln w="12700">
              <a:solidFill>
                <a:schemeClr val="tx1"/>
              </a:solidFill>
              <a:round/>
              <a:headEnd type="none" w="sm" len="sm"/>
              <a:tailEnd type="stealth" w="med" len="lg"/>
            </a:ln>
          </p:spPr>
          <p:txBody>
            <a:bodyPr/>
            <a:lstStyle/>
            <a:p>
              <a:endParaRPr lang="en-CA"/>
            </a:p>
          </p:txBody>
        </p:sp>
        <p:sp>
          <p:nvSpPr>
            <p:cNvPr id="78876" name="Line 37"/>
            <p:cNvSpPr>
              <a:spLocks noChangeShapeType="1"/>
            </p:cNvSpPr>
            <p:nvPr/>
          </p:nvSpPr>
          <p:spPr bwMode="auto">
            <a:xfrm>
              <a:off x="3408" y="1324"/>
              <a:ext cx="0" cy="912"/>
            </a:xfrm>
            <a:prstGeom prst="line">
              <a:avLst/>
            </a:prstGeom>
            <a:noFill/>
            <a:ln w="12700">
              <a:solidFill>
                <a:schemeClr val="tx1"/>
              </a:solidFill>
              <a:round/>
              <a:headEnd type="none" w="sm" len="sm"/>
              <a:tailEnd type="stealth" w="med" len="lg"/>
            </a:ln>
          </p:spPr>
          <p:txBody>
            <a:bodyPr/>
            <a:lstStyle/>
            <a:p>
              <a:endParaRPr lang="en-CA"/>
            </a:p>
          </p:txBody>
        </p:sp>
        <p:sp>
          <p:nvSpPr>
            <p:cNvPr id="78877" name="Rectangle 51"/>
            <p:cNvSpPr>
              <a:spLocks noChangeArrowheads="1"/>
            </p:cNvSpPr>
            <p:nvPr/>
          </p:nvSpPr>
          <p:spPr bwMode="auto">
            <a:xfrm>
              <a:off x="2622" y="2927"/>
              <a:ext cx="753" cy="326"/>
            </a:xfrm>
            <a:prstGeom prst="rect">
              <a:avLst/>
            </a:prstGeom>
            <a:noFill/>
            <a:ln w="9525">
              <a:noFill/>
              <a:miter lim="800000"/>
              <a:headEnd/>
              <a:tailEnd/>
            </a:ln>
          </p:spPr>
          <p:txBody>
            <a:bodyPr wrap="none" lIns="92075" tIns="46038" rIns="92075" bIns="46038">
              <a:spAutoFit/>
            </a:bodyPr>
            <a:lstStyle/>
            <a:p>
              <a:pPr algn="ctr"/>
              <a:r>
                <a:rPr lang="en-US" sz="1400" i="0"/>
                <a:t>Functioning</a:t>
              </a:r>
            </a:p>
            <a:p>
              <a:pPr algn="ctr"/>
              <a:r>
                <a:rPr lang="en-US" sz="1400" i="0"/>
                <a:t>system</a:t>
              </a:r>
            </a:p>
          </p:txBody>
        </p:sp>
        <p:sp>
          <p:nvSpPr>
            <p:cNvPr id="78878" name="Rectangle 57"/>
            <p:cNvSpPr>
              <a:spLocks noChangeArrowheads="1"/>
            </p:cNvSpPr>
            <p:nvPr/>
          </p:nvSpPr>
          <p:spPr bwMode="auto">
            <a:xfrm>
              <a:off x="3035" y="671"/>
              <a:ext cx="902" cy="460"/>
            </a:xfrm>
            <a:prstGeom prst="rect">
              <a:avLst/>
            </a:prstGeom>
            <a:noFill/>
            <a:ln w="9525">
              <a:noFill/>
              <a:miter lim="800000"/>
              <a:headEnd/>
              <a:tailEnd/>
            </a:ln>
          </p:spPr>
          <p:txBody>
            <a:bodyPr wrap="none" lIns="92075" tIns="46038" rIns="92075" bIns="46038">
              <a:spAutoFit/>
            </a:bodyPr>
            <a:lstStyle/>
            <a:p>
              <a:pPr algn="ctr"/>
              <a:r>
                <a:rPr lang="en-US" sz="1400" i="0"/>
                <a:t>System</a:t>
              </a:r>
            </a:p>
            <a:p>
              <a:pPr algn="ctr"/>
              <a:r>
                <a:rPr lang="en-US" sz="1400" i="0"/>
                <a:t>Non-functional</a:t>
              </a:r>
            </a:p>
            <a:p>
              <a:pPr algn="ctr"/>
              <a:r>
                <a:rPr lang="en-US" sz="1400" i="0"/>
                <a:t>specifications</a:t>
              </a:r>
            </a:p>
          </p:txBody>
        </p:sp>
      </p:grpSp>
      <p:grpSp>
        <p:nvGrpSpPr>
          <p:cNvPr id="13" name="Group 67"/>
          <p:cNvGrpSpPr>
            <a:grpSpLocks/>
          </p:cNvGrpSpPr>
          <p:nvPr/>
        </p:nvGrpSpPr>
        <p:grpSpPr bwMode="auto">
          <a:xfrm>
            <a:off x="5434013" y="1268413"/>
            <a:ext cx="2166937" cy="4108450"/>
            <a:chOff x="3423" y="799"/>
            <a:chExt cx="1365" cy="2588"/>
          </a:xfrm>
        </p:grpSpPr>
        <p:grpSp>
          <p:nvGrpSpPr>
            <p:cNvPr id="14" name="Group 22"/>
            <p:cNvGrpSpPr>
              <a:grpSpLocks/>
            </p:cNvGrpSpPr>
            <p:nvPr/>
          </p:nvGrpSpPr>
          <p:grpSpPr bwMode="auto">
            <a:xfrm>
              <a:off x="4039" y="2257"/>
              <a:ext cx="708" cy="523"/>
              <a:chOff x="4039" y="1989"/>
              <a:chExt cx="708" cy="523"/>
            </a:xfrm>
          </p:grpSpPr>
          <p:sp>
            <p:nvSpPr>
              <p:cNvPr id="78872" name="Rectangle 23"/>
              <p:cNvSpPr>
                <a:spLocks noChangeArrowheads="1"/>
              </p:cNvSpPr>
              <p:nvPr/>
            </p:nvSpPr>
            <p:spPr bwMode="auto">
              <a:xfrm>
                <a:off x="4043" y="1989"/>
                <a:ext cx="698" cy="523"/>
              </a:xfrm>
              <a:prstGeom prst="rect">
                <a:avLst/>
              </a:prstGeom>
              <a:solidFill>
                <a:schemeClr val="folHlink"/>
              </a:solidFill>
              <a:ln w="12700">
                <a:solidFill>
                  <a:schemeClr val="tx1"/>
                </a:solidFill>
                <a:miter lim="800000"/>
                <a:headEnd/>
                <a:tailEnd/>
              </a:ln>
            </p:spPr>
            <p:txBody>
              <a:bodyPr wrap="none" anchor="ctr"/>
              <a:lstStyle/>
              <a:p>
                <a:endParaRPr lang="en-US" sz="1400" i="0"/>
              </a:p>
            </p:txBody>
          </p:sp>
          <p:sp>
            <p:nvSpPr>
              <p:cNvPr id="78873" name="Rectangle 24"/>
              <p:cNvSpPr>
                <a:spLocks noChangeArrowheads="1"/>
              </p:cNvSpPr>
              <p:nvPr/>
            </p:nvSpPr>
            <p:spPr bwMode="auto">
              <a:xfrm>
                <a:off x="4039" y="2053"/>
                <a:ext cx="708" cy="308"/>
              </a:xfrm>
              <a:prstGeom prst="rect">
                <a:avLst/>
              </a:prstGeom>
              <a:noFill/>
              <a:ln w="9525">
                <a:noFill/>
                <a:miter lim="800000"/>
                <a:headEnd/>
                <a:tailEnd/>
              </a:ln>
            </p:spPr>
            <p:txBody>
              <a:bodyPr wrap="none" lIns="65088" tIns="31750" rIns="65088" bIns="31750">
                <a:spAutoFit/>
              </a:bodyPr>
              <a:lstStyle/>
              <a:p>
                <a:pPr algn="ctr" defTabSz="447675"/>
                <a:r>
                  <a:rPr lang="en-US" sz="1400" i="0"/>
                  <a:t>Acceptance</a:t>
                </a:r>
              </a:p>
              <a:p>
                <a:pPr algn="ctr" defTabSz="447675"/>
                <a:r>
                  <a:rPr lang="en-US" sz="1400" i="0"/>
                  <a:t>testing</a:t>
                </a:r>
              </a:p>
            </p:txBody>
          </p:sp>
        </p:grpSp>
        <p:sp>
          <p:nvSpPr>
            <p:cNvPr id="78868" name="Line 33"/>
            <p:cNvSpPr>
              <a:spLocks noChangeShapeType="1"/>
            </p:cNvSpPr>
            <p:nvPr/>
          </p:nvSpPr>
          <p:spPr bwMode="auto">
            <a:xfrm>
              <a:off x="3792" y="2524"/>
              <a:ext cx="240" cy="0"/>
            </a:xfrm>
            <a:prstGeom prst="line">
              <a:avLst/>
            </a:prstGeom>
            <a:noFill/>
            <a:ln w="12700">
              <a:solidFill>
                <a:schemeClr val="tx1"/>
              </a:solidFill>
              <a:round/>
              <a:headEnd type="none" w="sm" len="sm"/>
              <a:tailEnd type="stealth" w="med" len="lg"/>
            </a:ln>
          </p:spPr>
          <p:txBody>
            <a:bodyPr/>
            <a:lstStyle/>
            <a:p>
              <a:endParaRPr lang="en-CA"/>
            </a:p>
          </p:txBody>
        </p:sp>
        <p:sp>
          <p:nvSpPr>
            <p:cNvPr id="78869" name="Line 36"/>
            <p:cNvSpPr>
              <a:spLocks noChangeShapeType="1"/>
            </p:cNvSpPr>
            <p:nvPr/>
          </p:nvSpPr>
          <p:spPr bwMode="auto">
            <a:xfrm>
              <a:off x="4320" y="1324"/>
              <a:ext cx="0" cy="912"/>
            </a:xfrm>
            <a:prstGeom prst="line">
              <a:avLst/>
            </a:prstGeom>
            <a:noFill/>
            <a:ln w="12700">
              <a:solidFill>
                <a:schemeClr val="tx1"/>
              </a:solidFill>
              <a:round/>
              <a:headEnd type="none" w="sm" len="sm"/>
              <a:tailEnd type="stealth" w="med" len="lg"/>
            </a:ln>
          </p:spPr>
          <p:txBody>
            <a:bodyPr/>
            <a:lstStyle/>
            <a:p>
              <a:endParaRPr lang="en-CA"/>
            </a:p>
          </p:txBody>
        </p:sp>
        <p:sp>
          <p:nvSpPr>
            <p:cNvPr id="78870" name="Rectangle 52"/>
            <p:cNvSpPr>
              <a:spLocks noChangeArrowheads="1"/>
            </p:cNvSpPr>
            <p:nvPr/>
          </p:nvSpPr>
          <p:spPr bwMode="auto">
            <a:xfrm>
              <a:off x="3423" y="2927"/>
              <a:ext cx="1026" cy="460"/>
            </a:xfrm>
            <a:prstGeom prst="rect">
              <a:avLst/>
            </a:prstGeom>
            <a:noFill/>
            <a:ln w="9525">
              <a:noFill/>
              <a:miter lim="800000"/>
              <a:headEnd/>
              <a:tailEnd/>
            </a:ln>
          </p:spPr>
          <p:txBody>
            <a:bodyPr wrap="none" lIns="92075" tIns="46038" rIns="92075" bIns="46038">
              <a:spAutoFit/>
            </a:bodyPr>
            <a:lstStyle/>
            <a:p>
              <a:pPr algn="ctr"/>
              <a:r>
                <a:rPr lang="en-US" sz="1400" i="0"/>
                <a:t>Non-functionally </a:t>
              </a:r>
            </a:p>
            <a:p>
              <a:pPr algn="ctr"/>
              <a:r>
                <a:rPr lang="en-US" sz="1400" i="0"/>
                <a:t>tested</a:t>
              </a:r>
            </a:p>
            <a:p>
              <a:pPr algn="ctr"/>
              <a:r>
                <a:rPr lang="en-US" sz="1400" i="0"/>
                <a:t>software</a:t>
              </a:r>
            </a:p>
          </p:txBody>
        </p:sp>
        <p:sp>
          <p:nvSpPr>
            <p:cNvPr id="78871" name="Rectangle 58"/>
            <p:cNvSpPr>
              <a:spLocks noChangeArrowheads="1"/>
            </p:cNvSpPr>
            <p:nvPr/>
          </p:nvSpPr>
          <p:spPr bwMode="auto">
            <a:xfrm>
              <a:off x="3964" y="799"/>
              <a:ext cx="824" cy="326"/>
            </a:xfrm>
            <a:prstGeom prst="rect">
              <a:avLst/>
            </a:prstGeom>
            <a:noFill/>
            <a:ln w="9525">
              <a:noFill/>
              <a:miter lim="800000"/>
              <a:headEnd/>
              <a:tailEnd/>
            </a:ln>
          </p:spPr>
          <p:txBody>
            <a:bodyPr wrap="none" lIns="92075" tIns="46038" rIns="92075" bIns="46038">
              <a:spAutoFit/>
            </a:bodyPr>
            <a:lstStyle/>
            <a:p>
              <a:pPr algn="ctr"/>
              <a:r>
                <a:rPr lang="en-US" sz="1400" i="0"/>
                <a:t>Customer</a:t>
              </a:r>
            </a:p>
            <a:p>
              <a:pPr algn="ctr"/>
              <a:r>
                <a:rPr lang="en-US" sz="1400" i="0"/>
                <a:t>requirements</a:t>
              </a:r>
            </a:p>
          </p:txBody>
        </p:sp>
      </p:grpSp>
      <p:grpSp>
        <p:nvGrpSpPr>
          <p:cNvPr id="15" name="Group 68"/>
          <p:cNvGrpSpPr>
            <a:grpSpLocks/>
          </p:cNvGrpSpPr>
          <p:nvPr/>
        </p:nvGrpSpPr>
        <p:grpSpPr bwMode="auto">
          <a:xfrm>
            <a:off x="7205663" y="1065213"/>
            <a:ext cx="1844675" cy="5316537"/>
            <a:chOff x="4539" y="671"/>
            <a:chExt cx="1162" cy="3349"/>
          </a:xfrm>
        </p:grpSpPr>
        <p:grpSp>
          <p:nvGrpSpPr>
            <p:cNvPr id="16" name="Group 25"/>
            <p:cNvGrpSpPr>
              <a:grpSpLocks/>
            </p:cNvGrpSpPr>
            <p:nvPr/>
          </p:nvGrpSpPr>
          <p:grpSpPr bwMode="auto">
            <a:xfrm>
              <a:off x="5003" y="2257"/>
              <a:ext cx="698" cy="523"/>
              <a:chOff x="5003" y="1989"/>
              <a:chExt cx="698" cy="523"/>
            </a:xfrm>
          </p:grpSpPr>
          <p:sp>
            <p:nvSpPr>
              <p:cNvPr id="78865" name="Rectangle 26"/>
              <p:cNvSpPr>
                <a:spLocks noChangeArrowheads="1"/>
              </p:cNvSpPr>
              <p:nvPr/>
            </p:nvSpPr>
            <p:spPr bwMode="auto">
              <a:xfrm>
                <a:off x="5003" y="1989"/>
                <a:ext cx="698" cy="523"/>
              </a:xfrm>
              <a:prstGeom prst="rect">
                <a:avLst/>
              </a:prstGeom>
              <a:solidFill>
                <a:schemeClr val="folHlink"/>
              </a:solidFill>
              <a:ln w="12700">
                <a:solidFill>
                  <a:schemeClr val="tx1"/>
                </a:solidFill>
                <a:miter lim="800000"/>
                <a:headEnd/>
                <a:tailEnd/>
              </a:ln>
            </p:spPr>
            <p:txBody>
              <a:bodyPr wrap="none" anchor="ctr"/>
              <a:lstStyle/>
              <a:p>
                <a:endParaRPr lang="en-US" sz="1400" i="0"/>
              </a:p>
            </p:txBody>
          </p:sp>
          <p:sp>
            <p:nvSpPr>
              <p:cNvPr id="78866" name="Rectangle 27"/>
              <p:cNvSpPr>
                <a:spLocks noChangeArrowheads="1"/>
              </p:cNvSpPr>
              <p:nvPr/>
            </p:nvSpPr>
            <p:spPr bwMode="auto">
              <a:xfrm>
                <a:off x="5016" y="2053"/>
                <a:ext cx="670" cy="308"/>
              </a:xfrm>
              <a:prstGeom prst="rect">
                <a:avLst/>
              </a:prstGeom>
              <a:noFill/>
              <a:ln w="9525">
                <a:noFill/>
                <a:miter lim="800000"/>
                <a:headEnd/>
                <a:tailEnd/>
              </a:ln>
            </p:spPr>
            <p:txBody>
              <a:bodyPr wrap="none" lIns="65088" tIns="31750" rIns="65088" bIns="31750">
                <a:spAutoFit/>
              </a:bodyPr>
              <a:lstStyle/>
              <a:p>
                <a:pPr algn="ctr" defTabSz="447675"/>
                <a:r>
                  <a:rPr lang="en-US" sz="1400" i="0"/>
                  <a:t>Installation</a:t>
                </a:r>
              </a:p>
              <a:p>
                <a:pPr algn="ctr" defTabSz="447675"/>
                <a:r>
                  <a:rPr lang="en-US" sz="1400" i="0"/>
                  <a:t>testing</a:t>
                </a:r>
              </a:p>
            </p:txBody>
          </p:sp>
        </p:grpSp>
        <p:sp>
          <p:nvSpPr>
            <p:cNvPr id="78859" name="Line 34"/>
            <p:cNvSpPr>
              <a:spLocks noChangeShapeType="1"/>
            </p:cNvSpPr>
            <p:nvPr/>
          </p:nvSpPr>
          <p:spPr bwMode="auto">
            <a:xfrm>
              <a:off x="4752" y="2524"/>
              <a:ext cx="240" cy="0"/>
            </a:xfrm>
            <a:prstGeom prst="line">
              <a:avLst/>
            </a:prstGeom>
            <a:noFill/>
            <a:ln w="12700">
              <a:solidFill>
                <a:schemeClr val="tx1"/>
              </a:solidFill>
              <a:round/>
              <a:headEnd type="none" w="sm" len="sm"/>
              <a:tailEnd type="stealth" w="med" len="lg"/>
            </a:ln>
          </p:spPr>
          <p:txBody>
            <a:bodyPr/>
            <a:lstStyle/>
            <a:p>
              <a:endParaRPr lang="en-CA"/>
            </a:p>
          </p:txBody>
        </p:sp>
        <p:sp>
          <p:nvSpPr>
            <p:cNvPr id="78860" name="Line 35"/>
            <p:cNvSpPr>
              <a:spLocks noChangeShapeType="1"/>
            </p:cNvSpPr>
            <p:nvPr/>
          </p:nvSpPr>
          <p:spPr bwMode="auto">
            <a:xfrm>
              <a:off x="5280" y="1132"/>
              <a:ext cx="0" cy="1104"/>
            </a:xfrm>
            <a:prstGeom prst="line">
              <a:avLst/>
            </a:prstGeom>
            <a:noFill/>
            <a:ln w="12700">
              <a:solidFill>
                <a:schemeClr val="tx1"/>
              </a:solidFill>
              <a:round/>
              <a:headEnd type="none" w="sm" len="sm"/>
              <a:tailEnd type="stealth" w="med" len="lg"/>
            </a:ln>
          </p:spPr>
          <p:txBody>
            <a:bodyPr/>
            <a:lstStyle/>
            <a:p>
              <a:endParaRPr lang="en-CA"/>
            </a:p>
          </p:txBody>
        </p:sp>
        <p:sp>
          <p:nvSpPr>
            <p:cNvPr id="78861" name="Line 40"/>
            <p:cNvSpPr>
              <a:spLocks noChangeShapeType="1"/>
            </p:cNvSpPr>
            <p:nvPr/>
          </p:nvSpPr>
          <p:spPr bwMode="auto">
            <a:xfrm>
              <a:off x="5280" y="2812"/>
              <a:ext cx="0" cy="912"/>
            </a:xfrm>
            <a:prstGeom prst="line">
              <a:avLst/>
            </a:prstGeom>
            <a:noFill/>
            <a:ln w="12700">
              <a:solidFill>
                <a:schemeClr val="tx1"/>
              </a:solidFill>
              <a:round/>
              <a:headEnd type="none" w="sm" len="sm"/>
              <a:tailEnd type="stealth" w="med" len="lg"/>
            </a:ln>
          </p:spPr>
          <p:txBody>
            <a:bodyPr/>
            <a:lstStyle/>
            <a:p>
              <a:endParaRPr lang="en-CA"/>
            </a:p>
          </p:txBody>
        </p:sp>
        <p:sp>
          <p:nvSpPr>
            <p:cNvPr id="78862" name="Rectangle 53"/>
            <p:cNvSpPr>
              <a:spLocks noChangeArrowheads="1"/>
            </p:cNvSpPr>
            <p:nvPr/>
          </p:nvSpPr>
          <p:spPr bwMode="auto">
            <a:xfrm>
              <a:off x="4539" y="2927"/>
              <a:ext cx="618" cy="326"/>
            </a:xfrm>
            <a:prstGeom prst="rect">
              <a:avLst/>
            </a:prstGeom>
            <a:noFill/>
            <a:ln w="9525">
              <a:noFill/>
              <a:miter lim="800000"/>
              <a:headEnd/>
              <a:tailEnd/>
            </a:ln>
          </p:spPr>
          <p:txBody>
            <a:bodyPr wrap="none" lIns="92075" tIns="46038" rIns="92075" bIns="46038">
              <a:spAutoFit/>
            </a:bodyPr>
            <a:lstStyle/>
            <a:p>
              <a:pPr algn="ctr"/>
              <a:r>
                <a:rPr lang="en-US" sz="1400" i="0"/>
                <a:t>Accepted</a:t>
              </a:r>
            </a:p>
            <a:p>
              <a:pPr algn="ctr"/>
              <a:r>
                <a:rPr lang="en-US" sz="1400" i="0"/>
                <a:t>system</a:t>
              </a:r>
            </a:p>
          </p:txBody>
        </p:sp>
        <p:sp>
          <p:nvSpPr>
            <p:cNvPr id="78863" name="Rectangle 54"/>
            <p:cNvSpPr>
              <a:spLocks noChangeArrowheads="1"/>
            </p:cNvSpPr>
            <p:nvPr/>
          </p:nvSpPr>
          <p:spPr bwMode="auto">
            <a:xfrm>
              <a:off x="4979" y="3694"/>
              <a:ext cx="577" cy="326"/>
            </a:xfrm>
            <a:prstGeom prst="rect">
              <a:avLst/>
            </a:prstGeom>
            <a:noFill/>
            <a:ln w="9525">
              <a:noFill/>
              <a:miter lim="800000"/>
              <a:headEnd/>
              <a:tailEnd/>
            </a:ln>
          </p:spPr>
          <p:txBody>
            <a:bodyPr wrap="none" lIns="92075" tIns="46038" rIns="92075" bIns="46038">
              <a:spAutoFit/>
            </a:bodyPr>
            <a:lstStyle/>
            <a:p>
              <a:pPr algn="ctr"/>
              <a:r>
                <a:rPr lang="en-US" sz="1400" i="0"/>
                <a:t>SYSTEM</a:t>
              </a:r>
            </a:p>
            <a:p>
              <a:pPr algn="ctr"/>
              <a:r>
                <a:rPr lang="en-US" sz="1400" i="0"/>
                <a:t>IN USE!</a:t>
              </a:r>
            </a:p>
          </p:txBody>
        </p:sp>
        <p:sp>
          <p:nvSpPr>
            <p:cNvPr id="78864" name="Rectangle 59"/>
            <p:cNvSpPr>
              <a:spLocks noChangeArrowheads="1"/>
            </p:cNvSpPr>
            <p:nvPr/>
          </p:nvSpPr>
          <p:spPr bwMode="auto">
            <a:xfrm>
              <a:off x="4871" y="671"/>
              <a:ext cx="786" cy="326"/>
            </a:xfrm>
            <a:prstGeom prst="rect">
              <a:avLst/>
            </a:prstGeom>
            <a:noFill/>
            <a:ln w="9525">
              <a:noFill/>
              <a:miter lim="800000"/>
              <a:headEnd/>
              <a:tailEnd/>
            </a:ln>
          </p:spPr>
          <p:txBody>
            <a:bodyPr wrap="none" lIns="92075" tIns="46038" rIns="92075" bIns="46038">
              <a:spAutoFit/>
            </a:bodyPr>
            <a:lstStyle/>
            <a:p>
              <a:pPr algn="ctr"/>
              <a:r>
                <a:rPr lang="en-US" sz="1400" i="0"/>
                <a:t>User</a:t>
              </a:r>
            </a:p>
            <a:p>
              <a:pPr algn="ctr"/>
              <a:r>
                <a:rPr lang="en-US" sz="1400" i="0"/>
                <a:t>environment</a:t>
              </a:r>
            </a:p>
          </p:txBody>
        </p:sp>
      </p:grpSp>
      <p:sp>
        <p:nvSpPr>
          <p:cNvPr id="78856" name="Text Box 60"/>
          <p:cNvSpPr txBox="1">
            <a:spLocks noChangeArrowheads="1"/>
          </p:cNvSpPr>
          <p:nvPr/>
        </p:nvSpPr>
        <p:spPr bwMode="auto">
          <a:xfrm>
            <a:off x="3352800" y="6237288"/>
            <a:ext cx="1336675" cy="304800"/>
          </a:xfrm>
          <a:prstGeom prst="rect">
            <a:avLst/>
          </a:prstGeom>
          <a:noFill/>
          <a:ln w="9525">
            <a:noFill/>
            <a:miter lim="800000"/>
            <a:headEnd/>
            <a:tailEnd/>
          </a:ln>
        </p:spPr>
        <p:txBody>
          <a:bodyPr wrap="none">
            <a:spAutoFit/>
          </a:bodyPr>
          <a:lstStyle/>
          <a:p>
            <a:r>
              <a:rPr lang="en-US" sz="1400" b="0" i="0"/>
              <a:t>Pfleeger, 1998</a:t>
            </a:r>
          </a:p>
        </p:txBody>
      </p:sp>
      <p:sp>
        <p:nvSpPr>
          <p:cNvPr id="78857" name="Title 60"/>
          <p:cNvSpPr>
            <a:spLocks noGrp="1"/>
          </p:cNvSpPr>
          <p:nvPr>
            <p:ph type="title"/>
          </p:nvPr>
        </p:nvSpPr>
        <p:spPr/>
        <p:txBody>
          <a:bodyPr/>
          <a:lstStyle/>
          <a:p>
            <a:r>
              <a:rPr lang="en-US" sz="2700" b="0" dirty="0" smtClean="0">
                <a:effectLst/>
              </a:rPr>
              <a:t>Test Organization (just </a:t>
            </a:r>
            <a:r>
              <a:rPr lang="en-US" sz="2700" b="0" u="sng" dirty="0" smtClean="0">
                <a:effectLst/>
              </a:rPr>
              <a:t>one</a:t>
            </a:r>
            <a:r>
              <a:rPr lang="en-US" sz="2700" b="0" dirty="0" smtClean="0">
                <a:effectLst/>
              </a:rPr>
              <a:t> typical test process)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2600" dirty="0" smtClean="0">
                <a:solidFill>
                  <a:srgbClr val="663300"/>
                </a:solidFill>
                <a:effectLst/>
              </a:rPr>
              <a:t>Introduction to Software Testing- </a:t>
            </a:r>
            <a:r>
              <a:rPr lang="en-US" sz="2600" dirty="0" smtClean="0"/>
              <a:t>Outline</a:t>
            </a:r>
          </a:p>
        </p:txBody>
      </p:sp>
      <p:sp>
        <p:nvSpPr>
          <p:cNvPr id="4099" name="Content Placeholder 2"/>
          <p:cNvSpPr>
            <a:spLocks noGrp="1"/>
          </p:cNvSpPr>
          <p:nvPr>
            <p:ph idx="1"/>
          </p:nvPr>
        </p:nvSpPr>
        <p:spPr>
          <a:xfrm>
            <a:off x="77657" y="721724"/>
            <a:ext cx="8742815" cy="5806141"/>
          </a:xfrm>
        </p:spPr>
        <p:txBody>
          <a:bodyPr/>
          <a:lstStyle/>
          <a:p>
            <a:r>
              <a:rPr lang="en-CA" sz="1900" b="1" dirty="0" smtClean="0">
                <a:solidFill>
                  <a:schemeClr val="bg1">
                    <a:lumMod val="75000"/>
                  </a:schemeClr>
                </a:solidFill>
              </a:rPr>
              <a:t>Definitions</a:t>
            </a:r>
          </a:p>
          <a:p>
            <a:r>
              <a:rPr lang="en-CA" sz="1900" b="1" dirty="0" smtClean="0">
                <a:solidFill>
                  <a:schemeClr val="bg1">
                    <a:lumMod val="75000"/>
                  </a:schemeClr>
                </a:solidFill>
              </a:rPr>
              <a:t>Why is SW testing important?</a:t>
            </a:r>
          </a:p>
          <a:p>
            <a:r>
              <a:rPr lang="en-CA" sz="1900" b="1" dirty="0" smtClean="0">
                <a:solidFill>
                  <a:schemeClr val="bg1">
                    <a:lumMod val="75000"/>
                  </a:schemeClr>
                </a:solidFill>
              </a:rPr>
              <a:t>Examples of Software Failures</a:t>
            </a:r>
          </a:p>
          <a:p>
            <a:r>
              <a:rPr lang="en-CA" sz="1900" b="1" dirty="0" smtClean="0">
                <a:solidFill>
                  <a:schemeClr val="bg1">
                    <a:lumMod val="75000"/>
                  </a:schemeClr>
                </a:solidFill>
              </a:rPr>
              <a:t>Dealing with SW Faults </a:t>
            </a:r>
          </a:p>
          <a:p>
            <a:r>
              <a:rPr lang="en-CA" sz="1900" b="1" dirty="0" smtClean="0">
                <a:solidFill>
                  <a:schemeClr val="bg1">
                    <a:lumMod val="75000"/>
                  </a:schemeClr>
                </a:solidFill>
              </a:rPr>
              <a:t>Testing Process Overview</a:t>
            </a:r>
          </a:p>
          <a:p>
            <a:r>
              <a:rPr lang="en-CA" sz="1900" b="1" dirty="0" smtClean="0">
                <a:solidFill>
                  <a:schemeClr val="bg1">
                    <a:lumMod val="75000"/>
                  </a:schemeClr>
                </a:solidFill>
              </a:rPr>
              <a:t>What is a Test Case and Test Suite (Test Set)?</a:t>
            </a:r>
          </a:p>
          <a:p>
            <a:r>
              <a:rPr lang="en-CA" sz="1900" b="1" dirty="0" smtClean="0">
                <a:solidFill>
                  <a:schemeClr val="bg1">
                    <a:lumMod val="75000"/>
                  </a:schemeClr>
                </a:solidFill>
              </a:rPr>
              <a:t>Types of Test Activities</a:t>
            </a:r>
          </a:p>
          <a:p>
            <a:r>
              <a:rPr lang="en-CA" sz="1900" b="1" dirty="0" smtClean="0">
                <a:solidFill>
                  <a:schemeClr val="bg1">
                    <a:lumMod val="75000"/>
                  </a:schemeClr>
                </a:solidFill>
              </a:rPr>
              <a:t>Types of Testing</a:t>
            </a:r>
          </a:p>
          <a:p>
            <a:r>
              <a:rPr lang="en-CA" sz="1900" b="1" dirty="0" smtClean="0">
                <a:solidFill>
                  <a:schemeClr val="bg1">
                    <a:lumMod val="75000"/>
                  </a:schemeClr>
                </a:solidFill>
              </a:rPr>
              <a:t>Test Levels/ Test Organization</a:t>
            </a:r>
          </a:p>
          <a:p>
            <a:r>
              <a:rPr lang="en-CA" sz="1900" b="1" dirty="0" smtClean="0"/>
              <a:t>Testing can be Manual or Automated</a:t>
            </a:r>
          </a:p>
          <a:p>
            <a:r>
              <a:rPr lang="en-CA" sz="1900" b="1" dirty="0" smtClean="0">
                <a:solidFill>
                  <a:schemeClr val="bg1">
                    <a:lumMod val="75000"/>
                  </a:schemeClr>
                </a:solidFill>
              </a:rPr>
              <a:t>What is a good test case?</a:t>
            </a:r>
          </a:p>
          <a:p>
            <a:r>
              <a:rPr lang="en-CA" sz="1900" b="1" dirty="0" smtClean="0">
                <a:solidFill>
                  <a:schemeClr val="bg1">
                    <a:lumMod val="75000"/>
                  </a:schemeClr>
                </a:solidFill>
              </a:rPr>
              <a:t>Exhaustive (Complete) Testing</a:t>
            </a:r>
          </a:p>
          <a:p>
            <a:r>
              <a:rPr lang="en-CA" sz="1900" b="1" dirty="0" smtClean="0">
                <a:solidFill>
                  <a:schemeClr val="bg1">
                    <a:lumMod val="75000"/>
                  </a:schemeClr>
                </a:solidFill>
              </a:rPr>
              <a:t>Test Adequacy and Coverage: When can we say testing is enough?</a:t>
            </a:r>
          </a:p>
          <a:p>
            <a:r>
              <a:rPr lang="en-CA" sz="1900" b="1" dirty="0" smtClean="0">
                <a:solidFill>
                  <a:schemeClr val="bg1">
                    <a:lumMod val="75000"/>
                  </a:schemeClr>
                </a:solidFill>
              </a:rPr>
              <a:t>Testing throughout the Software Development Life Cycle</a:t>
            </a:r>
          </a:p>
          <a:p>
            <a:r>
              <a:rPr lang="en-CA" sz="1900" b="1" dirty="0" smtClean="0">
                <a:solidFill>
                  <a:schemeClr val="bg1">
                    <a:lumMod val="75000"/>
                  </a:schemeClr>
                </a:solidFill>
              </a:rPr>
              <a:t>Testing Maturity Levels</a:t>
            </a:r>
            <a:endParaRPr lang="en-US" sz="1900" b="1" dirty="0" smtClean="0">
              <a:solidFill>
                <a:schemeClr val="bg1">
                  <a:lumMod val="75000"/>
                </a:schemeClr>
              </a:solidFill>
            </a:endParaRPr>
          </a:p>
        </p:txBody>
      </p:sp>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CA" sz="2600" dirty="0" smtClean="0">
                <a:solidFill>
                  <a:srgbClr val="663300"/>
                </a:solidFill>
                <a:effectLst/>
              </a:rPr>
              <a:t>Testing can be Manual or Automated</a:t>
            </a:r>
            <a:endParaRPr lang="en-US" sz="2400" dirty="0" smtClean="0"/>
          </a:p>
        </p:txBody>
      </p:sp>
      <p:sp>
        <p:nvSpPr>
          <p:cNvPr id="33795" name="Content Placeholder 2"/>
          <p:cNvSpPr>
            <a:spLocks noGrp="1"/>
          </p:cNvSpPr>
          <p:nvPr>
            <p:ph sz="half" idx="1"/>
          </p:nvPr>
        </p:nvSpPr>
        <p:spPr>
          <a:xfrm>
            <a:off x="179388" y="908720"/>
            <a:ext cx="4279900" cy="2708947"/>
          </a:xfrm>
        </p:spPr>
        <p:txBody>
          <a:bodyPr/>
          <a:lstStyle/>
          <a:p>
            <a:pPr>
              <a:buNone/>
            </a:pPr>
            <a:r>
              <a:rPr lang="en-CA" sz="2000" b="1" dirty="0" smtClean="0">
                <a:solidFill>
                  <a:schemeClr val="tx1"/>
                </a:solidFill>
              </a:rPr>
              <a:t>Manual Testing</a:t>
            </a:r>
          </a:p>
          <a:p>
            <a:r>
              <a:rPr lang="en-CA" sz="2000" b="0" dirty="0" smtClean="0">
                <a:solidFill>
                  <a:schemeClr val="tx1"/>
                </a:solidFill>
              </a:rPr>
              <a:t>Clever test-case design</a:t>
            </a:r>
          </a:p>
          <a:p>
            <a:r>
              <a:rPr lang="en-CA" sz="2000" b="0" dirty="0" smtClean="0">
                <a:solidFill>
                  <a:schemeClr val="tx1"/>
                </a:solidFill>
              </a:rPr>
              <a:t>Interaction with system inspiration for new tests</a:t>
            </a:r>
          </a:p>
          <a:p>
            <a:r>
              <a:rPr lang="en-CA" sz="2000" b="0" dirty="0" smtClean="0">
                <a:solidFill>
                  <a:schemeClr val="tx1"/>
                </a:solidFill>
              </a:rPr>
              <a:t>Human oracle</a:t>
            </a:r>
          </a:p>
          <a:p>
            <a:r>
              <a:rPr lang="en-CA" sz="2000" b="0" dirty="0" smtClean="0">
                <a:solidFill>
                  <a:schemeClr val="tx1"/>
                </a:solidFill>
              </a:rPr>
              <a:t>Single test case execution</a:t>
            </a:r>
          </a:p>
          <a:p>
            <a:r>
              <a:rPr lang="en-CA" sz="2000" b="0" dirty="0" smtClean="0">
                <a:solidFill>
                  <a:schemeClr val="tx1"/>
                </a:solidFill>
              </a:rPr>
              <a:t>Limited data</a:t>
            </a:r>
            <a:endParaRPr lang="en-US" sz="2000" b="0" dirty="0" smtClean="0">
              <a:solidFill>
                <a:schemeClr val="tx1"/>
              </a:solidFill>
            </a:endParaRPr>
          </a:p>
        </p:txBody>
      </p:sp>
      <p:sp>
        <p:nvSpPr>
          <p:cNvPr id="33796" name="Content Placeholder 4"/>
          <p:cNvSpPr>
            <a:spLocks noGrp="1"/>
          </p:cNvSpPr>
          <p:nvPr>
            <p:ph sz="half" idx="2"/>
          </p:nvPr>
        </p:nvSpPr>
        <p:spPr>
          <a:xfrm>
            <a:off x="4611688" y="908720"/>
            <a:ext cx="4281487" cy="2299604"/>
          </a:xfrm>
        </p:spPr>
        <p:txBody>
          <a:bodyPr/>
          <a:lstStyle/>
          <a:p>
            <a:pPr>
              <a:buNone/>
            </a:pPr>
            <a:r>
              <a:rPr lang="en-CA" sz="2000" b="1" dirty="0" smtClean="0">
                <a:solidFill>
                  <a:schemeClr val="tx1"/>
                </a:solidFill>
              </a:rPr>
              <a:t>Automated Testing</a:t>
            </a:r>
          </a:p>
          <a:p>
            <a:r>
              <a:rPr lang="en-CA" sz="2000" b="0" dirty="0" smtClean="0">
                <a:solidFill>
                  <a:schemeClr val="tx1"/>
                </a:solidFill>
              </a:rPr>
              <a:t>Specs, models, &amp; code used to derive test cases</a:t>
            </a:r>
          </a:p>
          <a:p>
            <a:r>
              <a:rPr lang="en-CA" sz="2000" b="0" dirty="0" smtClean="0">
                <a:solidFill>
                  <a:schemeClr val="tx1"/>
                </a:solidFill>
              </a:rPr>
              <a:t>Automated oracle needed</a:t>
            </a:r>
          </a:p>
          <a:p>
            <a:r>
              <a:rPr lang="en-CA" sz="2000" b="0" dirty="0" smtClean="0">
                <a:solidFill>
                  <a:schemeClr val="tx1"/>
                </a:solidFill>
              </a:rPr>
              <a:t>Test execution easily repeatable</a:t>
            </a:r>
          </a:p>
          <a:p>
            <a:r>
              <a:rPr lang="en-CA" sz="2000" b="0" dirty="0" smtClean="0">
                <a:solidFill>
                  <a:schemeClr val="tx1"/>
                </a:solidFill>
              </a:rPr>
              <a:t>Massive input data possible</a:t>
            </a:r>
            <a:endParaRPr lang="en-US" sz="2000" b="0" dirty="0" smtClean="0">
              <a:solidFill>
                <a:schemeClr val="tx1"/>
              </a:solidFill>
            </a:endParaRPr>
          </a:p>
        </p:txBody>
      </p:sp>
      <p:sp>
        <p:nvSpPr>
          <p:cNvPr id="5" name="Rectangle 4"/>
          <p:cNvSpPr/>
          <p:nvPr/>
        </p:nvSpPr>
        <p:spPr>
          <a:xfrm>
            <a:off x="3059832" y="4091588"/>
            <a:ext cx="2952328" cy="1938992"/>
          </a:xfrm>
          <a:prstGeom prst="rect">
            <a:avLst/>
          </a:prstGeom>
        </p:spPr>
        <p:txBody>
          <a:bodyPr wrap="square">
            <a:spAutoFit/>
          </a:bodyPr>
          <a:lstStyle/>
          <a:p>
            <a:pPr algn="ctr"/>
            <a:r>
              <a:rPr lang="en-CA" sz="2000" b="1" i="0" dirty="0" smtClean="0">
                <a:solidFill>
                  <a:srgbClr val="663300"/>
                </a:solidFill>
              </a:rPr>
              <a:t>Clearly, </a:t>
            </a:r>
            <a:endParaRPr lang="tr-TR" sz="2000" b="1" i="0" dirty="0" smtClean="0">
              <a:solidFill>
                <a:srgbClr val="663300"/>
              </a:solidFill>
            </a:endParaRPr>
          </a:p>
          <a:p>
            <a:pPr algn="ctr"/>
            <a:r>
              <a:rPr lang="en-CA" sz="2000" b="1" i="0" dirty="0" smtClean="0">
                <a:solidFill>
                  <a:srgbClr val="663300"/>
                </a:solidFill>
              </a:rPr>
              <a:t>we </a:t>
            </a:r>
            <a:r>
              <a:rPr lang="en-CA" sz="2000" b="1" i="0" dirty="0" smtClean="0">
                <a:solidFill>
                  <a:srgbClr val="663300"/>
                </a:solidFill>
              </a:rPr>
              <a:t>need both </a:t>
            </a:r>
            <a:endParaRPr lang="tr-TR" sz="2000" b="1" i="0" dirty="0" smtClean="0">
              <a:solidFill>
                <a:srgbClr val="663300"/>
              </a:solidFill>
            </a:endParaRPr>
          </a:p>
          <a:p>
            <a:pPr algn="ctr"/>
            <a:r>
              <a:rPr lang="en-CA" sz="2000" b="1" i="0" dirty="0" smtClean="0">
                <a:solidFill>
                  <a:srgbClr val="663300"/>
                </a:solidFill>
              </a:rPr>
              <a:t>and </a:t>
            </a:r>
            <a:endParaRPr lang="tr-TR" sz="2000" b="1" i="0" dirty="0" smtClean="0">
              <a:solidFill>
                <a:srgbClr val="663300"/>
              </a:solidFill>
            </a:endParaRPr>
          </a:p>
          <a:p>
            <a:pPr algn="ctr"/>
            <a:r>
              <a:rPr lang="en-CA" sz="2000" b="1" i="0" dirty="0" smtClean="0">
                <a:solidFill>
                  <a:srgbClr val="663300"/>
                </a:solidFill>
              </a:rPr>
              <a:t>both </a:t>
            </a:r>
            <a:r>
              <a:rPr lang="en-CA" sz="2000" b="1" i="0" dirty="0" smtClean="0">
                <a:solidFill>
                  <a:srgbClr val="663300"/>
                </a:solidFill>
              </a:rPr>
              <a:t>have </a:t>
            </a:r>
            <a:endParaRPr lang="tr-TR" sz="2000" b="1" i="0" dirty="0" smtClean="0">
              <a:solidFill>
                <a:srgbClr val="663300"/>
              </a:solidFill>
            </a:endParaRPr>
          </a:p>
          <a:p>
            <a:pPr algn="ctr"/>
            <a:r>
              <a:rPr lang="en-CA" sz="2000" b="1" i="0" dirty="0" smtClean="0">
                <a:solidFill>
                  <a:srgbClr val="663300"/>
                </a:solidFill>
              </a:rPr>
              <a:t>advantages</a:t>
            </a:r>
            <a:r>
              <a:rPr lang="en-CA" sz="2000" b="1" i="0" dirty="0" smtClean="0">
                <a:solidFill>
                  <a:srgbClr val="663300"/>
                </a:solidFill>
              </a:rPr>
              <a:t>/ disadvantages</a:t>
            </a:r>
            <a:endParaRPr lang="en-CA" sz="2000" b="1" i="0" dirty="0">
              <a:solidFill>
                <a:srgbClr val="663300"/>
              </a:solidFill>
            </a:endParaRPr>
          </a:p>
        </p:txBody>
      </p:sp>
      <p:pic>
        <p:nvPicPr>
          <p:cNvPr id="2051" name="Picture 3"/>
          <p:cNvPicPr>
            <a:picLocks noChangeAspect="1" noChangeArrowheads="1"/>
          </p:cNvPicPr>
          <p:nvPr/>
        </p:nvPicPr>
        <p:blipFill>
          <a:blip r:embed="rId2" cstate="print"/>
          <a:srcRect/>
          <a:stretch>
            <a:fillRect/>
          </a:stretch>
        </p:blipFill>
        <p:spPr bwMode="auto">
          <a:xfrm>
            <a:off x="6300192" y="3690868"/>
            <a:ext cx="2136391" cy="2912636"/>
          </a:xfrm>
          <a:prstGeom prst="rect">
            <a:avLst/>
          </a:prstGeom>
          <a:noFill/>
          <a:ln w="9525">
            <a:noFill/>
            <a:miter lim="800000"/>
            <a:headEnd/>
            <a:tailEnd/>
          </a:ln>
        </p:spPr>
      </p:pic>
      <p:pic>
        <p:nvPicPr>
          <p:cNvPr id="8" name="Picture 4" descr="http://www.informit.com/ShowCover.aspx?isbn=0321636414"/>
          <p:cNvPicPr>
            <a:picLocks noChangeAspect="1" noChangeArrowheads="1"/>
          </p:cNvPicPr>
          <p:nvPr/>
        </p:nvPicPr>
        <p:blipFill>
          <a:blip r:embed="rId3" cstate="print"/>
          <a:srcRect/>
          <a:stretch>
            <a:fillRect/>
          </a:stretch>
        </p:blipFill>
        <p:spPr bwMode="auto">
          <a:xfrm>
            <a:off x="539552" y="3717032"/>
            <a:ext cx="2153613" cy="2808312"/>
          </a:xfrm>
          <a:prstGeom prst="rect">
            <a:avLst/>
          </a:prstGeom>
          <a:noFill/>
        </p:spPr>
      </p:pic>
    </p:spTree>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Rectangle 2050"/>
          <p:cNvSpPr>
            <a:spLocks noGrp="1" noChangeArrowheads="1"/>
          </p:cNvSpPr>
          <p:nvPr>
            <p:ph type="title"/>
          </p:nvPr>
        </p:nvSpPr>
        <p:spPr/>
        <p:txBody>
          <a:bodyPr/>
          <a:lstStyle/>
          <a:p>
            <a:pPr>
              <a:defRPr/>
            </a:pPr>
            <a:r>
              <a:rPr lang="en-CA" sz="2800" dirty="0" smtClean="0"/>
              <a:t>Manual Testing: Exploratory Software Testing</a:t>
            </a:r>
            <a:endParaRPr lang="en-US" sz="2800" dirty="0" smtClean="0"/>
          </a:p>
        </p:txBody>
      </p:sp>
      <p:sp>
        <p:nvSpPr>
          <p:cNvPr id="25603" name="Rectangle 2051"/>
          <p:cNvSpPr>
            <a:spLocks noGrp="1" noChangeArrowheads="1"/>
          </p:cNvSpPr>
          <p:nvPr>
            <p:ph idx="1"/>
          </p:nvPr>
        </p:nvSpPr>
        <p:spPr>
          <a:xfrm>
            <a:off x="5649" y="721724"/>
            <a:ext cx="9138351" cy="3967753"/>
          </a:xfrm>
        </p:spPr>
        <p:txBody>
          <a:bodyPr/>
          <a:lstStyle/>
          <a:p>
            <a:pPr>
              <a:lnSpc>
                <a:spcPct val="90000"/>
              </a:lnSpc>
            </a:pPr>
            <a:endParaRPr lang="en-CA" sz="2000" b="0" dirty="0" smtClean="0"/>
          </a:p>
          <a:p>
            <a:pPr>
              <a:lnSpc>
                <a:spcPct val="90000"/>
              </a:lnSpc>
            </a:pPr>
            <a:r>
              <a:rPr lang="en-CA" sz="2000" b="1" dirty="0" smtClean="0"/>
              <a:t>Human tester</a:t>
            </a:r>
          </a:p>
          <a:p>
            <a:pPr lvl="1">
              <a:lnSpc>
                <a:spcPct val="90000"/>
              </a:lnSpc>
            </a:pPr>
            <a:r>
              <a:rPr lang="en-CA" sz="2000" b="0" dirty="0" smtClean="0"/>
              <a:t>using brain, and fingers</a:t>
            </a:r>
          </a:p>
          <a:p>
            <a:pPr lvl="1">
              <a:lnSpc>
                <a:spcPct val="90000"/>
              </a:lnSpc>
            </a:pPr>
            <a:r>
              <a:rPr lang="en-CA" sz="2000" b="0" dirty="0" smtClean="0"/>
              <a:t>to create scenarios that </a:t>
            </a:r>
          </a:p>
          <a:p>
            <a:pPr lvl="1">
              <a:lnSpc>
                <a:spcPct val="90000"/>
              </a:lnSpc>
            </a:pPr>
            <a:r>
              <a:rPr lang="en-CA" sz="2000" b="0" dirty="0" smtClean="0"/>
              <a:t>will cause software either to fail or to fulfill its mission</a:t>
            </a:r>
          </a:p>
          <a:p>
            <a:pPr>
              <a:lnSpc>
                <a:spcPct val="90000"/>
              </a:lnSpc>
            </a:pPr>
            <a:endParaRPr lang="en-CA" sz="2000" b="0" dirty="0" smtClean="0"/>
          </a:p>
          <a:p>
            <a:pPr>
              <a:lnSpc>
                <a:spcPct val="90000"/>
              </a:lnSpc>
            </a:pPr>
            <a:r>
              <a:rPr lang="en-CA" sz="2000" b="1" dirty="0" smtClean="0"/>
              <a:t>Take advantage of human cleverness</a:t>
            </a:r>
          </a:p>
          <a:p>
            <a:pPr lvl="1">
              <a:lnSpc>
                <a:spcPct val="90000"/>
              </a:lnSpc>
            </a:pPr>
            <a:r>
              <a:rPr lang="en-CA" sz="2000" b="0" dirty="0" smtClean="0"/>
              <a:t>No scripts: Exploratory Testing</a:t>
            </a:r>
          </a:p>
          <a:p>
            <a:pPr lvl="1">
              <a:lnSpc>
                <a:spcPct val="90000"/>
              </a:lnSpc>
            </a:pPr>
            <a:r>
              <a:rPr lang="en-CA" sz="2000" b="0" dirty="0" smtClean="0"/>
              <a:t>Or manual scripted testing</a:t>
            </a:r>
          </a:p>
          <a:p>
            <a:pPr lvl="1">
              <a:lnSpc>
                <a:spcPct val="90000"/>
              </a:lnSpc>
            </a:pPr>
            <a:r>
              <a:rPr lang="en-CA" sz="2000" b="0" dirty="0" smtClean="0"/>
              <a:t>Record test findings as you go</a:t>
            </a:r>
            <a:endParaRPr lang="en-US" sz="2000" b="0" dirty="0" smtClean="0">
              <a:solidFill>
                <a:srgbClr val="663300"/>
              </a:solidFill>
            </a:endParaRPr>
          </a:p>
        </p:txBody>
      </p:sp>
      <p:pic>
        <p:nvPicPr>
          <p:cNvPr id="164868" name="Picture 4" descr="http://www.informit.com/ShowCover.aspx?isbn=0321636414"/>
          <p:cNvPicPr>
            <a:picLocks noChangeAspect="1" noChangeArrowheads="1"/>
          </p:cNvPicPr>
          <p:nvPr/>
        </p:nvPicPr>
        <p:blipFill>
          <a:blip r:embed="rId3" cstate="print"/>
          <a:srcRect/>
          <a:stretch>
            <a:fillRect/>
          </a:stretch>
        </p:blipFill>
        <p:spPr bwMode="auto">
          <a:xfrm>
            <a:off x="6228184" y="2852936"/>
            <a:ext cx="2746276" cy="3581144"/>
          </a:xfrm>
          <a:prstGeom prst="rect">
            <a:avLst/>
          </a:prstGeom>
          <a:noFill/>
        </p:spPr>
      </p:pic>
    </p:spTree>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Problem with Manual Testing</a:t>
            </a:r>
            <a:endParaRPr lang="en-CA" dirty="0"/>
          </a:p>
        </p:txBody>
      </p:sp>
      <p:sp>
        <p:nvSpPr>
          <p:cNvPr id="3" name="Content Placeholder 2"/>
          <p:cNvSpPr>
            <a:spLocks noGrp="1"/>
          </p:cNvSpPr>
          <p:nvPr>
            <p:ph idx="1"/>
          </p:nvPr>
        </p:nvSpPr>
        <p:spPr>
          <a:xfrm>
            <a:off x="5649" y="764704"/>
            <a:ext cx="8814823" cy="3134320"/>
          </a:xfrm>
        </p:spPr>
        <p:txBody>
          <a:bodyPr/>
          <a:lstStyle/>
          <a:p>
            <a:r>
              <a:rPr lang="en-US" sz="2400" dirty="0" smtClean="0"/>
              <a:t>Not very repeatable</a:t>
            </a:r>
          </a:p>
          <a:p>
            <a:pPr lvl="1"/>
            <a:r>
              <a:rPr lang="en-US" sz="2000" dirty="0" smtClean="0"/>
              <a:t>Either cannot remember exactly how it was last tested (what input value did I use a month ago to fail the software?)</a:t>
            </a:r>
          </a:p>
          <a:p>
            <a:pPr lvl="1"/>
            <a:r>
              <a:rPr lang="en-US" sz="2000" dirty="0" smtClean="0"/>
              <a:t>Or, too expensive to document detailed procedures. Perhaps you have seen “thick” manual test scripts still some companies use.</a:t>
            </a:r>
          </a:p>
          <a:p>
            <a:r>
              <a:rPr lang="en-US" sz="2400" dirty="0" smtClean="0"/>
              <a:t>Very effort intensive</a:t>
            </a:r>
          </a:p>
          <a:p>
            <a:pPr lvl="1"/>
            <a:r>
              <a:rPr lang="en-US" sz="2000" dirty="0" smtClean="0"/>
              <a:t>How long will it take to re-run all the tests?</a:t>
            </a:r>
          </a:p>
          <a:p>
            <a:pPr lvl="1"/>
            <a:r>
              <a:rPr lang="en-US" sz="2000" dirty="0" smtClean="0"/>
              <a:t>How often will you actually do it?</a:t>
            </a:r>
            <a:endParaRPr lang="en-CA" sz="2000" dirty="0"/>
          </a:p>
        </p:txBody>
      </p:sp>
      <p:pic>
        <p:nvPicPr>
          <p:cNvPr id="125954" name="Picture 2" descr="http://us.123rf.com/400wm/400/400/citalliance/citalliance1104/citalliance110400362/9403986-tired-business-man-sitting-at-office-desk-and-looking-at-computer-monitor-concept--case-closed.jpg"/>
          <p:cNvPicPr>
            <a:picLocks noChangeAspect="1" noChangeArrowheads="1"/>
          </p:cNvPicPr>
          <p:nvPr/>
        </p:nvPicPr>
        <p:blipFill>
          <a:blip r:embed="rId2" cstate="print"/>
          <a:srcRect/>
          <a:stretch>
            <a:fillRect/>
          </a:stretch>
        </p:blipFill>
        <p:spPr bwMode="auto">
          <a:xfrm>
            <a:off x="6516216" y="2636912"/>
            <a:ext cx="2543175" cy="3810000"/>
          </a:xfrm>
          <a:prstGeom prst="rect">
            <a:avLst/>
          </a:prstGeo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Automated testing</a:t>
            </a:r>
            <a:endParaRPr lang="en-CA" dirty="0"/>
          </a:p>
        </p:txBody>
      </p:sp>
      <p:sp>
        <p:nvSpPr>
          <p:cNvPr id="3" name="Content Placeholder 2"/>
          <p:cNvSpPr>
            <a:spLocks noGrp="1"/>
          </p:cNvSpPr>
          <p:nvPr>
            <p:ph idx="1"/>
          </p:nvPr>
        </p:nvSpPr>
        <p:spPr>
          <a:xfrm>
            <a:off x="5649" y="766794"/>
            <a:ext cx="6438559" cy="2102692"/>
          </a:xfrm>
        </p:spPr>
        <p:txBody>
          <a:bodyPr/>
          <a:lstStyle/>
          <a:p>
            <a:r>
              <a:rPr lang="en-CA" sz="2400" u="sng" dirty="0" smtClean="0"/>
              <a:t>Using</a:t>
            </a:r>
            <a:r>
              <a:rPr lang="en-CA" sz="2400" dirty="0" smtClean="0"/>
              <a:t> a test software (tool) to test another software </a:t>
            </a:r>
          </a:p>
          <a:p>
            <a:r>
              <a:rPr lang="en-CA" sz="2400" u="sng" dirty="0" smtClean="0"/>
              <a:t>Developing</a:t>
            </a:r>
            <a:r>
              <a:rPr lang="en-CA" sz="2400" dirty="0" smtClean="0"/>
              <a:t> test code (script) to test other piece of code (application code)</a:t>
            </a:r>
          </a:p>
          <a:p>
            <a:r>
              <a:rPr lang="en-US" sz="2400" dirty="0" smtClean="0"/>
              <a:t>How much do you know about it?</a:t>
            </a:r>
            <a:endParaRPr lang="en-CA" sz="2400" dirty="0"/>
          </a:p>
        </p:txBody>
      </p:sp>
      <p:pic>
        <p:nvPicPr>
          <p:cNvPr id="4" name="Picture 3"/>
          <p:cNvPicPr>
            <a:picLocks noChangeAspect="1" noChangeArrowheads="1"/>
          </p:cNvPicPr>
          <p:nvPr/>
        </p:nvPicPr>
        <p:blipFill>
          <a:blip r:embed="rId2" cstate="print"/>
          <a:srcRect/>
          <a:stretch>
            <a:fillRect/>
          </a:stretch>
        </p:blipFill>
        <p:spPr bwMode="auto">
          <a:xfrm>
            <a:off x="6490142" y="3322979"/>
            <a:ext cx="2454539" cy="3346381"/>
          </a:xfrm>
          <a:prstGeom prst="rect">
            <a:avLst/>
          </a:prstGeom>
          <a:noFill/>
          <a:ln w="9525">
            <a:noFill/>
            <a:miter lim="800000"/>
            <a:headEnd/>
            <a:tailEnd/>
          </a:ln>
        </p:spPr>
      </p:pic>
      <p:pic>
        <p:nvPicPr>
          <p:cNvPr id="62466" name="Picture 2" descr="Automated Software Testing: Introduction, Management, and Performance by Elfriede Dustin &amp; Jeff Rashka &amp; John Paul"/>
          <p:cNvPicPr>
            <a:picLocks noChangeAspect="1" noChangeArrowheads="1"/>
          </p:cNvPicPr>
          <p:nvPr/>
        </p:nvPicPr>
        <p:blipFill>
          <a:blip r:embed="rId3" cstate="print"/>
          <a:srcRect/>
          <a:stretch>
            <a:fillRect/>
          </a:stretch>
        </p:blipFill>
        <p:spPr bwMode="auto">
          <a:xfrm>
            <a:off x="6480312" y="110480"/>
            <a:ext cx="2464369" cy="3099835"/>
          </a:xfrm>
          <a:prstGeom prst="rect">
            <a:avLst/>
          </a:prstGeom>
          <a:noFill/>
        </p:spPr>
      </p:pic>
      <p:pic>
        <p:nvPicPr>
          <p:cNvPr id="62468" name="Picture 4" descr="http://1.bp.blogspot.com/-PBb9AP0M7A4/TdqhT2ypOwI/AAAAAAAAIZA/NZiG2jPGR8U/s1600/Effective%2BSoftware%2BTest%2BAutomation.jpg"/>
          <p:cNvPicPr>
            <a:picLocks noChangeAspect="1" noChangeArrowheads="1"/>
          </p:cNvPicPr>
          <p:nvPr/>
        </p:nvPicPr>
        <p:blipFill>
          <a:blip r:embed="rId4" cstate="print"/>
          <a:srcRect/>
          <a:stretch>
            <a:fillRect/>
          </a:stretch>
        </p:blipFill>
        <p:spPr bwMode="auto">
          <a:xfrm>
            <a:off x="467544" y="3350840"/>
            <a:ext cx="2618939" cy="3178324"/>
          </a:xfrm>
          <a:prstGeom prst="rect">
            <a:avLst/>
          </a:prstGeom>
          <a:noFill/>
        </p:spPr>
      </p:pic>
      <p:pic>
        <p:nvPicPr>
          <p:cNvPr id="62469" name="Picture 5"/>
          <p:cNvPicPr>
            <a:picLocks noChangeAspect="1" noChangeArrowheads="1"/>
          </p:cNvPicPr>
          <p:nvPr/>
        </p:nvPicPr>
        <p:blipFill>
          <a:blip r:embed="rId5" cstate="print"/>
          <a:srcRect/>
          <a:stretch>
            <a:fillRect/>
          </a:stretch>
        </p:blipFill>
        <p:spPr bwMode="auto">
          <a:xfrm>
            <a:off x="3592351" y="3307036"/>
            <a:ext cx="2466136" cy="335617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a:xfrm>
            <a:off x="7030" y="13261"/>
            <a:ext cx="9136970" cy="607427"/>
          </a:xfrm>
          <a:ln w="9525"/>
        </p:spPr>
        <p:txBody>
          <a:bodyPr/>
          <a:lstStyle/>
          <a:p>
            <a:pPr lvl="0">
              <a:defRPr/>
            </a:pPr>
            <a:r>
              <a:rPr lang="en-US" sz="3200" dirty="0" smtClean="0"/>
              <a:t>Need for SW testing-Examples of SW Failures</a:t>
            </a:r>
          </a:p>
        </p:txBody>
      </p:sp>
      <p:pic>
        <p:nvPicPr>
          <p:cNvPr id="79873" name="Picture 1"/>
          <p:cNvPicPr>
            <a:picLocks noChangeAspect="1" noChangeArrowheads="1"/>
          </p:cNvPicPr>
          <p:nvPr/>
        </p:nvPicPr>
        <p:blipFill>
          <a:blip r:embed="rId2" cstate="print"/>
          <a:srcRect b="61337"/>
          <a:stretch>
            <a:fillRect/>
          </a:stretch>
        </p:blipFill>
        <p:spPr bwMode="auto">
          <a:xfrm>
            <a:off x="665565" y="908720"/>
            <a:ext cx="7803043" cy="2837470"/>
          </a:xfrm>
          <a:prstGeom prst="rect">
            <a:avLst/>
          </a:prstGeom>
          <a:noFill/>
          <a:ln w="9525">
            <a:solidFill>
              <a:schemeClr val="accent1"/>
            </a:solidFill>
            <a:miter lim="800000"/>
            <a:headEnd/>
            <a:tailEnd/>
          </a:ln>
        </p:spPr>
      </p:pic>
      <p:pic>
        <p:nvPicPr>
          <p:cNvPr id="79874" name="Picture 2"/>
          <p:cNvPicPr>
            <a:picLocks noChangeAspect="1" noChangeArrowheads="1"/>
          </p:cNvPicPr>
          <p:nvPr/>
        </p:nvPicPr>
        <p:blipFill>
          <a:blip r:embed="rId3" cstate="print"/>
          <a:srcRect/>
          <a:stretch>
            <a:fillRect/>
          </a:stretch>
        </p:blipFill>
        <p:spPr bwMode="auto">
          <a:xfrm>
            <a:off x="539552" y="3965128"/>
            <a:ext cx="8093097" cy="2416200"/>
          </a:xfrm>
          <a:prstGeom prst="rect">
            <a:avLst/>
          </a:prstGeom>
          <a:noFill/>
          <a:ln w="9525">
            <a:solidFill>
              <a:schemeClr val="accent1"/>
            </a:solidFill>
            <a:miter lim="800000"/>
            <a:headEnd/>
            <a:tailEnd/>
          </a:ln>
        </p:spPr>
      </p:pic>
      <p:pic>
        <p:nvPicPr>
          <p:cNvPr id="79877" name="Picture 5" descr="http://img.dailymail.co.uk/i/pix/2007/09_04/airport270907_468x303.jpg"/>
          <p:cNvPicPr>
            <a:picLocks noChangeAspect="1" noChangeArrowheads="1"/>
          </p:cNvPicPr>
          <p:nvPr/>
        </p:nvPicPr>
        <p:blipFill>
          <a:blip r:embed="rId4" cstate="print"/>
          <a:srcRect/>
          <a:stretch>
            <a:fillRect/>
          </a:stretch>
        </p:blipFill>
        <p:spPr bwMode="auto">
          <a:xfrm>
            <a:off x="6084168" y="620688"/>
            <a:ext cx="3011837" cy="1949972"/>
          </a:xfrm>
          <a:prstGeom prst="rect">
            <a:avLst/>
          </a:prstGeom>
          <a:noFill/>
        </p:spPr>
      </p:pic>
    </p:spTree>
    <p:extLst>
      <p:ext uri="{BB962C8B-B14F-4D97-AF65-F5344CB8AC3E}">
        <p14:creationId xmlns:p14="http://schemas.microsoft.com/office/powerpoint/2010/main" val="2806023396"/>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Automate Tests?</a:t>
            </a:r>
            <a:endParaRPr lang="en-CA" dirty="0"/>
          </a:p>
        </p:txBody>
      </p:sp>
      <p:sp>
        <p:nvSpPr>
          <p:cNvPr id="3" name="Content Placeholder 2"/>
          <p:cNvSpPr>
            <a:spLocks noGrp="1"/>
          </p:cNvSpPr>
          <p:nvPr>
            <p:ph idx="1"/>
          </p:nvPr>
        </p:nvSpPr>
        <p:spPr>
          <a:xfrm>
            <a:off x="5649" y="929355"/>
            <a:ext cx="5142415" cy="4636269"/>
          </a:xfrm>
        </p:spPr>
        <p:txBody>
          <a:bodyPr/>
          <a:lstStyle/>
          <a:p>
            <a:r>
              <a:rPr lang="en-US" sz="2200" dirty="0" smtClean="0"/>
              <a:t>It gives us rapid feedback (pass/fail)!</a:t>
            </a:r>
          </a:p>
          <a:p>
            <a:endParaRPr lang="tr-TR" sz="2200" dirty="0" smtClean="0"/>
          </a:p>
          <a:p>
            <a:r>
              <a:rPr lang="en-US" sz="2200" dirty="0" smtClean="0"/>
              <a:t>Repeatable</a:t>
            </a:r>
            <a:endParaRPr lang="en-US" sz="2200" dirty="0" smtClean="0"/>
          </a:p>
          <a:p>
            <a:endParaRPr lang="tr-TR" sz="2200" dirty="0" smtClean="0"/>
          </a:p>
          <a:p>
            <a:r>
              <a:rPr lang="en-US" sz="2200" dirty="0" smtClean="0"/>
              <a:t>Much </a:t>
            </a:r>
            <a:r>
              <a:rPr lang="en-US" sz="2200" dirty="0" smtClean="0"/>
              <a:t>faster than human testers, but needs up-front investment</a:t>
            </a:r>
          </a:p>
          <a:p>
            <a:endParaRPr lang="tr-TR" sz="2200" dirty="0" smtClean="0"/>
          </a:p>
          <a:p>
            <a:r>
              <a:rPr lang="en-US" sz="2200" dirty="0" smtClean="0"/>
              <a:t>How </a:t>
            </a:r>
            <a:r>
              <a:rPr lang="en-US" sz="2200" dirty="0" smtClean="0"/>
              <a:t>do we know where defects are?</a:t>
            </a:r>
          </a:p>
          <a:p>
            <a:pPr lvl="1"/>
            <a:r>
              <a:rPr lang="en-US" sz="2200" dirty="0" smtClean="0"/>
              <a:t>We remember where we put them!</a:t>
            </a:r>
          </a:p>
          <a:p>
            <a:pPr lvl="1"/>
            <a:r>
              <a:rPr lang="en-US" sz="2200" dirty="0" smtClean="0"/>
              <a:t>Defect (fault) localizations </a:t>
            </a:r>
            <a:endParaRPr lang="en-CA" sz="2200" dirty="0"/>
          </a:p>
        </p:txBody>
      </p:sp>
      <p:pic>
        <p:nvPicPr>
          <p:cNvPr id="126978" name="Picture 2"/>
          <p:cNvPicPr>
            <a:picLocks noChangeAspect="1" noChangeArrowheads="1"/>
          </p:cNvPicPr>
          <p:nvPr/>
        </p:nvPicPr>
        <p:blipFill>
          <a:blip r:embed="rId2" cstate="print"/>
          <a:srcRect/>
          <a:stretch>
            <a:fillRect/>
          </a:stretch>
        </p:blipFill>
        <p:spPr bwMode="auto">
          <a:xfrm>
            <a:off x="5436096" y="952397"/>
            <a:ext cx="3532247" cy="49685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title"/>
          </p:nvPr>
        </p:nvSpPr>
        <p:spPr>
          <a:noFill/>
          <a:ln w="9525"/>
        </p:spPr>
        <p:txBody>
          <a:bodyPr/>
          <a:lstStyle/>
          <a:p>
            <a:r>
              <a:rPr lang="en-US" sz="2400" smtClean="0">
                <a:effectLst/>
              </a:rPr>
              <a:t>Increasing size and complexity for automated test systems</a:t>
            </a:r>
          </a:p>
        </p:txBody>
      </p:sp>
      <p:sp>
        <p:nvSpPr>
          <p:cNvPr id="252931" name="Rectangle 3"/>
          <p:cNvSpPr>
            <a:spLocks noGrp="1" noChangeArrowheads="1"/>
          </p:cNvSpPr>
          <p:nvPr>
            <p:ph type="body" sz="half" idx="1"/>
          </p:nvPr>
        </p:nvSpPr>
        <p:spPr>
          <a:xfrm>
            <a:off x="179388" y="3645024"/>
            <a:ext cx="8280400" cy="685800"/>
          </a:xfrm>
        </p:spPr>
        <p:txBody>
          <a:bodyPr/>
          <a:lstStyle/>
          <a:p>
            <a:r>
              <a:rPr lang="en-US" sz="2100" dirty="0" smtClean="0"/>
              <a:t>“We designed a test system that probably is as complicated as the system itself.”</a:t>
            </a:r>
          </a:p>
        </p:txBody>
      </p:sp>
      <p:pic>
        <p:nvPicPr>
          <p:cNvPr id="252933" name="Picture 5" descr="hwtsams_2"/>
          <p:cNvPicPr>
            <a:picLocks noChangeAspect="1" noChangeArrowheads="1"/>
          </p:cNvPicPr>
          <p:nvPr/>
        </p:nvPicPr>
        <p:blipFill>
          <a:blip r:embed="rId2" cstate="print"/>
          <a:srcRect l="9061" r="10625"/>
          <a:stretch>
            <a:fillRect/>
          </a:stretch>
        </p:blipFill>
        <p:spPr bwMode="auto">
          <a:xfrm>
            <a:off x="2915221" y="836712"/>
            <a:ext cx="1329280" cy="1656185"/>
          </a:xfrm>
          <a:prstGeom prst="rect">
            <a:avLst/>
          </a:prstGeom>
          <a:noFill/>
        </p:spPr>
      </p:pic>
      <p:pic>
        <p:nvPicPr>
          <p:cNvPr id="252934" name="Picture 6"/>
          <p:cNvPicPr>
            <a:picLocks noChangeAspect="1" noChangeArrowheads="1"/>
          </p:cNvPicPr>
          <p:nvPr/>
        </p:nvPicPr>
        <p:blipFill>
          <a:blip r:embed="rId3" cstate="print"/>
          <a:srcRect l="8737" t="8876" r="15410" b="1677"/>
          <a:stretch>
            <a:fillRect/>
          </a:stretch>
        </p:blipFill>
        <p:spPr bwMode="auto">
          <a:xfrm>
            <a:off x="142305" y="2636912"/>
            <a:ext cx="8750175" cy="887505"/>
          </a:xfrm>
          <a:prstGeom prst="rect">
            <a:avLst/>
          </a:prstGeom>
          <a:noFill/>
        </p:spPr>
      </p:pic>
      <p:pic>
        <p:nvPicPr>
          <p:cNvPr id="252935" name="Picture 7" descr="office-2007-123"/>
          <p:cNvPicPr>
            <a:picLocks noChangeAspect="1" noChangeArrowheads="1"/>
          </p:cNvPicPr>
          <p:nvPr/>
        </p:nvPicPr>
        <p:blipFill>
          <a:blip r:embed="rId4" cstate="print"/>
          <a:srcRect l="5202" t="10620" r="10867" b="3351"/>
          <a:stretch>
            <a:fillRect/>
          </a:stretch>
        </p:blipFill>
        <p:spPr bwMode="auto">
          <a:xfrm>
            <a:off x="4427984" y="836713"/>
            <a:ext cx="1728787" cy="1620837"/>
          </a:xfrm>
          <a:prstGeom prst="rect">
            <a:avLst/>
          </a:prstGeom>
          <a:noFill/>
        </p:spPr>
      </p:pic>
      <p:pic>
        <p:nvPicPr>
          <p:cNvPr id="252938" name="Picture 10"/>
          <p:cNvPicPr>
            <a:picLocks noChangeAspect="1" noChangeArrowheads="1"/>
          </p:cNvPicPr>
          <p:nvPr/>
        </p:nvPicPr>
        <p:blipFill>
          <a:blip r:embed="rId5" cstate="print"/>
          <a:srcRect/>
          <a:stretch>
            <a:fillRect/>
          </a:stretch>
        </p:blipFill>
        <p:spPr bwMode="auto">
          <a:xfrm>
            <a:off x="5364088" y="4068929"/>
            <a:ext cx="3613225" cy="2528423"/>
          </a:xfrm>
          <a:prstGeom prst="rect">
            <a:avLst/>
          </a:prstGeom>
          <a:noFill/>
        </p:spPr>
      </p:pic>
      <p:sp>
        <p:nvSpPr>
          <p:cNvPr id="252939" name="Rectangle 11"/>
          <p:cNvSpPr>
            <a:spLocks noChangeArrowheads="1"/>
          </p:cNvSpPr>
          <p:nvPr/>
        </p:nvSpPr>
        <p:spPr bwMode="auto">
          <a:xfrm>
            <a:off x="144463" y="4653136"/>
            <a:ext cx="6011862" cy="1455270"/>
          </a:xfrm>
          <a:prstGeom prst="rect">
            <a:avLst/>
          </a:prstGeom>
          <a:noFill/>
          <a:ln w="12700">
            <a:noFill/>
            <a:miter lim="800000"/>
            <a:headEnd/>
            <a:tailEnd/>
          </a:ln>
          <a:effectLst/>
        </p:spPr>
        <p:txBody>
          <a:bodyPr>
            <a:spAutoFit/>
          </a:bodyPr>
          <a:lstStyle/>
          <a:p>
            <a:pPr>
              <a:lnSpc>
                <a:spcPct val="93000"/>
              </a:lnSpc>
              <a:spcBef>
                <a:spcPct val="40000"/>
              </a:spcBef>
              <a:buClr>
                <a:schemeClr val="tx1"/>
              </a:buClr>
              <a:buSzPct val="100000"/>
              <a:buFont typeface="Wingdings" pitchFamily="2" charset="2"/>
              <a:buNone/>
            </a:pPr>
            <a:r>
              <a:rPr lang="en-US" i="0" dirty="0" smtClean="0">
                <a:solidFill>
                  <a:schemeClr val="tx2"/>
                </a:solidFill>
              </a:rPr>
              <a:t>Jeff Feldstein, Manager, Software Development</a:t>
            </a:r>
          </a:p>
          <a:p>
            <a:pPr>
              <a:lnSpc>
                <a:spcPct val="93000"/>
              </a:lnSpc>
              <a:spcBef>
                <a:spcPct val="40000"/>
              </a:spcBef>
              <a:buClr>
                <a:schemeClr val="tx1"/>
              </a:buClr>
              <a:buSzPct val="100000"/>
              <a:buFont typeface="Wingdings" pitchFamily="2" charset="2"/>
              <a:buNone/>
            </a:pPr>
            <a:r>
              <a:rPr lang="en-US" i="0" dirty="0" smtClean="0">
                <a:solidFill>
                  <a:schemeClr val="tx2"/>
                </a:solidFill>
              </a:rPr>
              <a:t>Cisco Systems, San Jose, California</a:t>
            </a:r>
          </a:p>
          <a:p>
            <a:pPr>
              <a:lnSpc>
                <a:spcPct val="93000"/>
              </a:lnSpc>
              <a:spcBef>
                <a:spcPct val="40000"/>
              </a:spcBef>
              <a:buClr>
                <a:schemeClr val="tx1"/>
              </a:buClr>
              <a:buSzPct val="100000"/>
              <a:buFont typeface="Wingdings" pitchFamily="2" charset="2"/>
              <a:buNone/>
            </a:pPr>
            <a:r>
              <a:rPr lang="en-US" i="0" dirty="0" smtClean="0">
                <a:solidFill>
                  <a:schemeClr val="tx2"/>
                </a:solidFill>
              </a:rPr>
              <a:t>Google Tech Talks, November 9, 2005</a:t>
            </a:r>
          </a:p>
          <a:p>
            <a:pPr algn="ctr">
              <a:lnSpc>
                <a:spcPct val="93000"/>
              </a:lnSpc>
              <a:spcBef>
                <a:spcPct val="40000"/>
              </a:spcBef>
              <a:buClr>
                <a:schemeClr val="tx1"/>
              </a:buClr>
              <a:buSzPct val="100000"/>
              <a:buFont typeface="Wingdings" pitchFamily="2" charset="2"/>
              <a:buNone/>
            </a:pPr>
            <a:r>
              <a:rPr lang="en-US" i="0" dirty="0" smtClean="0">
                <a:solidFill>
                  <a:schemeClr val="tx2"/>
                </a:solidFill>
              </a:rPr>
              <a:t>(a very good talk)</a:t>
            </a:r>
            <a:endParaRPr lang="en-US" i="0" dirty="0">
              <a:solidFill>
                <a:schemeClr val="tx2"/>
              </a:solidFill>
            </a:endParaRP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2600" dirty="0" smtClean="0">
                <a:solidFill>
                  <a:srgbClr val="663300"/>
                </a:solidFill>
                <a:effectLst/>
              </a:rPr>
              <a:t>Introduction to Software Testing- </a:t>
            </a:r>
            <a:r>
              <a:rPr lang="en-US" sz="2600" dirty="0" smtClean="0"/>
              <a:t>Outline</a:t>
            </a:r>
          </a:p>
        </p:txBody>
      </p:sp>
      <p:sp>
        <p:nvSpPr>
          <p:cNvPr id="4099" name="Content Placeholder 2"/>
          <p:cNvSpPr>
            <a:spLocks noGrp="1"/>
          </p:cNvSpPr>
          <p:nvPr>
            <p:ph idx="1"/>
          </p:nvPr>
        </p:nvSpPr>
        <p:spPr>
          <a:xfrm>
            <a:off x="77657" y="721724"/>
            <a:ext cx="8742815" cy="5806141"/>
          </a:xfrm>
        </p:spPr>
        <p:txBody>
          <a:bodyPr/>
          <a:lstStyle/>
          <a:p>
            <a:r>
              <a:rPr lang="en-CA" sz="1900" b="1" dirty="0" smtClean="0">
                <a:solidFill>
                  <a:schemeClr val="bg1">
                    <a:lumMod val="75000"/>
                  </a:schemeClr>
                </a:solidFill>
              </a:rPr>
              <a:t>Definitions</a:t>
            </a:r>
          </a:p>
          <a:p>
            <a:r>
              <a:rPr lang="en-CA" sz="1900" b="1" dirty="0" smtClean="0">
                <a:solidFill>
                  <a:schemeClr val="bg1">
                    <a:lumMod val="75000"/>
                  </a:schemeClr>
                </a:solidFill>
              </a:rPr>
              <a:t>Why is SW testing important?</a:t>
            </a:r>
          </a:p>
          <a:p>
            <a:r>
              <a:rPr lang="en-CA" sz="1900" b="1" dirty="0" smtClean="0">
                <a:solidFill>
                  <a:schemeClr val="bg1">
                    <a:lumMod val="75000"/>
                  </a:schemeClr>
                </a:solidFill>
              </a:rPr>
              <a:t>Examples of Software Failures</a:t>
            </a:r>
          </a:p>
          <a:p>
            <a:r>
              <a:rPr lang="en-CA" sz="1900" b="1" dirty="0" smtClean="0">
                <a:solidFill>
                  <a:schemeClr val="bg1">
                    <a:lumMod val="75000"/>
                  </a:schemeClr>
                </a:solidFill>
              </a:rPr>
              <a:t>Dealing with SW Faults </a:t>
            </a:r>
          </a:p>
          <a:p>
            <a:r>
              <a:rPr lang="en-CA" sz="1900" b="1" dirty="0" smtClean="0">
                <a:solidFill>
                  <a:schemeClr val="bg1">
                    <a:lumMod val="75000"/>
                  </a:schemeClr>
                </a:solidFill>
              </a:rPr>
              <a:t>Testing Process Overview</a:t>
            </a:r>
          </a:p>
          <a:p>
            <a:r>
              <a:rPr lang="en-CA" sz="1900" b="1" dirty="0" smtClean="0">
                <a:solidFill>
                  <a:schemeClr val="bg1">
                    <a:lumMod val="75000"/>
                  </a:schemeClr>
                </a:solidFill>
              </a:rPr>
              <a:t>What is a Test Case and Test Suite (Test Set)?</a:t>
            </a:r>
          </a:p>
          <a:p>
            <a:r>
              <a:rPr lang="en-CA" sz="1900" b="1" dirty="0" smtClean="0">
                <a:solidFill>
                  <a:schemeClr val="bg1">
                    <a:lumMod val="75000"/>
                  </a:schemeClr>
                </a:solidFill>
              </a:rPr>
              <a:t>Types of Test Activities</a:t>
            </a:r>
          </a:p>
          <a:p>
            <a:r>
              <a:rPr lang="en-CA" sz="1900" b="1" dirty="0" smtClean="0">
                <a:solidFill>
                  <a:schemeClr val="bg1">
                    <a:lumMod val="75000"/>
                  </a:schemeClr>
                </a:solidFill>
              </a:rPr>
              <a:t>Types of Testing</a:t>
            </a:r>
          </a:p>
          <a:p>
            <a:r>
              <a:rPr lang="en-CA" sz="1900" b="1" dirty="0" smtClean="0">
                <a:solidFill>
                  <a:schemeClr val="bg1">
                    <a:lumMod val="75000"/>
                  </a:schemeClr>
                </a:solidFill>
              </a:rPr>
              <a:t>Test Levels/ Test Organization</a:t>
            </a:r>
          </a:p>
          <a:p>
            <a:r>
              <a:rPr lang="en-CA" sz="1900" b="1" dirty="0" smtClean="0">
                <a:solidFill>
                  <a:schemeClr val="bg1">
                    <a:lumMod val="75000"/>
                  </a:schemeClr>
                </a:solidFill>
              </a:rPr>
              <a:t>Testing can be Manual or Automated</a:t>
            </a:r>
          </a:p>
          <a:p>
            <a:r>
              <a:rPr lang="en-CA" sz="1900" b="1" dirty="0" smtClean="0">
                <a:solidFill>
                  <a:schemeClr val="bg1">
                    <a:lumMod val="75000"/>
                  </a:schemeClr>
                </a:solidFill>
              </a:rPr>
              <a:t>What is a good test case?</a:t>
            </a:r>
          </a:p>
          <a:p>
            <a:r>
              <a:rPr lang="en-CA" sz="1900" b="1" dirty="0" smtClean="0"/>
              <a:t>Exhaustive (Complete) Testing</a:t>
            </a:r>
          </a:p>
          <a:p>
            <a:r>
              <a:rPr lang="en-CA" sz="1900" b="1" dirty="0" smtClean="0">
                <a:solidFill>
                  <a:schemeClr val="bg1">
                    <a:lumMod val="75000"/>
                  </a:schemeClr>
                </a:solidFill>
              </a:rPr>
              <a:t>Test Adequacy and Coverage: When can we say testing is enough?</a:t>
            </a:r>
          </a:p>
          <a:p>
            <a:r>
              <a:rPr lang="en-CA" sz="1900" b="1" dirty="0" smtClean="0">
                <a:solidFill>
                  <a:schemeClr val="bg1">
                    <a:lumMod val="75000"/>
                  </a:schemeClr>
                </a:solidFill>
              </a:rPr>
              <a:t>Testing throughout the Software Development Life Cycle</a:t>
            </a:r>
          </a:p>
          <a:p>
            <a:r>
              <a:rPr lang="en-CA" sz="1900" b="1" dirty="0" smtClean="0">
                <a:solidFill>
                  <a:schemeClr val="bg1">
                    <a:lumMod val="75000"/>
                  </a:schemeClr>
                </a:solidFill>
              </a:rPr>
              <a:t>Testing Maturity Levels</a:t>
            </a:r>
            <a:endParaRPr lang="en-US" sz="1900" b="1" dirty="0" smtClean="0">
              <a:solidFill>
                <a:schemeClr val="bg1">
                  <a:lumMod val="75000"/>
                </a:schemeClr>
              </a:solidFill>
            </a:endParaRPr>
          </a:p>
        </p:txBody>
      </p:sp>
    </p:spTree>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sz="2800" dirty="0" smtClean="0">
                <a:effectLst/>
              </a:rPr>
              <a:t>Exhaustive (Complete) Testing</a:t>
            </a:r>
          </a:p>
        </p:txBody>
      </p:sp>
      <p:sp>
        <p:nvSpPr>
          <p:cNvPr id="34819" name="Rectangle 3"/>
          <p:cNvSpPr>
            <a:spLocks noGrp="1" noChangeArrowheads="1"/>
          </p:cNvSpPr>
          <p:nvPr>
            <p:ph type="body" idx="1"/>
          </p:nvPr>
        </p:nvSpPr>
        <p:spPr>
          <a:xfrm>
            <a:off x="179388" y="1268413"/>
            <a:ext cx="8713787" cy="4626395"/>
          </a:xfrm>
        </p:spPr>
        <p:txBody>
          <a:bodyPr/>
          <a:lstStyle/>
          <a:p>
            <a:pPr marL="230188" indent="-230188">
              <a:lnSpc>
                <a:spcPct val="90000"/>
              </a:lnSpc>
              <a:buSzTx/>
            </a:pPr>
            <a:r>
              <a:rPr lang="en-US" sz="2000" dirty="0" smtClean="0"/>
              <a:t>Exhaustive testing, i.e., testing a software system using all the possible inputs, is most of the time impossible.</a:t>
            </a:r>
          </a:p>
          <a:p>
            <a:pPr marL="230188" indent="-230188">
              <a:lnSpc>
                <a:spcPct val="90000"/>
              </a:lnSpc>
              <a:buSzTx/>
            </a:pPr>
            <a:endParaRPr lang="tr-TR" sz="2000" dirty="0" smtClean="0"/>
          </a:p>
          <a:p>
            <a:pPr marL="230188" indent="-230188">
              <a:lnSpc>
                <a:spcPct val="90000"/>
              </a:lnSpc>
              <a:buSzTx/>
            </a:pPr>
            <a:r>
              <a:rPr lang="en-US" sz="2000" dirty="0" smtClean="0"/>
              <a:t>Examples</a:t>
            </a:r>
            <a:r>
              <a:rPr lang="en-US" sz="2000" dirty="0" smtClean="0"/>
              <a:t>:</a:t>
            </a:r>
          </a:p>
          <a:p>
            <a:pPr marL="577850" lvl="1" indent="-233363">
              <a:lnSpc>
                <a:spcPct val="90000"/>
              </a:lnSpc>
              <a:buSzTx/>
              <a:buFont typeface="Wingdings" pitchFamily="2" charset="2"/>
              <a:buChar char="§"/>
            </a:pPr>
            <a:r>
              <a:rPr lang="en-US" sz="1800" b="1" dirty="0" smtClean="0"/>
              <a:t>A program that computes the factorial function (n!=n.(n-1).(n-2)…1)</a:t>
            </a:r>
          </a:p>
          <a:p>
            <a:pPr marL="920750" lvl="2">
              <a:lnSpc>
                <a:spcPct val="90000"/>
              </a:lnSpc>
              <a:buSzTx/>
              <a:buFont typeface="Wingdings" pitchFamily="2" charset="2"/>
              <a:buChar char="§"/>
            </a:pPr>
            <a:r>
              <a:rPr lang="en-US" sz="1600" b="1" dirty="0" smtClean="0"/>
              <a:t>Exhaustive testing = running the program with 0, 1, 2, …, 100, … as an input!</a:t>
            </a:r>
          </a:p>
          <a:p>
            <a:pPr marL="577850" lvl="1" indent="-233363">
              <a:lnSpc>
                <a:spcPct val="90000"/>
              </a:lnSpc>
              <a:buSzTx/>
              <a:buFont typeface="Wingdings" pitchFamily="2" charset="2"/>
              <a:buChar char="§"/>
            </a:pPr>
            <a:r>
              <a:rPr lang="en-US" sz="1800" b="1" dirty="0" smtClean="0"/>
              <a:t>A compiler (e.g., </a:t>
            </a:r>
            <a:r>
              <a:rPr lang="en-US" sz="1800" b="1" dirty="0" err="1" smtClean="0"/>
              <a:t>javac</a:t>
            </a:r>
            <a:r>
              <a:rPr lang="en-US" sz="1800" b="1" dirty="0" smtClean="0"/>
              <a:t>)</a:t>
            </a:r>
          </a:p>
          <a:p>
            <a:pPr marL="920750" lvl="2">
              <a:lnSpc>
                <a:spcPct val="90000"/>
              </a:lnSpc>
              <a:buSzTx/>
              <a:buFont typeface="Wingdings" pitchFamily="2" charset="2"/>
              <a:buChar char="§"/>
            </a:pPr>
            <a:r>
              <a:rPr lang="en-US" sz="1600" b="1" dirty="0" smtClean="0"/>
              <a:t>Exhaustive testing = running the (Java) compiler with any possible (Java) program (i.e., source code)</a:t>
            </a:r>
          </a:p>
          <a:p>
            <a:pPr marL="230188" indent="-230188">
              <a:lnSpc>
                <a:spcPct val="90000"/>
              </a:lnSpc>
              <a:buSzTx/>
            </a:pPr>
            <a:endParaRPr lang="tr-TR" sz="2000" dirty="0" smtClean="0"/>
          </a:p>
          <a:p>
            <a:pPr marL="230188" indent="-230188">
              <a:lnSpc>
                <a:spcPct val="90000"/>
              </a:lnSpc>
              <a:buSzTx/>
            </a:pPr>
            <a:r>
              <a:rPr lang="en-US" sz="2000" dirty="0" smtClean="0"/>
              <a:t>Technique </a:t>
            </a:r>
            <a:r>
              <a:rPr lang="en-US" sz="2000" dirty="0" smtClean="0"/>
              <a:t>used to reduce the number of inputs </a:t>
            </a:r>
          </a:p>
          <a:p>
            <a:pPr marL="577850" lvl="1" indent="-233363">
              <a:lnSpc>
                <a:spcPct val="90000"/>
              </a:lnSpc>
              <a:buSzTx/>
              <a:buFont typeface="Wingdings" pitchFamily="2" charset="2"/>
              <a:buChar char="§"/>
            </a:pPr>
            <a:r>
              <a:rPr lang="en-US" sz="2000" dirty="0" smtClean="0">
                <a:solidFill>
                  <a:srgbClr val="0070C0"/>
                </a:solidFill>
              </a:rPr>
              <a:t>Testing criteria group input elements into (equivalence) classes</a:t>
            </a:r>
          </a:p>
          <a:p>
            <a:pPr marL="577850" lvl="1" indent="-233363">
              <a:lnSpc>
                <a:spcPct val="90000"/>
              </a:lnSpc>
              <a:buSzTx/>
              <a:buFont typeface="Wingdings" pitchFamily="2" charset="2"/>
              <a:buChar char="§"/>
            </a:pPr>
            <a:r>
              <a:rPr lang="en-US" sz="2000" dirty="0" smtClean="0"/>
              <a:t>One input is selected in each class (notion of </a:t>
            </a:r>
            <a:r>
              <a:rPr lang="en-US" sz="2000" b="1" dirty="0" smtClean="0"/>
              <a:t>test data coverage</a:t>
            </a:r>
            <a:r>
              <a:rPr lang="en-US" sz="2000" dirty="0" smtClean="0"/>
              <a: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819">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819">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819">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819">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8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2600" dirty="0" smtClean="0">
                <a:solidFill>
                  <a:srgbClr val="663300"/>
                </a:solidFill>
                <a:effectLst/>
              </a:rPr>
              <a:t>Introduction to Software Testing- </a:t>
            </a:r>
            <a:r>
              <a:rPr lang="en-US" sz="2600" dirty="0" smtClean="0"/>
              <a:t>Outline</a:t>
            </a:r>
          </a:p>
        </p:txBody>
      </p:sp>
      <p:sp>
        <p:nvSpPr>
          <p:cNvPr id="4099" name="Content Placeholder 2"/>
          <p:cNvSpPr>
            <a:spLocks noGrp="1"/>
          </p:cNvSpPr>
          <p:nvPr>
            <p:ph idx="1"/>
          </p:nvPr>
        </p:nvSpPr>
        <p:spPr>
          <a:xfrm>
            <a:off x="77657" y="721724"/>
            <a:ext cx="8742815" cy="5806141"/>
          </a:xfrm>
        </p:spPr>
        <p:txBody>
          <a:bodyPr/>
          <a:lstStyle/>
          <a:p>
            <a:r>
              <a:rPr lang="en-CA" sz="1900" dirty="0" smtClean="0">
                <a:solidFill>
                  <a:schemeClr val="bg1">
                    <a:lumMod val="75000"/>
                  </a:schemeClr>
                </a:solidFill>
              </a:rPr>
              <a:t>Definitions</a:t>
            </a:r>
          </a:p>
          <a:p>
            <a:r>
              <a:rPr lang="en-CA" sz="1900" dirty="0" smtClean="0">
                <a:solidFill>
                  <a:schemeClr val="bg1">
                    <a:lumMod val="75000"/>
                  </a:schemeClr>
                </a:solidFill>
              </a:rPr>
              <a:t>Why is SW testing important?</a:t>
            </a:r>
          </a:p>
          <a:p>
            <a:r>
              <a:rPr lang="en-CA" sz="1900" dirty="0" smtClean="0">
                <a:solidFill>
                  <a:schemeClr val="bg1">
                    <a:lumMod val="75000"/>
                  </a:schemeClr>
                </a:solidFill>
              </a:rPr>
              <a:t>Examples of Software Failures</a:t>
            </a:r>
          </a:p>
          <a:p>
            <a:r>
              <a:rPr lang="en-CA" sz="1900" dirty="0" smtClean="0">
                <a:solidFill>
                  <a:schemeClr val="bg1">
                    <a:lumMod val="75000"/>
                  </a:schemeClr>
                </a:solidFill>
              </a:rPr>
              <a:t>Dealing with SW Faults </a:t>
            </a:r>
          </a:p>
          <a:p>
            <a:r>
              <a:rPr lang="en-CA" sz="1900" dirty="0" smtClean="0">
                <a:solidFill>
                  <a:schemeClr val="bg1">
                    <a:lumMod val="75000"/>
                  </a:schemeClr>
                </a:solidFill>
              </a:rPr>
              <a:t>Testing Process Overview</a:t>
            </a:r>
          </a:p>
          <a:p>
            <a:r>
              <a:rPr lang="en-CA" sz="1900" dirty="0" smtClean="0">
                <a:solidFill>
                  <a:schemeClr val="bg1">
                    <a:lumMod val="75000"/>
                  </a:schemeClr>
                </a:solidFill>
              </a:rPr>
              <a:t>What is a Test Case and Test Suite (Test Set)?</a:t>
            </a:r>
          </a:p>
          <a:p>
            <a:r>
              <a:rPr lang="en-CA" sz="1900" dirty="0" smtClean="0">
                <a:solidFill>
                  <a:schemeClr val="bg1">
                    <a:lumMod val="75000"/>
                  </a:schemeClr>
                </a:solidFill>
              </a:rPr>
              <a:t>Types of Test Activities</a:t>
            </a:r>
          </a:p>
          <a:p>
            <a:r>
              <a:rPr lang="en-CA" sz="1900" dirty="0" smtClean="0">
                <a:solidFill>
                  <a:schemeClr val="bg1">
                    <a:lumMod val="75000"/>
                  </a:schemeClr>
                </a:solidFill>
              </a:rPr>
              <a:t>Types of Testing</a:t>
            </a:r>
          </a:p>
          <a:p>
            <a:r>
              <a:rPr lang="en-CA" sz="1900" dirty="0" smtClean="0">
                <a:solidFill>
                  <a:schemeClr val="bg1">
                    <a:lumMod val="75000"/>
                  </a:schemeClr>
                </a:solidFill>
              </a:rPr>
              <a:t>Test Levels/ Test Organization</a:t>
            </a:r>
          </a:p>
          <a:p>
            <a:r>
              <a:rPr lang="en-CA" sz="1900" dirty="0" smtClean="0">
                <a:solidFill>
                  <a:schemeClr val="bg1">
                    <a:lumMod val="75000"/>
                  </a:schemeClr>
                </a:solidFill>
              </a:rPr>
              <a:t>Testing can be Manual or Automatic</a:t>
            </a:r>
          </a:p>
          <a:p>
            <a:r>
              <a:rPr lang="en-CA" sz="1900" dirty="0" smtClean="0">
                <a:solidFill>
                  <a:schemeClr val="bg1">
                    <a:lumMod val="75000"/>
                  </a:schemeClr>
                </a:solidFill>
              </a:rPr>
              <a:t>What is a good test case?</a:t>
            </a:r>
          </a:p>
          <a:p>
            <a:r>
              <a:rPr lang="en-CA" sz="1900" dirty="0" smtClean="0">
                <a:solidFill>
                  <a:schemeClr val="bg1">
                    <a:lumMod val="75000"/>
                  </a:schemeClr>
                </a:solidFill>
              </a:rPr>
              <a:t>Exhaustive (Complete) Testing</a:t>
            </a:r>
          </a:p>
          <a:p>
            <a:r>
              <a:rPr lang="en-CA" sz="1900" dirty="0" smtClean="0"/>
              <a:t>Test Adequacy and Coverage: When can we say testing is enough?</a:t>
            </a:r>
          </a:p>
          <a:p>
            <a:r>
              <a:rPr lang="en-CA" sz="1900" dirty="0" smtClean="0">
                <a:solidFill>
                  <a:schemeClr val="bg1">
                    <a:lumMod val="75000"/>
                  </a:schemeClr>
                </a:solidFill>
              </a:rPr>
              <a:t>Testing throughout the Software Development Life Cycle</a:t>
            </a:r>
          </a:p>
          <a:p>
            <a:r>
              <a:rPr lang="en-CA" sz="1900" dirty="0" smtClean="0">
                <a:solidFill>
                  <a:schemeClr val="bg1">
                    <a:lumMod val="75000"/>
                  </a:schemeClr>
                </a:solidFill>
              </a:rPr>
              <a:t>Testing Maturity Levels</a:t>
            </a:r>
            <a:endParaRPr lang="en-US" sz="1900" dirty="0" smtClean="0">
              <a:solidFill>
                <a:schemeClr val="bg1">
                  <a:lumMod val="75000"/>
                </a:schemeClr>
              </a:solidFill>
            </a:endParaRPr>
          </a:p>
        </p:txBody>
      </p:sp>
    </p:spTree>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0" y="157277"/>
            <a:ext cx="9136970" cy="679435"/>
          </a:xfrm>
        </p:spPr>
        <p:txBody>
          <a:bodyPr/>
          <a:lstStyle/>
          <a:p>
            <a:r>
              <a:rPr lang="en-CA" sz="2800" dirty="0" smtClean="0"/>
              <a:t>Test Adequacy: When can we say testing is enough?</a:t>
            </a:r>
            <a:endParaRPr lang="en-CA" sz="2800" dirty="0"/>
          </a:p>
        </p:txBody>
      </p:sp>
      <p:sp>
        <p:nvSpPr>
          <p:cNvPr id="3" name="Content Placeholder 2"/>
          <p:cNvSpPr>
            <a:spLocks noGrp="1"/>
          </p:cNvSpPr>
          <p:nvPr>
            <p:ph sz="half" idx="1"/>
          </p:nvPr>
        </p:nvSpPr>
        <p:spPr>
          <a:xfrm>
            <a:off x="179388" y="1393841"/>
            <a:ext cx="4279900" cy="4329903"/>
          </a:xfrm>
        </p:spPr>
        <p:txBody>
          <a:bodyPr/>
          <a:lstStyle/>
          <a:p>
            <a:pPr>
              <a:buNone/>
            </a:pPr>
            <a:r>
              <a:rPr lang="en-CA" u="sng" dirty="0" smtClean="0"/>
              <a:t>Functional (black-box)</a:t>
            </a:r>
          </a:p>
          <a:p>
            <a:r>
              <a:rPr lang="en-CA" dirty="0" smtClean="0"/>
              <a:t>All use cases</a:t>
            </a:r>
          </a:p>
          <a:p>
            <a:r>
              <a:rPr lang="en-CA" dirty="0" smtClean="0"/>
              <a:t>All decision paths</a:t>
            </a:r>
          </a:p>
          <a:p>
            <a:r>
              <a:rPr lang="en-CA" dirty="0" smtClean="0"/>
              <a:t>All menu items</a:t>
            </a:r>
          </a:p>
          <a:p>
            <a:r>
              <a:rPr lang="en-CA" dirty="0" smtClean="0"/>
              <a:t>All states</a:t>
            </a:r>
          </a:p>
          <a:p>
            <a:r>
              <a:rPr lang="en-CA" dirty="0" smtClean="0"/>
              <a:t>All boundary values ...</a:t>
            </a:r>
          </a:p>
          <a:p>
            <a:endParaRPr lang="en-CA" dirty="0"/>
          </a:p>
        </p:txBody>
      </p:sp>
      <p:sp>
        <p:nvSpPr>
          <p:cNvPr id="4" name="Content Placeholder 3"/>
          <p:cNvSpPr>
            <a:spLocks noGrp="1"/>
          </p:cNvSpPr>
          <p:nvPr>
            <p:ph sz="half" idx="2"/>
          </p:nvPr>
        </p:nvSpPr>
        <p:spPr>
          <a:xfrm>
            <a:off x="4611688" y="1393841"/>
            <a:ext cx="4281487" cy="3183692"/>
          </a:xfrm>
        </p:spPr>
        <p:txBody>
          <a:bodyPr/>
          <a:lstStyle/>
          <a:p>
            <a:pPr>
              <a:buNone/>
            </a:pPr>
            <a:r>
              <a:rPr lang="en-CA" u="sng" dirty="0" smtClean="0"/>
              <a:t>Structural (white-box)</a:t>
            </a:r>
          </a:p>
          <a:p>
            <a:r>
              <a:rPr lang="en-CA" dirty="0" smtClean="0"/>
              <a:t>All methods</a:t>
            </a:r>
          </a:p>
          <a:p>
            <a:r>
              <a:rPr lang="en-CA" dirty="0" smtClean="0"/>
              <a:t>All statements</a:t>
            </a:r>
          </a:p>
          <a:p>
            <a:r>
              <a:rPr lang="en-CA" dirty="0" smtClean="0"/>
              <a:t>All code branches (if/else)</a:t>
            </a:r>
          </a:p>
          <a:p>
            <a:r>
              <a:rPr lang="en-CA" dirty="0" smtClean="0"/>
              <a:t>…</a:t>
            </a:r>
            <a:endParaRPr lang="en-CA" dirty="0"/>
          </a:p>
        </p:txBody>
      </p:sp>
      <p:sp>
        <p:nvSpPr>
          <p:cNvPr id="5" name="Rectangle 4"/>
          <p:cNvSpPr/>
          <p:nvPr/>
        </p:nvSpPr>
        <p:spPr bwMode="auto">
          <a:xfrm>
            <a:off x="539552" y="5157192"/>
            <a:ext cx="7848872" cy="1080120"/>
          </a:xfrm>
          <a:prstGeom prst="rect">
            <a:avLst/>
          </a:prstGeom>
          <a:solidFill>
            <a:srgbClr val="9DBE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CA" sz="2400" i="0" dirty="0" smtClean="0"/>
              <a:t>A test-adequacy criterion leads to </a:t>
            </a:r>
            <a:r>
              <a:rPr lang="en-CA" sz="2400" b="1" i="0" dirty="0" smtClean="0"/>
              <a:t>test obligations</a:t>
            </a:r>
            <a:r>
              <a:rPr lang="en-CA" sz="2400" i="0" dirty="0" smtClean="0"/>
              <a:t>.</a:t>
            </a:r>
          </a:p>
          <a:p>
            <a:r>
              <a:rPr lang="en-CA" sz="2400" b="1" i="0" dirty="0" smtClean="0"/>
              <a:t>Test coverage</a:t>
            </a:r>
            <a:r>
              <a:rPr lang="en-CA" sz="2400" i="0" dirty="0" smtClean="0"/>
              <a:t>: percentage of obligations that are met.</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AutoShape 19" descr="Parchment"/>
          <p:cNvSpPr>
            <a:spLocks noChangeArrowheads="1"/>
          </p:cNvSpPr>
          <p:nvPr/>
        </p:nvSpPr>
        <p:spPr bwMode="auto">
          <a:xfrm flipV="1">
            <a:off x="5943600" y="3505200"/>
            <a:ext cx="1371600" cy="914400"/>
          </a:xfrm>
          <a:prstGeom prst="foldedCorner">
            <a:avLst>
              <a:gd name="adj" fmla="val 12500"/>
            </a:avLst>
          </a:prstGeom>
          <a:solidFill>
            <a:schemeClr val="bg1"/>
          </a:solidFill>
          <a:ln w="9525">
            <a:solidFill>
              <a:schemeClr val="tx1"/>
            </a:solidFill>
            <a:round/>
            <a:headEnd/>
            <a:tailEnd/>
          </a:ln>
        </p:spPr>
        <p:txBody>
          <a:bodyPr rot="10800000" wrap="none" anchor="ctr"/>
          <a:lstStyle/>
          <a:p>
            <a:pPr algn="ctr"/>
            <a:r>
              <a:rPr lang="en-US" sz="2000" b="0" i="0"/>
              <a:t>Test Cases</a:t>
            </a:r>
          </a:p>
        </p:txBody>
      </p:sp>
      <p:sp>
        <p:nvSpPr>
          <p:cNvPr id="55299" name="Rectangle 24"/>
          <p:cNvSpPr>
            <a:spLocks noChangeArrowheads="1"/>
          </p:cNvSpPr>
          <p:nvPr/>
        </p:nvSpPr>
        <p:spPr bwMode="auto">
          <a:xfrm>
            <a:off x="990600" y="2286000"/>
            <a:ext cx="2590800" cy="1828800"/>
          </a:xfrm>
          <a:prstGeom prst="rect">
            <a:avLst/>
          </a:prstGeom>
          <a:solidFill>
            <a:schemeClr val="bg1"/>
          </a:solidFill>
          <a:ln w="9525">
            <a:solidFill>
              <a:schemeClr val="tx1"/>
            </a:solidFill>
            <a:miter lim="800000"/>
            <a:headEnd/>
            <a:tailEnd/>
          </a:ln>
        </p:spPr>
        <p:txBody>
          <a:bodyPr wrap="none" anchor="ctr"/>
          <a:lstStyle/>
          <a:p>
            <a:endParaRPr lang="en-US" sz="2000" b="0" i="0"/>
          </a:p>
        </p:txBody>
      </p:sp>
      <p:sp>
        <p:nvSpPr>
          <p:cNvPr id="55300" name="Rectangle 2"/>
          <p:cNvSpPr>
            <a:spLocks noGrp="1" noChangeArrowheads="1"/>
          </p:cNvSpPr>
          <p:nvPr>
            <p:ph type="title"/>
          </p:nvPr>
        </p:nvSpPr>
        <p:spPr/>
        <p:txBody>
          <a:bodyPr/>
          <a:lstStyle/>
          <a:p>
            <a:r>
              <a:rPr lang="en-US" dirty="0" smtClean="0">
                <a:effectLst/>
              </a:rPr>
              <a:t>Test Coverage and Types of Testing</a:t>
            </a:r>
          </a:p>
        </p:txBody>
      </p:sp>
      <p:sp>
        <p:nvSpPr>
          <p:cNvPr id="55301" name="Rectangle 3" descr="Blue tissue paper"/>
          <p:cNvSpPr>
            <a:spLocks noChangeArrowheads="1"/>
          </p:cNvSpPr>
          <p:nvPr/>
        </p:nvSpPr>
        <p:spPr bwMode="auto">
          <a:xfrm>
            <a:off x="685800" y="1524000"/>
            <a:ext cx="3200400" cy="2590800"/>
          </a:xfrm>
          <a:prstGeom prst="rect">
            <a:avLst/>
          </a:prstGeom>
          <a:noFill/>
          <a:ln w="9525">
            <a:noFill/>
            <a:miter lim="800000"/>
            <a:headEnd/>
            <a:tailEnd/>
          </a:ln>
        </p:spPr>
        <p:txBody>
          <a:bodyPr wrap="none"/>
          <a:lstStyle/>
          <a:p>
            <a:pPr algn="ctr"/>
            <a:r>
              <a:rPr lang="en-US" sz="2000" b="0" i="0" dirty="0"/>
              <a:t>Software Representation</a:t>
            </a:r>
            <a:br>
              <a:rPr lang="en-US" sz="2000" b="0" i="0" dirty="0"/>
            </a:br>
            <a:r>
              <a:rPr lang="en-US" sz="2000" b="0" i="0" dirty="0"/>
              <a:t>(e.g., </a:t>
            </a:r>
            <a:r>
              <a:rPr lang="en-US" sz="2000" b="0" i="0" dirty="0" smtClean="0"/>
              <a:t>state-chart model, </a:t>
            </a:r>
            <a:r>
              <a:rPr lang="en-US" sz="2000" b="0" i="0" dirty="0"/>
              <a:t>code)</a:t>
            </a:r>
          </a:p>
        </p:txBody>
      </p:sp>
      <p:grpSp>
        <p:nvGrpSpPr>
          <p:cNvPr id="2" name="Group 4"/>
          <p:cNvGrpSpPr>
            <a:grpSpLocks/>
          </p:cNvGrpSpPr>
          <p:nvPr/>
        </p:nvGrpSpPr>
        <p:grpSpPr bwMode="auto">
          <a:xfrm>
            <a:off x="1219200" y="2362200"/>
            <a:ext cx="1798638" cy="1570038"/>
            <a:chOff x="4320" y="2784"/>
            <a:chExt cx="1133" cy="989"/>
          </a:xfrm>
        </p:grpSpPr>
        <p:sp>
          <p:nvSpPr>
            <p:cNvPr id="55308" name="Oval 5"/>
            <p:cNvSpPr>
              <a:spLocks noChangeAspect="1" noChangeArrowheads="1"/>
            </p:cNvSpPr>
            <p:nvPr/>
          </p:nvSpPr>
          <p:spPr bwMode="auto">
            <a:xfrm>
              <a:off x="4320" y="2784"/>
              <a:ext cx="173" cy="173"/>
            </a:xfrm>
            <a:prstGeom prst="ellipse">
              <a:avLst/>
            </a:prstGeom>
            <a:noFill/>
            <a:ln w="9525">
              <a:solidFill>
                <a:schemeClr val="tx1"/>
              </a:solidFill>
              <a:round/>
              <a:headEnd/>
              <a:tailEnd/>
            </a:ln>
          </p:spPr>
          <p:txBody>
            <a:bodyPr wrap="none" anchor="ctr"/>
            <a:lstStyle/>
            <a:p>
              <a:endParaRPr lang="en-US" sz="2000" b="0" i="0"/>
            </a:p>
          </p:txBody>
        </p:sp>
        <p:sp>
          <p:nvSpPr>
            <p:cNvPr id="55309" name="Oval 6"/>
            <p:cNvSpPr>
              <a:spLocks noChangeAspect="1" noChangeArrowheads="1"/>
            </p:cNvSpPr>
            <p:nvPr/>
          </p:nvSpPr>
          <p:spPr bwMode="auto">
            <a:xfrm>
              <a:off x="4944" y="2880"/>
              <a:ext cx="173" cy="173"/>
            </a:xfrm>
            <a:prstGeom prst="ellipse">
              <a:avLst/>
            </a:prstGeom>
            <a:noFill/>
            <a:ln w="9525">
              <a:solidFill>
                <a:schemeClr val="tx1"/>
              </a:solidFill>
              <a:round/>
              <a:headEnd/>
              <a:tailEnd/>
            </a:ln>
          </p:spPr>
          <p:txBody>
            <a:bodyPr wrap="none" anchor="ctr"/>
            <a:lstStyle/>
            <a:p>
              <a:endParaRPr lang="en-US" sz="2000" b="0" i="0"/>
            </a:p>
          </p:txBody>
        </p:sp>
        <p:sp>
          <p:nvSpPr>
            <p:cNvPr id="55310" name="Oval 7"/>
            <p:cNvSpPr>
              <a:spLocks noChangeAspect="1" noChangeArrowheads="1"/>
            </p:cNvSpPr>
            <p:nvPr/>
          </p:nvSpPr>
          <p:spPr bwMode="auto">
            <a:xfrm>
              <a:off x="5280" y="3120"/>
              <a:ext cx="173" cy="173"/>
            </a:xfrm>
            <a:prstGeom prst="ellipse">
              <a:avLst/>
            </a:prstGeom>
            <a:noFill/>
            <a:ln w="9525">
              <a:solidFill>
                <a:schemeClr val="tx1"/>
              </a:solidFill>
              <a:round/>
              <a:headEnd/>
              <a:tailEnd/>
            </a:ln>
          </p:spPr>
          <p:txBody>
            <a:bodyPr wrap="none" anchor="ctr"/>
            <a:lstStyle/>
            <a:p>
              <a:endParaRPr lang="en-US" sz="2000" b="0" i="0"/>
            </a:p>
          </p:txBody>
        </p:sp>
        <p:sp>
          <p:nvSpPr>
            <p:cNvPr id="55311" name="Oval 8"/>
            <p:cNvSpPr>
              <a:spLocks noChangeAspect="1" noChangeArrowheads="1"/>
            </p:cNvSpPr>
            <p:nvPr/>
          </p:nvSpPr>
          <p:spPr bwMode="auto">
            <a:xfrm>
              <a:off x="4608" y="3072"/>
              <a:ext cx="173" cy="173"/>
            </a:xfrm>
            <a:prstGeom prst="ellipse">
              <a:avLst/>
            </a:prstGeom>
            <a:noFill/>
            <a:ln w="9525">
              <a:solidFill>
                <a:schemeClr val="tx1"/>
              </a:solidFill>
              <a:round/>
              <a:headEnd/>
              <a:tailEnd/>
            </a:ln>
          </p:spPr>
          <p:txBody>
            <a:bodyPr wrap="none" anchor="ctr"/>
            <a:lstStyle/>
            <a:p>
              <a:endParaRPr lang="en-US" sz="2000" b="0" i="0"/>
            </a:p>
          </p:txBody>
        </p:sp>
        <p:sp>
          <p:nvSpPr>
            <p:cNvPr id="55312" name="Oval 9"/>
            <p:cNvSpPr>
              <a:spLocks noChangeAspect="1" noChangeArrowheads="1"/>
            </p:cNvSpPr>
            <p:nvPr/>
          </p:nvSpPr>
          <p:spPr bwMode="auto">
            <a:xfrm>
              <a:off x="4464" y="3408"/>
              <a:ext cx="173" cy="173"/>
            </a:xfrm>
            <a:prstGeom prst="ellipse">
              <a:avLst/>
            </a:prstGeom>
            <a:noFill/>
            <a:ln w="9525">
              <a:solidFill>
                <a:schemeClr val="tx1"/>
              </a:solidFill>
              <a:round/>
              <a:headEnd/>
              <a:tailEnd/>
            </a:ln>
          </p:spPr>
          <p:txBody>
            <a:bodyPr wrap="none" anchor="ctr"/>
            <a:lstStyle/>
            <a:p>
              <a:endParaRPr lang="en-US" sz="2000" b="0" i="0"/>
            </a:p>
          </p:txBody>
        </p:sp>
        <p:sp>
          <p:nvSpPr>
            <p:cNvPr id="55313" name="Oval 10"/>
            <p:cNvSpPr>
              <a:spLocks noChangeAspect="1" noChangeArrowheads="1"/>
            </p:cNvSpPr>
            <p:nvPr/>
          </p:nvSpPr>
          <p:spPr bwMode="auto">
            <a:xfrm>
              <a:off x="5136" y="3600"/>
              <a:ext cx="173" cy="173"/>
            </a:xfrm>
            <a:prstGeom prst="ellipse">
              <a:avLst/>
            </a:prstGeom>
            <a:noFill/>
            <a:ln w="9525">
              <a:solidFill>
                <a:schemeClr val="tx1"/>
              </a:solidFill>
              <a:round/>
              <a:headEnd/>
              <a:tailEnd/>
            </a:ln>
          </p:spPr>
          <p:txBody>
            <a:bodyPr wrap="none" anchor="ctr"/>
            <a:lstStyle/>
            <a:p>
              <a:endParaRPr lang="en-US" sz="2000" b="0" i="0"/>
            </a:p>
          </p:txBody>
        </p:sp>
        <p:cxnSp>
          <p:nvCxnSpPr>
            <p:cNvPr id="55314" name="AutoShape 11"/>
            <p:cNvCxnSpPr>
              <a:cxnSpLocks noChangeShapeType="1"/>
              <a:stCxn id="55308" idx="6"/>
              <a:endCxn id="55309" idx="2"/>
            </p:cNvCxnSpPr>
            <p:nvPr/>
          </p:nvCxnSpPr>
          <p:spPr bwMode="auto">
            <a:xfrm>
              <a:off x="4493" y="2871"/>
              <a:ext cx="451" cy="96"/>
            </a:xfrm>
            <a:prstGeom prst="curvedConnector3">
              <a:avLst>
                <a:gd name="adj1" fmla="val 49889"/>
              </a:avLst>
            </a:prstGeom>
            <a:noFill/>
            <a:ln w="9525">
              <a:solidFill>
                <a:schemeClr val="tx1"/>
              </a:solidFill>
              <a:round/>
              <a:headEnd/>
              <a:tailEnd type="triangle" w="med" len="med"/>
            </a:ln>
          </p:spPr>
        </p:cxnSp>
        <p:cxnSp>
          <p:nvCxnSpPr>
            <p:cNvPr id="55315" name="AutoShape 12"/>
            <p:cNvCxnSpPr>
              <a:cxnSpLocks noChangeShapeType="1"/>
              <a:stCxn id="55309" idx="3"/>
              <a:endCxn id="55311" idx="6"/>
            </p:cNvCxnSpPr>
            <p:nvPr/>
          </p:nvCxnSpPr>
          <p:spPr bwMode="auto">
            <a:xfrm rot="5400000">
              <a:off x="4809" y="3000"/>
              <a:ext cx="131" cy="188"/>
            </a:xfrm>
            <a:prstGeom prst="curvedConnector2">
              <a:avLst/>
            </a:prstGeom>
            <a:noFill/>
            <a:ln w="9525">
              <a:solidFill>
                <a:schemeClr val="tx1"/>
              </a:solidFill>
              <a:round/>
              <a:headEnd/>
              <a:tailEnd type="triangle" w="med" len="med"/>
            </a:ln>
          </p:spPr>
        </p:cxnSp>
        <p:cxnSp>
          <p:nvCxnSpPr>
            <p:cNvPr id="55316" name="AutoShape 13"/>
            <p:cNvCxnSpPr>
              <a:cxnSpLocks noChangeShapeType="1"/>
              <a:stCxn id="55309" idx="5"/>
              <a:endCxn id="55310" idx="2"/>
            </p:cNvCxnSpPr>
            <p:nvPr/>
          </p:nvCxnSpPr>
          <p:spPr bwMode="auto">
            <a:xfrm rot="16200000" flipH="1">
              <a:off x="5096" y="3024"/>
              <a:ext cx="179" cy="188"/>
            </a:xfrm>
            <a:prstGeom prst="curvedConnector2">
              <a:avLst/>
            </a:prstGeom>
            <a:noFill/>
            <a:ln w="9525">
              <a:solidFill>
                <a:schemeClr val="tx1"/>
              </a:solidFill>
              <a:round/>
              <a:headEnd/>
              <a:tailEnd type="triangle" w="med" len="med"/>
            </a:ln>
          </p:spPr>
        </p:cxnSp>
        <p:cxnSp>
          <p:nvCxnSpPr>
            <p:cNvPr id="55317" name="AutoShape 14"/>
            <p:cNvCxnSpPr>
              <a:cxnSpLocks noChangeShapeType="1"/>
              <a:stCxn id="55311" idx="4"/>
              <a:endCxn id="55312" idx="0"/>
            </p:cNvCxnSpPr>
            <p:nvPr/>
          </p:nvCxnSpPr>
          <p:spPr bwMode="auto">
            <a:xfrm rot="5400000">
              <a:off x="4541" y="3255"/>
              <a:ext cx="163" cy="144"/>
            </a:xfrm>
            <a:prstGeom prst="curvedConnector3">
              <a:avLst>
                <a:gd name="adj1" fmla="val 49694"/>
              </a:avLst>
            </a:prstGeom>
            <a:noFill/>
            <a:ln w="9525">
              <a:solidFill>
                <a:schemeClr val="tx1"/>
              </a:solidFill>
              <a:round/>
              <a:headEnd/>
              <a:tailEnd type="triangle" w="med" len="med"/>
            </a:ln>
          </p:spPr>
        </p:cxnSp>
        <p:cxnSp>
          <p:nvCxnSpPr>
            <p:cNvPr id="55318" name="AutoShape 15"/>
            <p:cNvCxnSpPr>
              <a:cxnSpLocks noChangeShapeType="1"/>
              <a:stCxn id="55310" idx="4"/>
              <a:endCxn id="55312" idx="6"/>
            </p:cNvCxnSpPr>
            <p:nvPr/>
          </p:nvCxnSpPr>
          <p:spPr bwMode="auto">
            <a:xfrm rot="5400000">
              <a:off x="4901" y="3029"/>
              <a:ext cx="202" cy="730"/>
            </a:xfrm>
            <a:prstGeom prst="curvedConnector2">
              <a:avLst/>
            </a:prstGeom>
            <a:noFill/>
            <a:ln w="9525">
              <a:solidFill>
                <a:schemeClr val="tx1"/>
              </a:solidFill>
              <a:round/>
              <a:headEnd/>
              <a:tailEnd type="triangle" w="med" len="med"/>
            </a:ln>
          </p:spPr>
        </p:cxnSp>
        <p:cxnSp>
          <p:nvCxnSpPr>
            <p:cNvPr id="55319" name="AutoShape 16"/>
            <p:cNvCxnSpPr>
              <a:cxnSpLocks noChangeShapeType="1"/>
              <a:stCxn id="55312" idx="4"/>
              <a:endCxn id="55313" idx="2"/>
            </p:cNvCxnSpPr>
            <p:nvPr/>
          </p:nvCxnSpPr>
          <p:spPr bwMode="auto">
            <a:xfrm rot="16200000" flipH="1">
              <a:off x="4791" y="3341"/>
              <a:ext cx="106" cy="585"/>
            </a:xfrm>
            <a:prstGeom prst="curvedConnector2">
              <a:avLst/>
            </a:prstGeom>
            <a:noFill/>
            <a:ln w="9525">
              <a:solidFill>
                <a:schemeClr val="tx1"/>
              </a:solidFill>
              <a:round/>
              <a:headEnd/>
              <a:tailEnd type="triangle" w="med" len="med"/>
            </a:ln>
          </p:spPr>
        </p:cxnSp>
        <p:cxnSp>
          <p:nvCxnSpPr>
            <p:cNvPr id="55320" name="AutoShape 17"/>
            <p:cNvCxnSpPr>
              <a:cxnSpLocks noChangeShapeType="1"/>
              <a:stCxn id="55310" idx="6"/>
              <a:endCxn id="55313" idx="6"/>
            </p:cNvCxnSpPr>
            <p:nvPr/>
          </p:nvCxnSpPr>
          <p:spPr bwMode="auto">
            <a:xfrm flipH="1">
              <a:off x="5309" y="3207"/>
              <a:ext cx="144" cy="480"/>
            </a:xfrm>
            <a:prstGeom prst="curvedConnector3">
              <a:avLst>
                <a:gd name="adj1" fmla="val -100000"/>
              </a:avLst>
            </a:prstGeom>
            <a:noFill/>
            <a:ln w="9525">
              <a:solidFill>
                <a:schemeClr val="tx1"/>
              </a:solidFill>
              <a:round/>
              <a:headEnd/>
              <a:tailEnd type="triangle" w="med" len="med"/>
            </a:ln>
          </p:spPr>
        </p:cxnSp>
      </p:grpSp>
      <p:sp>
        <p:nvSpPr>
          <p:cNvPr id="55303" name="Text Box 18"/>
          <p:cNvSpPr txBox="1">
            <a:spLocks noChangeArrowheads="1"/>
          </p:cNvSpPr>
          <p:nvPr/>
        </p:nvSpPr>
        <p:spPr bwMode="auto">
          <a:xfrm>
            <a:off x="5562600" y="1905000"/>
            <a:ext cx="2316163" cy="396875"/>
          </a:xfrm>
          <a:prstGeom prst="rect">
            <a:avLst/>
          </a:prstGeom>
          <a:noFill/>
          <a:ln w="9525">
            <a:noFill/>
            <a:miter lim="800000"/>
            <a:headEnd/>
            <a:tailEnd/>
          </a:ln>
        </p:spPr>
        <p:txBody>
          <a:bodyPr wrap="none">
            <a:spAutoFit/>
          </a:bodyPr>
          <a:lstStyle/>
          <a:p>
            <a:r>
              <a:rPr lang="en-US" sz="2000" b="0" i="0"/>
              <a:t>Associated Criteria</a:t>
            </a:r>
          </a:p>
        </p:txBody>
      </p:sp>
      <p:cxnSp>
        <p:nvCxnSpPr>
          <p:cNvPr id="55304" name="AutoShape 20"/>
          <p:cNvCxnSpPr>
            <a:cxnSpLocks noChangeShapeType="1"/>
            <a:stCxn id="55299" idx="3"/>
            <a:endCxn id="55298" idx="2"/>
          </p:cNvCxnSpPr>
          <p:nvPr/>
        </p:nvCxnSpPr>
        <p:spPr bwMode="auto">
          <a:xfrm>
            <a:off x="3581400" y="3200400"/>
            <a:ext cx="3046413" cy="304800"/>
          </a:xfrm>
          <a:prstGeom prst="curvedConnector2">
            <a:avLst/>
          </a:prstGeom>
          <a:noFill/>
          <a:ln w="28575">
            <a:solidFill>
              <a:schemeClr val="tx1"/>
            </a:solidFill>
            <a:round/>
            <a:headEnd/>
            <a:tailEnd type="triangle" w="med" len="med"/>
          </a:ln>
        </p:spPr>
      </p:cxnSp>
      <p:sp>
        <p:nvSpPr>
          <p:cNvPr id="55305" name="Line 21"/>
          <p:cNvSpPr>
            <a:spLocks noChangeShapeType="1"/>
          </p:cNvSpPr>
          <p:nvPr/>
        </p:nvSpPr>
        <p:spPr bwMode="auto">
          <a:xfrm flipV="1">
            <a:off x="4876800" y="2362200"/>
            <a:ext cx="914400" cy="838200"/>
          </a:xfrm>
          <a:prstGeom prst="line">
            <a:avLst/>
          </a:prstGeom>
          <a:noFill/>
          <a:ln w="28575">
            <a:solidFill>
              <a:schemeClr val="tx1"/>
            </a:solidFill>
            <a:prstDash val="dash"/>
            <a:round/>
            <a:headEnd/>
            <a:tailEnd/>
          </a:ln>
        </p:spPr>
        <p:txBody>
          <a:bodyPr/>
          <a:lstStyle/>
          <a:p>
            <a:endParaRPr lang="en-CA"/>
          </a:p>
        </p:txBody>
      </p:sp>
      <p:sp>
        <p:nvSpPr>
          <p:cNvPr id="55306" name="Text Box 22"/>
          <p:cNvSpPr txBox="1">
            <a:spLocks noChangeArrowheads="1"/>
          </p:cNvSpPr>
          <p:nvPr/>
        </p:nvSpPr>
        <p:spPr bwMode="auto">
          <a:xfrm>
            <a:off x="5795963" y="2286000"/>
            <a:ext cx="2790825" cy="701675"/>
          </a:xfrm>
          <a:prstGeom prst="rect">
            <a:avLst/>
          </a:prstGeom>
          <a:noFill/>
          <a:ln w="9525">
            <a:noFill/>
            <a:miter lim="800000"/>
            <a:headEnd/>
            <a:tailEnd/>
          </a:ln>
        </p:spPr>
        <p:txBody>
          <a:bodyPr wrap="none">
            <a:spAutoFit/>
          </a:bodyPr>
          <a:lstStyle/>
          <a:p>
            <a:r>
              <a:rPr lang="en-US" sz="2000" b="0" i="0"/>
              <a:t>Test cases must cover </a:t>
            </a:r>
            <a:br>
              <a:rPr lang="en-US" sz="2000" b="0" i="0"/>
            </a:br>
            <a:r>
              <a:rPr lang="en-US" sz="2000" b="0" i="0"/>
              <a:t>all the … in the model</a:t>
            </a:r>
          </a:p>
        </p:txBody>
      </p:sp>
      <p:sp>
        <p:nvSpPr>
          <p:cNvPr id="477207" name="Text Box 23"/>
          <p:cNvSpPr txBox="1">
            <a:spLocks noChangeArrowheads="1"/>
          </p:cNvSpPr>
          <p:nvPr/>
        </p:nvSpPr>
        <p:spPr bwMode="auto">
          <a:xfrm>
            <a:off x="334963" y="4841875"/>
            <a:ext cx="8340725" cy="1261884"/>
          </a:xfrm>
          <a:prstGeom prst="rect">
            <a:avLst/>
          </a:prstGeom>
          <a:noFill/>
          <a:ln w="9525">
            <a:noFill/>
            <a:miter lim="800000"/>
            <a:headEnd/>
            <a:tailEnd/>
          </a:ln>
        </p:spPr>
        <p:txBody>
          <a:bodyPr>
            <a:spAutoFit/>
          </a:bodyPr>
          <a:lstStyle/>
          <a:p>
            <a:r>
              <a:rPr lang="en-US" sz="2000" b="0" i="0" dirty="0"/>
              <a:t>Types of testing: Whether </a:t>
            </a:r>
            <a:r>
              <a:rPr lang="en-US" sz="2000" b="0" i="0" dirty="0" smtClean="0"/>
              <a:t>test cases are generated based on:</a:t>
            </a:r>
            <a:endParaRPr lang="en-US" sz="2000" b="0" i="0" dirty="0"/>
          </a:p>
          <a:p>
            <a:pPr marL="455613" lvl="1" indent="-219075">
              <a:lnSpc>
                <a:spcPct val="140000"/>
              </a:lnSpc>
              <a:buFontTx/>
              <a:buChar char="•"/>
            </a:pPr>
            <a:r>
              <a:rPr lang="en-US" sz="2000" b="0" i="0" u="sng" dirty="0"/>
              <a:t>Specification</a:t>
            </a:r>
            <a:r>
              <a:rPr lang="en-US" sz="2000" b="0" i="0" dirty="0"/>
              <a:t> </a:t>
            </a:r>
            <a:r>
              <a:rPr lang="en-US" sz="2000" b="0" i="0" dirty="0">
                <a:sym typeface="Symbol" pitchFamily="18" charset="2"/>
              </a:rPr>
              <a:t> Black-Box Testing</a:t>
            </a:r>
          </a:p>
          <a:p>
            <a:pPr marL="455613" lvl="1" indent="-219075">
              <a:lnSpc>
                <a:spcPct val="140000"/>
              </a:lnSpc>
              <a:buFontTx/>
              <a:buChar char="•"/>
            </a:pPr>
            <a:r>
              <a:rPr lang="en-US" sz="2000" b="0" i="0" u="sng" dirty="0">
                <a:sym typeface="Symbol" pitchFamily="18" charset="2"/>
              </a:rPr>
              <a:t>Implementation</a:t>
            </a:r>
            <a:r>
              <a:rPr lang="en-US" sz="2000" b="0" i="0" dirty="0">
                <a:sym typeface="Symbol" pitchFamily="18" charset="2"/>
              </a:rPr>
              <a:t>  White (glass)-Box Testing</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77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7207"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Rectangle 2"/>
          <p:cNvSpPr>
            <a:spLocks noGrp="1" noChangeArrowheads="1"/>
          </p:cNvSpPr>
          <p:nvPr>
            <p:ph type="title"/>
          </p:nvPr>
        </p:nvSpPr>
        <p:spPr/>
        <p:txBody>
          <a:bodyPr/>
          <a:lstStyle/>
          <a:p>
            <a:pPr>
              <a:defRPr/>
            </a:pPr>
            <a:r>
              <a:rPr lang="en-US" sz="2800" dirty="0" smtClean="0"/>
              <a:t>Black- vs. White (glass)-Box Testing</a:t>
            </a:r>
          </a:p>
        </p:txBody>
      </p:sp>
      <p:sp>
        <p:nvSpPr>
          <p:cNvPr id="56323" name="Rectangle 3" descr="Wide downward diagonal"/>
          <p:cNvSpPr>
            <a:spLocks noChangeAspect="1" noChangeArrowheads="1"/>
          </p:cNvSpPr>
          <p:nvPr/>
        </p:nvSpPr>
        <p:spPr bwMode="auto">
          <a:xfrm>
            <a:off x="3467100" y="2344738"/>
            <a:ext cx="1828800" cy="1828800"/>
          </a:xfrm>
          <a:prstGeom prst="rect">
            <a:avLst/>
          </a:prstGeom>
          <a:pattFill prst="wdDnDiag">
            <a:fgClr>
              <a:schemeClr val="accent1"/>
            </a:fgClr>
            <a:bgClr>
              <a:schemeClr val="bg1"/>
            </a:bgClr>
          </a:pattFill>
          <a:ln w="9525">
            <a:solidFill>
              <a:schemeClr val="tx1"/>
            </a:solidFill>
            <a:miter lim="800000"/>
            <a:headEnd/>
            <a:tailEnd/>
          </a:ln>
        </p:spPr>
        <p:txBody>
          <a:bodyPr wrap="none" anchor="ctr"/>
          <a:lstStyle/>
          <a:p>
            <a:endParaRPr lang="en-US" sz="1800" i="0"/>
          </a:p>
        </p:txBody>
      </p:sp>
      <p:sp>
        <p:nvSpPr>
          <p:cNvPr id="56324" name="Text Box 4"/>
          <p:cNvSpPr txBox="1">
            <a:spLocks noChangeArrowheads="1"/>
          </p:cNvSpPr>
          <p:nvPr/>
        </p:nvSpPr>
        <p:spPr bwMode="auto">
          <a:xfrm>
            <a:off x="914400" y="2344738"/>
            <a:ext cx="1606550" cy="366712"/>
          </a:xfrm>
          <a:prstGeom prst="rect">
            <a:avLst/>
          </a:prstGeom>
          <a:noFill/>
          <a:ln w="9525">
            <a:noFill/>
            <a:miter lim="800000"/>
            <a:headEnd/>
            <a:tailEnd/>
          </a:ln>
        </p:spPr>
        <p:txBody>
          <a:bodyPr wrap="none">
            <a:spAutoFit/>
          </a:bodyPr>
          <a:lstStyle/>
          <a:p>
            <a:r>
              <a:rPr lang="en-US" sz="1800" i="0"/>
              <a:t>Specification</a:t>
            </a:r>
          </a:p>
        </p:txBody>
      </p:sp>
      <p:cxnSp>
        <p:nvCxnSpPr>
          <p:cNvPr id="56325" name="AutoShape 5"/>
          <p:cNvCxnSpPr>
            <a:cxnSpLocks noChangeShapeType="1"/>
            <a:stCxn id="56324" idx="2"/>
            <a:endCxn id="56323" idx="1"/>
          </p:cNvCxnSpPr>
          <p:nvPr/>
        </p:nvCxnSpPr>
        <p:spPr bwMode="auto">
          <a:xfrm rot="16200000" flipH="1">
            <a:off x="2318544" y="2110581"/>
            <a:ext cx="547688" cy="1749425"/>
          </a:xfrm>
          <a:prstGeom prst="curvedConnector2">
            <a:avLst/>
          </a:prstGeom>
          <a:noFill/>
          <a:ln w="28575">
            <a:solidFill>
              <a:schemeClr val="tx1"/>
            </a:solidFill>
            <a:round/>
            <a:headEnd/>
            <a:tailEnd type="triangle" w="med" len="med"/>
          </a:ln>
        </p:spPr>
      </p:cxnSp>
      <p:sp>
        <p:nvSpPr>
          <p:cNvPr id="56326" name="Text Box 6"/>
          <p:cNvSpPr txBox="1">
            <a:spLocks noChangeArrowheads="1"/>
          </p:cNvSpPr>
          <p:nvPr/>
        </p:nvSpPr>
        <p:spPr bwMode="auto">
          <a:xfrm>
            <a:off x="4030663" y="1506538"/>
            <a:ext cx="996950" cy="366712"/>
          </a:xfrm>
          <a:prstGeom prst="rect">
            <a:avLst/>
          </a:prstGeom>
          <a:noFill/>
          <a:ln w="9525">
            <a:noFill/>
            <a:miter lim="800000"/>
            <a:headEnd/>
            <a:tailEnd/>
          </a:ln>
        </p:spPr>
        <p:txBody>
          <a:bodyPr wrap="none">
            <a:spAutoFit/>
          </a:bodyPr>
          <a:lstStyle/>
          <a:p>
            <a:r>
              <a:rPr lang="en-US" sz="1800" i="0"/>
              <a:t>System</a:t>
            </a:r>
          </a:p>
        </p:txBody>
      </p:sp>
      <p:sp>
        <p:nvSpPr>
          <p:cNvPr id="56327" name="AutoShape 7"/>
          <p:cNvSpPr>
            <a:spLocks/>
          </p:cNvSpPr>
          <p:nvPr/>
        </p:nvSpPr>
        <p:spPr bwMode="auto">
          <a:xfrm rot="5400000">
            <a:off x="4495800" y="896938"/>
            <a:ext cx="152400" cy="2286000"/>
          </a:xfrm>
          <a:prstGeom prst="leftBrace">
            <a:avLst>
              <a:gd name="adj1" fmla="val 125000"/>
              <a:gd name="adj2" fmla="val 50000"/>
            </a:avLst>
          </a:prstGeom>
          <a:noFill/>
          <a:ln w="9525">
            <a:solidFill>
              <a:schemeClr val="tx1"/>
            </a:solidFill>
            <a:round/>
            <a:headEnd/>
            <a:tailEnd/>
          </a:ln>
        </p:spPr>
        <p:txBody>
          <a:bodyPr wrap="none" anchor="ctr"/>
          <a:lstStyle/>
          <a:p>
            <a:pPr algn="ctr"/>
            <a:endParaRPr lang="en-US" sz="1800" i="0"/>
          </a:p>
        </p:txBody>
      </p:sp>
      <p:sp>
        <p:nvSpPr>
          <p:cNvPr id="56328" name="Rectangle 8" descr="10%"/>
          <p:cNvSpPr>
            <a:spLocks noChangeAspect="1" noChangeArrowheads="1"/>
          </p:cNvSpPr>
          <p:nvPr/>
        </p:nvSpPr>
        <p:spPr bwMode="auto">
          <a:xfrm>
            <a:off x="3848100" y="2725738"/>
            <a:ext cx="1828800" cy="1828800"/>
          </a:xfrm>
          <a:prstGeom prst="rect">
            <a:avLst/>
          </a:prstGeom>
          <a:pattFill prst="pct10">
            <a:fgClr>
              <a:schemeClr val="accent1"/>
            </a:fgClr>
            <a:bgClr>
              <a:schemeClr val="bg1"/>
            </a:bgClr>
          </a:pattFill>
          <a:ln w="9525">
            <a:solidFill>
              <a:schemeClr val="tx1"/>
            </a:solidFill>
            <a:miter lim="800000"/>
            <a:headEnd/>
            <a:tailEnd/>
          </a:ln>
        </p:spPr>
        <p:txBody>
          <a:bodyPr wrap="none" anchor="ctr"/>
          <a:lstStyle/>
          <a:p>
            <a:endParaRPr lang="en-US" sz="1800" i="0"/>
          </a:p>
        </p:txBody>
      </p:sp>
      <p:sp>
        <p:nvSpPr>
          <p:cNvPr id="56329" name="Text Box 9"/>
          <p:cNvSpPr txBox="1">
            <a:spLocks noChangeArrowheads="1"/>
          </p:cNvSpPr>
          <p:nvPr/>
        </p:nvSpPr>
        <p:spPr bwMode="auto">
          <a:xfrm>
            <a:off x="6172200" y="2878138"/>
            <a:ext cx="1873250" cy="366712"/>
          </a:xfrm>
          <a:prstGeom prst="rect">
            <a:avLst/>
          </a:prstGeom>
          <a:noFill/>
          <a:ln w="9525">
            <a:noFill/>
            <a:miter lim="800000"/>
            <a:headEnd/>
            <a:tailEnd/>
          </a:ln>
        </p:spPr>
        <p:txBody>
          <a:bodyPr wrap="none">
            <a:spAutoFit/>
          </a:bodyPr>
          <a:lstStyle/>
          <a:p>
            <a:r>
              <a:rPr lang="en-US" sz="1800" i="0"/>
              <a:t>Implementation</a:t>
            </a:r>
          </a:p>
        </p:txBody>
      </p:sp>
      <p:cxnSp>
        <p:nvCxnSpPr>
          <p:cNvPr id="56330" name="AutoShape 10"/>
          <p:cNvCxnSpPr>
            <a:cxnSpLocks noChangeShapeType="1"/>
            <a:stCxn id="56329" idx="2"/>
            <a:endCxn id="56328" idx="3"/>
          </p:cNvCxnSpPr>
          <p:nvPr/>
        </p:nvCxnSpPr>
        <p:spPr bwMode="auto">
          <a:xfrm rot="5400000">
            <a:off x="6195219" y="2726531"/>
            <a:ext cx="395288" cy="1431925"/>
          </a:xfrm>
          <a:prstGeom prst="curvedConnector2">
            <a:avLst/>
          </a:prstGeom>
          <a:noFill/>
          <a:ln w="28575">
            <a:solidFill>
              <a:schemeClr val="tx1"/>
            </a:solidFill>
            <a:round/>
            <a:headEnd/>
            <a:tailEnd type="triangle" w="med" len="med"/>
          </a:ln>
        </p:spPr>
      </p:cxnSp>
      <p:sp>
        <p:nvSpPr>
          <p:cNvPr id="56331" name="Rectangle 11"/>
          <p:cNvSpPr>
            <a:spLocks noChangeArrowheads="1"/>
          </p:cNvSpPr>
          <p:nvPr/>
        </p:nvSpPr>
        <p:spPr bwMode="auto">
          <a:xfrm>
            <a:off x="3848100" y="2725738"/>
            <a:ext cx="1447800" cy="1447800"/>
          </a:xfrm>
          <a:prstGeom prst="rect">
            <a:avLst/>
          </a:prstGeom>
          <a:solidFill>
            <a:schemeClr val="bg1"/>
          </a:solidFill>
          <a:ln w="9525">
            <a:solidFill>
              <a:schemeClr val="tx1"/>
            </a:solidFill>
            <a:miter lim="800000"/>
            <a:headEnd/>
            <a:tailEnd/>
          </a:ln>
        </p:spPr>
        <p:txBody>
          <a:bodyPr wrap="none" anchor="ctr"/>
          <a:lstStyle/>
          <a:p>
            <a:endParaRPr lang="en-US" sz="1800" i="0"/>
          </a:p>
        </p:txBody>
      </p:sp>
      <p:sp>
        <p:nvSpPr>
          <p:cNvPr id="56332" name="Text Box 12"/>
          <p:cNvSpPr txBox="1">
            <a:spLocks noChangeArrowheads="1"/>
          </p:cNvSpPr>
          <p:nvPr/>
        </p:nvSpPr>
        <p:spPr bwMode="auto">
          <a:xfrm>
            <a:off x="536575" y="4889500"/>
            <a:ext cx="3730625" cy="915988"/>
          </a:xfrm>
          <a:prstGeom prst="rect">
            <a:avLst/>
          </a:prstGeom>
          <a:noFill/>
          <a:ln w="9525">
            <a:noFill/>
            <a:miter lim="800000"/>
            <a:headEnd/>
            <a:tailEnd/>
          </a:ln>
        </p:spPr>
        <p:txBody>
          <a:bodyPr>
            <a:spAutoFit/>
          </a:bodyPr>
          <a:lstStyle/>
          <a:p>
            <a:r>
              <a:rPr lang="en-US" sz="1800" i="0"/>
              <a:t>Missing functionality: </a:t>
            </a:r>
            <a:br>
              <a:rPr lang="en-US" sz="1800" i="0"/>
            </a:br>
            <a:r>
              <a:rPr lang="en-US" sz="1800" i="0"/>
              <a:t>Cannot be revealed by white-box techniques</a:t>
            </a:r>
          </a:p>
        </p:txBody>
      </p:sp>
      <p:sp>
        <p:nvSpPr>
          <p:cNvPr id="56333" name="Text Box 13"/>
          <p:cNvSpPr txBox="1">
            <a:spLocks noChangeArrowheads="1"/>
          </p:cNvSpPr>
          <p:nvPr/>
        </p:nvSpPr>
        <p:spPr bwMode="auto">
          <a:xfrm>
            <a:off x="5006975" y="4889500"/>
            <a:ext cx="3702050" cy="915988"/>
          </a:xfrm>
          <a:prstGeom prst="rect">
            <a:avLst/>
          </a:prstGeom>
          <a:noFill/>
          <a:ln w="9525">
            <a:noFill/>
            <a:miter lim="800000"/>
            <a:headEnd/>
            <a:tailEnd/>
          </a:ln>
        </p:spPr>
        <p:txBody>
          <a:bodyPr>
            <a:spAutoFit/>
          </a:bodyPr>
          <a:lstStyle/>
          <a:p>
            <a:r>
              <a:rPr lang="en-US" sz="1800" i="0"/>
              <a:t>Unexpected functionality: </a:t>
            </a:r>
            <a:br>
              <a:rPr lang="en-US" sz="1800" i="0"/>
            </a:br>
            <a:r>
              <a:rPr lang="en-US" sz="1800" i="0"/>
              <a:t>Cannot be revealed by black-box techniques</a:t>
            </a:r>
          </a:p>
        </p:txBody>
      </p:sp>
      <p:cxnSp>
        <p:nvCxnSpPr>
          <p:cNvPr id="56334" name="AutoShape 14"/>
          <p:cNvCxnSpPr>
            <a:cxnSpLocks noChangeShapeType="1"/>
            <a:stCxn id="56333" idx="0"/>
          </p:cNvCxnSpPr>
          <p:nvPr/>
        </p:nvCxnSpPr>
        <p:spPr bwMode="auto">
          <a:xfrm rot="16200000" flipV="1">
            <a:off x="5699919" y="3731419"/>
            <a:ext cx="944562" cy="1371600"/>
          </a:xfrm>
          <a:prstGeom prst="curvedConnector2">
            <a:avLst/>
          </a:prstGeom>
          <a:noFill/>
          <a:ln w="28575">
            <a:solidFill>
              <a:schemeClr val="tx1"/>
            </a:solidFill>
            <a:round/>
            <a:headEnd/>
            <a:tailEnd type="oval" w="med" len="med"/>
          </a:ln>
        </p:spPr>
      </p:cxnSp>
      <p:cxnSp>
        <p:nvCxnSpPr>
          <p:cNvPr id="56335" name="AutoShape 15"/>
          <p:cNvCxnSpPr>
            <a:cxnSpLocks noChangeShapeType="1"/>
            <a:stCxn id="56332" idx="0"/>
          </p:cNvCxnSpPr>
          <p:nvPr/>
        </p:nvCxnSpPr>
        <p:spPr bwMode="auto">
          <a:xfrm rot="5400000" flipH="1" flipV="1">
            <a:off x="2366963" y="3598863"/>
            <a:ext cx="1325562" cy="1255712"/>
          </a:xfrm>
          <a:prstGeom prst="curvedConnector3">
            <a:avLst>
              <a:gd name="adj1" fmla="val 50000"/>
            </a:avLst>
          </a:prstGeom>
          <a:noFill/>
          <a:ln w="28575">
            <a:solidFill>
              <a:schemeClr val="tx1"/>
            </a:solidFill>
            <a:round/>
            <a:headEnd/>
            <a:tailEnd type="oval" w="med" len="med"/>
          </a:ln>
        </p:spPr>
      </p:cxnSp>
    </p:spTree>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2600" dirty="0" smtClean="0">
                <a:solidFill>
                  <a:srgbClr val="663300"/>
                </a:solidFill>
                <a:effectLst/>
              </a:rPr>
              <a:t>Introduction to Software Testing- </a:t>
            </a:r>
            <a:r>
              <a:rPr lang="en-US" sz="2600" dirty="0" smtClean="0"/>
              <a:t>Outline</a:t>
            </a:r>
          </a:p>
        </p:txBody>
      </p:sp>
      <p:sp>
        <p:nvSpPr>
          <p:cNvPr id="4099" name="Content Placeholder 2"/>
          <p:cNvSpPr>
            <a:spLocks noGrp="1"/>
          </p:cNvSpPr>
          <p:nvPr>
            <p:ph idx="1"/>
          </p:nvPr>
        </p:nvSpPr>
        <p:spPr>
          <a:xfrm>
            <a:off x="77657" y="721724"/>
            <a:ext cx="8742815" cy="5806141"/>
          </a:xfrm>
        </p:spPr>
        <p:txBody>
          <a:bodyPr/>
          <a:lstStyle/>
          <a:p>
            <a:r>
              <a:rPr lang="en-CA" sz="1900" dirty="0" smtClean="0">
                <a:solidFill>
                  <a:schemeClr val="bg1">
                    <a:lumMod val="75000"/>
                  </a:schemeClr>
                </a:solidFill>
              </a:rPr>
              <a:t>Definitions</a:t>
            </a:r>
          </a:p>
          <a:p>
            <a:r>
              <a:rPr lang="en-CA" sz="1900" dirty="0" smtClean="0">
                <a:solidFill>
                  <a:schemeClr val="bg1">
                    <a:lumMod val="75000"/>
                  </a:schemeClr>
                </a:solidFill>
              </a:rPr>
              <a:t>Why is SW testing important?</a:t>
            </a:r>
          </a:p>
          <a:p>
            <a:r>
              <a:rPr lang="en-CA" sz="1900" dirty="0" smtClean="0">
                <a:solidFill>
                  <a:schemeClr val="bg1">
                    <a:lumMod val="75000"/>
                  </a:schemeClr>
                </a:solidFill>
              </a:rPr>
              <a:t>Examples of Software Failures</a:t>
            </a:r>
          </a:p>
          <a:p>
            <a:r>
              <a:rPr lang="en-CA" sz="1900" dirty="0" smtClean="0">
                <a:solidFill>
                  <a:schemeClr val="bg1">
                    <a:lumMod val="75000"/>
                  </a:schemeClr>
                </a:solidFill>
              </a:rPr>
              <a:t>Dealing with SW Faults </a:t>
            </a:r>
          </a:p>
          <a:p>
            <a:r>
              <a:rPr lang="en-CA" sz="1900" dirty="0" smtClean="0">
                <a:solidFill>
                  <a:schemeClr val="bg1">
                    <a:lumMod val="75000"/>
                  </a:schemeClr>
                </a:solidFill>
              </a:rPr>
              <a:t>Testing Process Overview</a:t>
            </a:r>
          </a:p>
          <a:p>
            <a:r>
              <a:rPr lang="en-CA" sz="1900" dirty="0" smtClean="0">
                <a:solidFill>
                  <a:schemeClr val="bg1">
                    <a:lumMod val="75000"/>
                  </a:schemeClr>
                </a:solidFill>
              </a:rPr>
              <a:t>What is a Test Case and Test Suite (Test Set)?</a:t>
            </a:r>
          </a:p>
          <a:p>
            <a:r>
              <a:rPr lang="en-CA" sz="1900" dirty="0" smtClean="0">
                <a:solidFill>
                  <a:schemeClr val="bg1">
                    <a:lumMod val="75000"/>
                  </a:schemeClr>
                </a:solidFill>
              </a:rPr>
              <a:t>Types of Test Activities</a:t>
            </a:r>
          </a:p>
          <a:p>
            <a:r>
              <a:rPr lang="en-CA" sz="1900" dirty="0" smtClean="0">
                <a:solidFill>
                  <a:schemeClr val="bg1">
                    <a:lumMod val="75000"/>
                  </a:schemeClr>
                </a:solidFill>
              </a:rPr>
              <a:t>Types of Testing</a:t>
            </a:r>
          </a:p>
          <a:p>
            <a:r>
              <a:rPr lang="en-CA" sz="1900" dirty="0" smtClean="0">
                <a:solidFill>
                  <a:schemeClr val="bg1">
                    <a:lumMod val="75000"/>
                  </a:schemeClr>
                </a:solidFill>
              </a:rPr>
              <a:t>Test Levels/ Test Organization</a:t>
            </a:r>
          </a:p>
          <a:p>
            <a:r>
              <a:rPr lang="en-CA" sz="1900" dirty="0" smtClean="0">
                <a:solidFill>
                  <a:schemeClr val="bg1">
                    <a:lumMod val="75000"/>
                  </a:schemeClr>
                </a:solidFill>
              </a:rPr>
              <a:t>Testing can be Manual or Automatic</a:t>
            </a:r>
          </a:p>
          <a:p>
            <a:r>
              <a:rPr lang="en-CA" sz="1900" dirty="0" smtClean="0">
                <a:solidFill>
                  <a:schemeClr val="bg1">
                    <a:lumMod val="75000"/>
                  </a:schemeClr>
                </a:solidFill>
              </a:rPr>
              <a:t>What is a good test case?</a:t>
            </a:r>
          </a:p>
          <a:p>
            <a:r>
              <a:rPr lang="en-CA" sz="1900" dirty="0" smtClean="0">
                <a:solidFill>
                  <a:schemeClr val="bg1">
                    <a:lumMod val="75000"/>
                  </a:schemeClr>
                </a:solidFill>
              </a:rPr>
              <a:t>Exhaustive (Complete) Testing</a:t>
            </a:r>
          </a:p>
          <a:p>
            <a:r>
              <a:rPr lang="en-CA" sz="1900" dirty="0" smtClean="0">
                <a:solidFill>
                  <a:schemeClr val="bg1">
                    <a:lumMod val="75000"/>
                  </a:schemeClr>
                </a:solidFill>
              </a:rPr>
              <a:t>Test Adequacy and Coverage: When can we say testing is enough?</a:t>
            </a:r>
          </a:p>
          <a:p>
            <a:r>
              <a:rPr lang="en-CA" sz="1900" dirty="0" smtClean="0"/>
              <a:t>Testing throughout the Software Development Life Cycle</a:t>
            </a:r>
          </a:p>
          <a:p>
            <a:r>
              <a:rPr lang="en-CA" sz="1900" dirty="0" smtClean="0">
                <a:solidFill>
                  <a:schemeClr val="bg1">
                    <a:lumMod val="75000"/>
                  </a:schemeClr>
                </a:solidFill>
              </a:rPr>
              <a:t>Testing Maturity Levels</a:t>
            </a:r>
            <a:endParaRPr lang="en-US" sz="1900" dirty="0" smtClean="0">
              <a:solidFill>
                <a:schemeClr val="bg1">
                  <a:lumMod val="75000"/>
                </a:schemeClr>
              </a:solidFill>
            </a:endParaRPr>
          </a:p>
        </p:txBody>
      </p:sp>
    </p:spTree>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pPr>
              <a:defRPr/>
            </a:pPr>
            <a:r>
              <a:rPr lang="en-US" sz="2700" dirty="0" smtClean="0"/>
              <a:t>Testing throughout the SDLC – in Waterfall</a:t>
            </a:r>
          </a:p>
        </p:txBody>
      </p:sp>
      <p:sp>
        <p:nvSpPr>
          <p:cNvPr id="55299" name="Rectangle 3"/>
          <p:cNvSpPr>
            <a:spLocks noGrp="1" noChangeArrowheads="1"/>
          </p:cNvSpPr>
          <p:nvPr>
            <p:ph idx="1"/>
          </p:nvPr>
        </p:nvSpPr>
        <p:spPr>
          <a:xfrm>
            <a:off x="179388" y="1052736"/>
            <a:ext cx="8713787" cy="3011081"/>
          </a:xfrm>
        </p:spPr>
        <p:txBody>
          <a:bodyPr/>
          <a:lstStyle/>
          <a:p>
            <a:r>
              <a:rPr lang="en-US" sz="2100" dirty="0" smtClean="0"/>
              <a:t>SDLC: Software Development Life Cycle </a:t>
            </a:r>
          </a:p>
          <a:p>
            <a:r>
              <a:rPr lang="en-US" sz="2100" dirty="0" smtClean="0"/>
              <a:t>Much of the life-cycle development artifacts provides a rich source of test data</a:t>
            </a:r>
          </a:p>
          <a:p>
            <a:r>
              <a:rPr lang="en-US" sz="2100" dirty="0" smtClean="0"/>
              <a:t>Identifying test requirements and test cases </a:t>
            </a:r>
            <a:r>
              <a:rPr lang="en-US" sz="2100" u="sng" dirty="0" smtClean="0"/>
              <a:t>early</a:t>
            </a:r>
            <a:r>
              <a:rPr lang="en-US" sz="2100" dirty="0" smtClean="0"/>
              <a:t> helps shorten the development time</a:t>
            </a:r>
          </a:p>
          <a:p>
            <a:r>
              <a:rPr lang="en-US" sz="2100" dirty="0" smtClean="0"/>
              <a:t>They may help reveal faults</a:t>
            </a:r>
          </a:p>
          <a:p>
            <a:r>
              <a:rPr lang="en-US" sz="2100" dirty="0" smtClean="0"/>
              <a:t>It may also help identify early low testable specifications or design</a:t>
            </a:r>
          </a:p>
        </p:txBody>
      </p:sp>
      <p:sp>
        <p:nvSpPr>
          <p:cNvPr id="55301" name="Rectangle 5"/>
          <p:cNvSpPr>
            <a:spLocks noChangeArrowheads="1"/>
          </p:cNvSpPr>
          <p:nvPr/>
        </p:nvSpPr>
        <p:spPr bwMode="auto">
          <a:xfrm>
            <a:off x="1403350" y="4221163"/>
            <a:ext cx="1117600" cy="647700"/>
          </a:xfrm>
          <a:prstGeom prst="rect">
            <a:avLst/>
          </a:prstGeom>
          <a:solidFill>
            <a:srgbClr val="FF6600"/>
          </a:solidFill>
          <a:ln w="12700">
            <a:solidFill>
              <a:schemeClr val="tx1"/>
            </a:solidFill>
            <a:miter lim="800000"/>
            <a:headEnd/>
            <a:tailEnd/>
          </a:ln>
          <a:effectLst/>
        </p:spPr>
        <p:txBody>
          <a:bodyPr wrap="none" anchor="ctr"/>
          <a:lstStyle/>
          <a:p>
            <a:pPr algn="ctr">
              <a:defRPr/>
            </a:pPr>
            <a:r>
              <a:rPr lang="en-US" sz="1400" i="0">
                <a:latin typeface="Arial" charset="0"/>
              </a:rPr>
              <a:t>Analysis</a:t>
            </a:r>
            <a:endParaRPr lang="en-US" sz="1400">
              <a:effectLst>
                <a:outerShdw blurRad="38100" dist="38100" dir="2700000" algn="tl">
                  <a:srgbClr val="FFFFFF"/>
                </a:outerShdw>
              </a:effectLst>
              <a:latin typeface="Arial" charset="0"/>
            </a:endParaRPr>
          </a:p>
        </p:txBody>
      </p:sp>
      <p:sp>
        <p:nvSpPr>
          <p:cNvPr id="96261" name="Rectangle 6"/>
          <p:cNvSpPr>
            <a:spLocks noChangeArrowheads="1"/>
          </p:cNvSpPr>
          <p:nvPr/>
        </p:nvSpPr>
        <p:spPr bwMode="auto">
          <a:xfrm>
            <a:off x="2924175" y="4221163"/>
            <a:ext cx="1117600" cy="647700"/>
          </a:xfrm>
          <a:prstGeom prst="rect">
            <a:avLst/>
          </a:prstGeom>
          <a:solidFill>
            <a:srgbClr val="FF6600"/>
          </a:solidFill>
          <a:ln w="12700">
            <a:solidFill>
              <a:schemeClr val="tx1"/>
            </a:solidFill>
            <a:miter lim="800000"/>
            <a:headEnd/>
            <a:tailEnd/>
          </a:ln>
        </p:spPr>
        <p:txBody>
          <a:bodyPr wrap="none" anchor="ctr"/>
          <a:lstStyle/>
          <a:p>
            <a:pPr algn="ctr"/>
            <a:r>
              <a:rPr lang="en-US" sz="1400" i="0"/>
              <a:t>Design</a:t>
            </a:r>
          </a:p>
        </p:txBody>
      </p:sp>
      <p:sp>
        <p:nvSpPr>
          <p:cNvPr id="96262" name="Rectangle 7"/>
          <p:cNvSpPr>
            <a:spLocks noChangeArrowheads="1"/>
          </p:cNvSpPr>
          <p:nvPr/>
        </p:nvSpPr>
        <p:spPr bwMode="auto">
          <a:xfrm>
            <a:off x="4445000" y="4221163"/>
            <a:ext cx="1512888" cy="647700"/>
          </a:xfrm>
          <a:prstGeom prst="rect">
            <a:avLst/>
          </a:prstGeom>
          <a:solidFill>
            <a:srgbClr val="FF6600"/>
          </a:solidFill>
          <a:ln w="12700">
            <a:solidFill>
              <a:schemeClr val="tx1"/>
            </a:solidFill>
            <a:miter lim="800000"/>
            <a:headEnd/>
            <a:tailEnd/>
          </a:ln>
        </p:spPr>
        <p:txBody>
          <a:bodyPr wrap="none" anchor="ctr"/>
          <a:lstStyle/>
          <a:p>
            <a:pPr algn="ctr"/>
            <a:r>
              <a:rPr lang="en-US" sz="1400" i="0"/>
              <a:t>Implementation</a:t>
            </a:r>
          </a:p>
        </p:txBody>
      </p:sp>
      <p:sp>
        <p:nvSpPr>
          <p:cNvPr id="96263" name="Rectangle 8"/>
          <p:cNvSpPr>
            <a:spLocks noChangeArrowheads="1"/>
          </p:cNvSpPr>
          <p:nvPr/>
        </p:nvSpPr>
        <p:spPr bwMode="auto">
          <a:xfrm>
            <a:off x="6361113" y="4221163"/>
            <a:ext cx="1117600" cy="647700"/>
          </a:xfrm>
          <a:prstGeom prst="rect">
            <a:avLst/>
          </a:prstGeom>
          <a:solidFill>
            <a:srgbClr val="FF6600"/>
          </a:solidFill>
          <a:ln w="12700">
            <a:solidFill>
              <a:schemeClr val="tx1"/>
            </a:solidFill>
            <a:miter lim="800000"/>
            <a:headEnd/>
            <a:tailEnd/>
          </a:ln>
        </p:spPr>
        <p:txBody>
          <a:bodyPr wrap="none" anchor="ctr"/>
          <a:lstStyle/>
          <a:p>
            <a:pPr algn="ctr"/>
            <a:r>
              <a:rPr lang="en-US" sz="1400" i="0">
                <a:solidFill>
                  <a:schemeClr val="tx2"/>
                </a:solidFill>
              </a:rPr>
              <a:t>Testing</a:t>
            </a:r>
          </a:p>
        </p:txBody>
      </p:sp>
      <p:sp>
        <p:nvSpPr>
          <p:cNvPr id="96264" name="AutoShape 18"/>
          <p:cNvSpPr>
            <a:spLocks noChangeArrowheads="1"/>
          </p:cNvSpPr>
          <p:nvPr/>
        </p:nvSpPr>
        <p:spPr bwMode="auto">
          <a:xfrm>
            <a:off x="2555875" y="4364038"/>
            <a:ext cx="288925" cy="358775"/>
          </a:xfrm>
          <a:prstGeom prst="rightArrow">
            <a:avLst>
              <a:gd name="adj1" fmla="val 50000"/>
              <a:gd name="adj2" fmla="val 25000"/>
            </a:avLst>
          </a:prstGeom>
          <a:solidFill>
            <a:schemeClr val="accent1"/>
          </a:solidFill>
          <a:ln w="12700">
            <a:solidFill>
              <a:schemeClr val="tx1"/>
            </a:solidFill>
            <a:miter lim="800000"/>
            <a:headEnd/>
            <a:tailEnd/>
          </a:ln>
        </p:spPr>
        <p:txBody>
          <a:bodyPr wrap="none" anchor="ctr"/>
          <a:lstStyle/>
          <a:p>
            <a:endParaRPr lang="en-US"/>
          </a:p>
        </p:txBody>
      </p:sp>
      <p:sp>
        <p:nvSpPr>
          <p:cNvPr id="96265" name="AutoShape 19"/>
          <p:cNvSpPr>
            <a:spLocks noChangeArrowheads="1"/>
          </p:cNvSpPr>
          <p:nvPr/>
        </p:nvSpPr>
        <p:spPr bwMode="auto">
          <a:xfrm>
            <a:off x="4068763" y="4364038"/>
            <a:ext cx="288925" cy="358775"/>
          </a:xfrm>
          <a:prstGeom prst="rightArrow">
            <a:avLst>
              <a:gd name="adj1" fmla="val 50000"/>
              <a:gd name="adj2" fmla="val 25000"/>
            </a:avLst>
          </a:prstGeom>
          <a:solidFill>
            <a:schemeClr val="accent1"/>
          </a:solidFill>
          <a:ln w="12700">
            <a:solidFill>
              <a:schemeClr val="tx1"/>
            </a:solidFill>
            <a:miter lim="800000"/>
            <a:headEnd/>
            <a:tailEnd/>
          </a:ln>
        </p:spPr>
        <p:txBody>
          <a:bodyPr wrap="none" anchor="ctr"/>
          <a:lstStyle/>
          <a:p>
            <a:endParaRPr lang="en-US"/>
          </a:p>
        </p:txBody>
      </p:sp>
      <p:sp>
        <p:nvSpPr>
          <p:cNvPr id="96266" name="AutoShape 20"/>
          <p:cNvSpPr>
            <a:spLocks noChangeArrowheads="1"/>
          </p:cNvSpPr>
          <p:nvPr/>
        </p:nvSpPr>
        <p:spPr bwMode="auto">
          <a:xfrm>
            <a:off x="6011863" y="4364038"/>
            <a:ext cx="288925" cy="358775"/>
          </a:xfrm>
          <a:prstGeom prst="rightArrow">
            <a:avLst>
              <a:gd name="adj1" fmla="val 50000"/>
              <a:gd name="adj2" fmla="val 25000"/>
            </a:avLst>
          </a:prstGeom>
          <a:solidFill>
            <a:schemeClr val="accent1"/>
          </a:solidFill>
          <a:ln w="12700">
            <a:solidFill>
              <a:schemeClr val="tx1"/>
            </a:solidFill>
            <a:miter lim="800000"/>
            <a:headEnd/>
            <a:tailEnd/>
          </a:ln>
        </p:spPr>
        <p:txBody>
          <a:bodyPr wrap="none" anchor="ctr"/>
          <a:lstStyle/>
          <a:p>
            <a:endParaRPr lang="en-US"/>
          </a:p>
        </p:txBody>
      </p:sp>
      <p:sp>
        <p:nvSpPr>
          <p:cNvPr id="55318" name="Rectangle 22"/>
          <p:cNvSpPr>
            <a:spLocks noChangeArrowheads="1"/>
          </p:cNvSpPr>
          <p:nvPr/>
        </p:nvSpPr>
        <p:spPr bwMode="auto">
          <a:xfrm>
            <a:off x="1511300" y="5518150"/>
            <a:ext cx="1290638" cy="581025"/>
          </a:xfrm>
          <a:prstGeom prst="rect">
            <a:avLst/>
          </a:prstGeom>
          <a:noFill/>
          <a:ln w="12700">
            <a:noFill/>
            <a:miter lim="800000"/>
            <a:headEnd/>
            <a:tailEnd/>
          </a:ln>
          <a:effectLst/>
        </p:spPr>
        <p:txBody>
          <a:bodyPr wrap="none">
            <a:spAutoFit/>
          </a:bodyPr>
          <a:lstStyle/>
          <a:p>
            <a:pPr>
              <a:defRPr/>
            </a:pPr>
            <a:r>
              <a:rPr lang="en-US" b="0" i="0">
                <a:solidFill>
                  <a:schemeClr val="tx2"/>
                </a:solidFill>
                <a:effectLst>
                  <a:outerShdw blurRad="38100" dist="38100" dir="2700000" algn="tl">
                    <a:srgbClr val="C0C0C0"/>
                  </a:outerShdw>
                </a:effectLst>
                <a:latin typeface="Arial" charset="0"/>
              </a:rPr>
              <a:t>Preparation </a:t>
            </a:r>
          </a:p>
          <a:p>
            <a:pPr>
              <a:defRPr/>
            </a:pPr>
            <a:r>
              <a:rPr lang="en-US" b="0" i="0">
                <a:solidFill>
                  <a:schemeClr val="tx2"/>
                </a:solidFill>
                <a:effectLst>
                  <a:outerShdw blurRad="38100" dist="38100" dir="2700000" algn="tl">
                    <a:srgbClr val="C0C0C0"/>
                  </a:outerShdw>
                </a:effectLst>
                <a:latin typeface="Arial" charset="0"/>
              </a:rPr>
              <a:t>for Test</a:t>
            </a:r>
          </a:p>
        </p:txBody>
      </p:sp>
      <p:sp>
        <p:nvSpPr>
          <p:cNvPr id="96268" name="Line 23"/>
          <p:cNvSpPr>
            <a:spLocks noChangeShapeType="1"/>
          </p:cNvSpPr>
          <p:nvPr/>
        </p:nvSpPr>
        <p:spPr bwMode="auto">
          <a:xfrm flipV="1">
            <a:off x="1943100" y="4941888"/>
            <a:ext cx="1588" cy="576262"/>
          </a:xfrm>
          <a:prstGeom prst="line">
            <a:avLst/>
          </a:prstGeom>
          <a:noFill/>
          <a:ln w="12700">
            <a:solidFill>
              <a:schemeClr val="tx1"/>
            </a:solidFill>
            <a:round/>
            <a:headEnd/>
            <a:tailEnd type="triangle" w="med" len="med"/>
          </a:ln>
        </p:spPr>
        <p:txBody>
          <a:bodyPr/>
          <a:lstStyle/>
          <a:p>
            <a:endParaRPr lang="en-CA"/>
          </a:p>
        </p:txBody>
      </p:sp>
      <p:sp>
        <p:nvSpPr>
          <p:cNvPr id="55320" name="Rectangle 24"/>
          <p:cNvSpPr>
            <a:spLocks noChangeArrowheads="1"/>
          </p:cNvSpPr>
          <p:nvPr/>
        </p:nvSpPr>
        <p:spPr bwMode="auto">
          <a:xfrm>
            <a:off x="3095625" y="5518150"/>
            <a:ext cx="1290638" cy="581025"/>
          </a:xfrm>
          <a:prstGeom prst="rect">
            <a:avLst/>
          </a:prstGeom>
          <a:noFill/>
          <a:ln w="12700">
            <a:noFill/>
            <a:miter lim="800000"/>
            <a:headEnd/>
            <a:tailEnd/>
          </a:ln>
          <a:effectLst/>
        </p:spPr>
        <p:txBody>
          <a:bodyPr wrap="none">
            <a:spAutoFit/>
          </a:bodyPr>
          <a:lstStyle/>
          <a:p>
            <a:pPr>
              <a:defRPr/>
            </a:pPr>
            <a:r>
              <a:rPr lang="en-US" b="0" i="0">
                <a:solidFill>
                  <a:schemeClr val="tx2"/>
                </a:solidFill>
                <a:effectLst>
                  <a:outerShdw blurRad="38100" dist="38100" dir="2700000" algn="tl">
                    <a:srgbClr val="C0C0C0"/>
                  </a:outerShdw>
                </a:effectLst>
                <a:latin typeface="Arial" charset="0"/>
              </a:rPr>
              <a:t>Preparation </a:t>
            </a:r>
          </a:p>
          <a:p>
            <a:pPr>
              <a:defRPr/>
            </a:pPr>
            <a:r>
              <a:rPr lang="en-US" b="0" i="0">
                <a:solidFill>
                  <a:schemeClr val="tx2"/>
                </a:solidFill>
                <a:effectLst>
                  <a:outerShdw blurRad="38100" dist="38100" dir="2700000" algn="tl">
                    <a:srgbClr val="C0C0C0"/>
                  </a:outerShdw>
                </a:effectLst>
                <a:latin typeface="Arial" charset="0"/>
              </a:rPr>
              <a:t>for Test</a:t>
            </a:r>
          </a:p>
        </p:txBody>
      </p:sp>
      <p:sp>
        <p:nvSpPr>
          <p:cNvPr id="96270" name="Line 25"/>
          <p:cNvSpPr>
            <a:spLocks noChangeShapeType="1"/>
          </p:cNvSpPr>
          <p:nvPr/>
        </p:nvSpPr>
        <p:spPr bwMode="auto">
          <a:xfrm flipV="1">
            <a:off x="3527425" y="4941888"/>
            <a:ext cx="1588" cy="576262"/>
          </a:xfrm>
          <a:prstGeom prst="line">
            <a:avLst/>
          </a:prstGeom>
          <a:noFill/>
          <a:ln w="12700">
            <a:solidFill>
              <a:schemeClr val="tx1"/>
            </a:solidFill>
            <a:round/>
            <a:headEnd/>
            <a:tailEnd type="triangle" w="med" len="med"/>
          </a:ln>
        </p:spPr>
        <p:txBody>
          <a:bodyPr/>
          <a:lstStyle/>
          <a:p>
            <a:endParaRPr lang="en-CA"/>
          </a:p>
        </p:txBody>
      </p:sp>
      <p:sp>
        <p:nvSpPr>
          <p:cNvPr id="55322" name="Rectangle 26"/>
          <p:cNvSpPr>
            <a:spLocks noChangeArrowheads="1"/>
          </p:cNvSpPr>
          <p:nvPr/>
        </p:nvSpPr>
        <p:spPr bwMode="auto">
          <a:xfrm>
            <a:off x="4694238" y="5518150"/>
            <a:ext cx="849312" cy="581025"/>
          </a:xfrm>
          <a:prstGeom prst="rect">
            <a:avLst/>
          </a:prstGeom>
          <a:noFill/>
          <a:ln w="12700">
            <a:noFill/>
            <a:miter lim="800000"/>
            <a:headEnd/>
            <a:tailEnd/>
          </a:ln>
          <a:effectLst/>
        </p:spPr>
        <p:txBody>
          <a:bodyPr wrap="none">
            <a:spAutoFit/>
          </a:bodyPr>
          <a:lstStyle/>
          <a:p>
            <a:pPr>
              <a:defRPr/>
            </a:pPr>
            <a:r>
              <a:rPr lang="en-US" b="0" i="0">
                <a:solidFill>
                  <a:schemeClr val="tx2"/>
                </a:solidFill>
                <a:effectLst>
                  <a:outerShdw blurRad="38100" dist="38100" dir="2700000" algn="tl">
                    <a:srgbClr val="C0C0C0"/>
                  </a:outerShdw>
                </a:effectLst>
                <a:latin typeface="Arial" charset="0"/>
              </a:rPr>
              <a:t>Unit </a:t>
            </a:r>
          </a:p>
          <a:p>
            <a:pPr>
              <a:defRPr/>
            </a:pPr>
            <a:r>
              <a:rPr lang="en-US" b="0" i="0">
                <a:solidFill>
                  <a:schemeClr val="tx2"/>
                </a:solidFill>
                <a:effectLst>
                  <a:outerShdw blurRad="38100" dist="38100" dir="2700000" algn="tl">
                    <a:srgbClr val="C0C0C0"/>
                  </a:outerShdw>
                </a:effectLst>
                <a:latin typeface="Arial" charset="0"/>
              </a:rPr>
              <a:t>Testing</a:t>
            </a:r>
          </a:p>
        </p:txBody>
      </p:sp>
      <p:sp>
        <p:nvSpPr>
          <p:cNvPr id="96272" name="Line 27"/>
          <p:cNvSpPr>
            <a:spLocks noChangeShapeType="1"/>
          </p:cNvSpPr>
          <p:nvPr/>
        </p:nvSpPr>
        <p:spPr bwMode="auto">
          <a:xfrm flipV="1">
            <a:off x="5126038" y="4941888"/>
            <a:ext cx="1587" cy="576262"/>
          </a:xfrm>
          <a:prstGeom prst="line">
            <a:avLst/>
          </a:prstGeom>
          <a:noFill/>
          <a:ln w="12700">
            <a:solidFill>
              <a:schemeClr val="tx1"/>
            </a:solidFill>
            <a:round/>
            <a:headEnd/>
            <a:tailEnd type="triangle" w="med" len="med"/>
          </a:ln>
        </p:spPr>
        <p:txBody>
          <a:bodyPr/>
          <a:lstStyle/>
          <a:p>
            <a:endParaRPr lang="en-CA"/>
          </a:p>
        </p:txBody>
      </p:sp>
      <p:sp>
        <p:nvSpPr>
          <p:cNvPr id="55324" name="Rectangle 28"/>
          <p:cNvSpPr>
            <a:spLocks noChangeArrowheads="1"/>
          </p:cNvSpPr>
          <p:nvPr/>
        </p:nvSpPr>
        <p:spPr bwMode="auto">
          <a:xfrm>
            <a:off x="6494463" y="5518150"/>
            <a:ext cx="1550987" cy="581025"/>
          </a:xfrm>
          <a:prstGeom prst="rect">
            <a:avLst/>
          </a:prstGeom>
          <a:noFill/>
          <a:ln w="12700">
            <a:noFill/>
            <a:miter lim="800000"/>
            <a:headEnd/>
            <a:tailEnd/>
          </a:ln>
          <a:effectLst/>
        </p:spPr>
        <p:txBody>
          <a:bodyPr wrap="none">
            <a:spAutoFit/>
          </a:bodyPr>
          <a:lstStyle/>
          <a:p>
            <a:pPr>
              <a:defRPr/>
            </a:pPr>
            <a:r>
              <a:rPr lang="en-US" b="0" i="0">
                <a:solidFill>
                  <a:schemeClr val="tx2"/>
                </a:solidFill>
                <a:effectLst>
                  <a:outerShdw blurRad="38100" dist="38100" dir="2700000" algn="tl">
                    <a:srgbClr val="C0C0C0"/>
                  </a:outerShdw>
                </a:effectLst>
                <a:latin typeface="Arial" charset="0"/>
              </a:rPr>
              <a:t>Acceptance, </a:t>
            </a:r>
          </a:p>
          <a:p>
            <a:pPr>
              <a:defRPr/>
            </a:pPr>
            <a:r>
              <a:rPr lang="en-US" b="0" i="0">
                <a:solidFill>
                  <a:schemeClr val="tx2"/>
                </a:solidFill>
                <a:effectLst>
                  <a:outerShdw blurRad="38100" dist="38100" dir="2700000" algn="tl">
                    <a:srgbClr val="C0C0C0"/>
                  </a:outerShdw>
                </a:effectLst>
                <a:latin typeface="Arial" charset="0"/>
              </a:rPr>
              <a:t>system Testing</a:t>
            </a:r>
          </a:p>
        </p:txBody>
      </p:sp>
      <p:sp>
        <p:nvSpPr>
          <p:cNvPr id="96274" name="Line 29"/>
          <p:cNvSpPr>
            <a:spLocks noChangeShapeType="1"/>
          </p:cNvSpPr>
          <p:nvPr/>
        </p:nvSpPr>
        <p:spPr bwMode="auto">
          <a:xfrm flipV="1">
            <a:off x="6926263" y="4941888"/>
            <a:ext cx="1587" cy="576262"/>
          </a:xfrm>
          <a:prstGeom prst="line">
            <a:avLst/>
          </a:prstGeom>
          <a:noFill/>
          <a:ln w="12700">
            <a:solidFill>
              <a:schemeClr val="tx1"/>
            </a:solidFill>
            <a:round/>
            <a:headEnd/>
            <a:tailEnd type="triangle" w="med" len="med"/>
          </a:ln>
        </p:spPr>
        <p:txBody>
          <a:bodyPr/>
          <a:lstStyle/>
          <a:p>
            <a:endParaRPr lang="en-CA"/>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29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29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a:xfrm>
            <a:off x="7030" y="13261"/>
            <a:ext cx="9136970" cy="607427"/>
          </a:xfrm>
          <a:ln w="9525"/>
        </p:spPr>
        <p:txBody>
          <a:bodyPr/>
          <a:lstStyle/>
          <a:p>
            <a:pPr lvl="0">
              <a:defRPr/>
            </a:pPr>
            <a:r>
              <a:rPr lang="en-US" sz="3200" dirty="0" smtClean="0"/>
              <a:t>Examples of Software Failures</a:t>
            </a:r>
          </a:p>
        </p:txBody>
      </p:sp>
      <p:pic>
        <p:nvPicPr>
          <p:cNvPr id="79875" name="Picture 3"/>
          <p:cNvPicPr>
            <a:picLocks noChangeAspect="1" noChangeArrowheads="1"/>
          </p:cNvPicPr>
          <p:nvPr/>
        </p:nvPicPr>
        <p:blipFill>
          <a:blip r:embed="rId2" cstate="print"/>
          <a:srcRect/>
          <a:stretch>
            <a:fillRect/>
          </a:stretch>
        </p:blipFill>
        <p:spPr bwMode="auto">
          <a:xfrm>
            <a:off x="1864568" y="3779506"/>
            <a:ext cx="5587752" cy="2961862"/>
          </a:xfrm>
          <a:prstGeom prst="rect">
            <a:avLst/>
          </a:prstGeom>
          <a:noFill/>
          <a:ln w="9525">
            <a:solidFill>
              <a:schemeClr val="accent1"/>
            </a:solidFill>
            <a:miter lim="800000"/>
            <a:headEnd/>
            <a:tailEnd/>
          </a:ln>
        </p:spPr>
      </p:pic>
      <p:pic>
        <p:nvPicPr>
          <p:cNvPr id="105474" name="Picture 2"/>
          <p:cNvPicPr>
            <a:picLocks noChangeAspect="1" noChangeArrowheads="1"/>
          </p:cNvPicPr>
          <p:nvPr/>
        </p:nvPicPr>
        <p:blipFill>
          <a:blip r:embed="rId3" cstate="print"/>
          <a:srcRect/>
          <a:stretch>
            <a:fillRect/>
          </a:stretch>
        </p:blipFill>
        <p:spPr bwMode="auto">
          <a:xfrm>
            <a:off x="1475656" y="692696"/>
            <a:ext cx="6343650" cy="3286125"/>
          </a:xfrm>
          <a:prstGeom prst="rect">
            <a:avLst/>
          </a:prstGeom>
          <a:noFill/>
          <a:ln w="9525">
            <a:solidFill>
              <a:schemeClr val="accent1"/>
            </a:solidFill>
            <a:miter lim="800000"/>
            <a:headEnd/>
            <a:tailEnd/>
          </a:ln>
        </p:spPr>
      </p:pic>
    </p:spTree>
    <p:extLst>
      <p:ext uri="{BB962C8B-B14F-4D97-AF65-F5344CB8AC3E}">
        <p14:creationId xmlns:p14="http://schemas.microsoft.com/office/powerpoint/2010/main" val="411905178"/>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a:ln w="9525"/>
        </p:spPr>
        <p:txBody>
          <a:bodyPr/>
          <a:lstStyle/>
          <a:p>
            <a:pPr>
              <a:defRPr/>
            </a:pPr>
            <a:r>
              <a:rPr lang="en-US" sz="2000" dirty="0" smtClean="0"/>
              <a:t>Testing throughout the Lifecycle – in Rational Unified Process (RUP)</a:t>
            </a:r>
          </a:p>
        </p:txBody>
      </p:sp>
      <p:pic>
        <p:nvPicPr>
          <p:cNvPr id="97284" name="Picture 5" descr="rup_fundamentals_slide03"/>
          <p:cNvPicPr>
            <a:picLocks noChangeAspect="1" noChangeArrowheads="1"/>
          </p:cNvPicPr>
          <p:nvPr/>
        </p:nvPicPr>
        <p:blipFill>
          <a:blip r:embed="rId2" cstate="print"/>
          <a:srcRect/>
          <a:stretch>
            <a:fillRect/>
          </a:stretch>
        </p:blipFill>
        <p:spPr bwMode="auto">
          <a:xfrm>
            <a:off x="468313" y="1125538"/>
            <a:ext cx="7991475" cy="5322887"/>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Rectangle 2"/>
          <p:cNvSpPr>
            <a:spLocks noGrp="1" noChangeArrowheads="1"/>
          </p:cNvSpPr>
          <p:nvPr>
            <p:ph type="title"/>
          </p:nvPr>
        </p:nvSpPr>
        <p:spPr>
          <a:xfrm>
            <a:off x="7030" y="116632"/>
            <a:ext cx="9136970" cy="679435"/>
          </a:xfrm>
        </p:spPr>
        <p:txBody>
          <a:bodyPr/>
          <a:lstStyle/>
          <a:p>
            <a:pPr>
              <a:defRPr/>
            </a:pPr>
            <a:r>
              <a:rPr lang="en-US" sz="2800" dirty="0" smtClean="0"/>
              <a:t>Testing throughout the Lifecycle – in the “V” model</a:t>
            </a:r>
            <a:br>
              <a:rPr lang="en-US" sz="2800" dirty="0" smtClean="0"/>
            </a:br>
            <a:r>
              <a:rPr lang="en-US" sz="2800" dirty="0" smtClean="0"/>
              <a:t>(half of this is about testing!)</a:t>
            </a:r>
          </a:p>
        </p:txBody>
      </p:sp>
      <p:pic>
        <p:nvPicPr>
          <p:cNvPr id="98307" name="Picture 8" descr="v-model"/>
          <p:cNvPicPr>
            <a:picLocks noChangeAspect="1" noChangeArrowheads="1"/>
          </p:cNvPicPr>
          <p:nvPr/>
        </p:nvPicPr>
        <p:blipFill>
          <a:blip r:embed="rId2" cstate="print"/>
          <a:srcRect/>
          <a:stretch>
            <a:fillRect/>
          </a:stretch>
        </p:blipFill>
        <p:spPr bwMode="auto">
          <a:xfrm>
            <a:off x="755650" y="1125538"/>
            <a:ext cx="7200900" cy="5400675"/>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a:ln w="9525"/>
        </p:spPr>
        <p:txBody>
          <a:bodyPr/>
          <a:lstStyle/>
          <a:p>
            <a:pPr>
              <a:defRPr/>
            </a:pPr>
            <a:r>
              <a:rPr lang="en-US" sz="3200" dirty="0" smtClean="0"/>
              <a:t>Testing throughout the Lifecycle – in Agile</a:t>
            </a:r>
          </a:p>
        </p:txBody>
      </p:sp>
      <p:pic>
        <p:nvPicPr>
          <p:cNvPr id="99331" name="Picture 5" descr="agile%20process"/>
          <p:cNvPicPr>
            <a:picLocks noChangeAspect="1" noChangeArrowheads="1"/>
          </p:cNvPicPr>
          <p:nvPr/>
        </p:nvPicPr>
        <p:blipFill>
          <a:blip r:embed="rId3" cstate="print"/>
          <a:srcRect/>
          <a:stretch>
            <a:fillRect/>
          </a:stretch>
        </p:blipFill>
        <p:spPr bwMode="auto">
          <a:xfrm>
            <a:off x="1258888" y="1320800"/>
            <a:ext cx="6192837" cy="5132388"/>
          </a:xfrm>
          <a:prstGeom prst="rect">
            <a:avLst/>
          </a:prstGeom>
          <a:noFill/>
          <a:ln w="9525">
            <a:noFill/>
            <a:miter lim="800000"/>
            <a:headEnd/>
            <a:tailEnd/>
          </a:ln>
        </p:spPr>
      </p:pic>
      <p:sp>
        <p:nvSpPr>
          <p:cNvPr id="99332" name="Line 6"/>
          <p:cNvSpPr>
            <a:spLocks noChangeShapeType="1"/>
          </p:cNvSpPr>
          <p:nvPr/>
        </p:nvSpPr>
        <p:spPr bwMode="auto">
          <a:xfrm flipH="1">
            <a:off x="6228184" y="4653458"/>
            <a:ext cx="863600" cy="0"/>
          </a:xfrm>
          <a:prstGeom prst="line">
            <a:avLst/>
          </a:prstGeom>
          <a:noFill/>
          <a:ln w="12700">
            <a:solidFill>
              <a:schemeClr val="tx1"/>
            </a:solidFill>
            <a:round/>
            <a:headEnd/>
            <a:tailEnd type="triangle" w="med" len="med"/>
          </a:ln>
        </p:spPr>
        <p:txBody>
          <a:bodyPr/>
          <a:lstStyle/>
          <a:p>
            <a:endParaRPr lang="en-CA"/>
          </a:p>
        </p:txBody>
      </p:sp>
      <p:sp>
        <p:nvSpPr>
          <p:cNvPr id="99333" name="Rectangle 7"/>
          <p:cNvSpPr>
            <a:spLocks noChangeArrowheads="1"/>
          </p:cNvSpPr>
          <p:nvPr/>
        </p:nvSpPr>
        <p:spPr bwMode="auto">
          <a:xfrm>
            <a:off x="6588546" y="4293096"/>
            <a:ext cx="2595582" cy="729430"/>
          </a:xfrm>
          <a:prstGeom prst="rect">
            <a:avLst/>
          </a:prstGeom>
          <a:noFill/>
          <a:ln w="12700">
            <a:noFill/>
            <a:miter lim="800000"/>
            <a:headEnd/>
            <a:tailEnd/>
          </a:ln>
        </p:spPr>
        <p:txBody>
          <a:bodyPr wrap="none">
            <a:spAutoFit/>
          </a:bodyPr>
          <a:lstStyle/>
          <a:p>
            <a:pPr>
              <a:spcBef>
                <a:spcPct val="30000"/>
              </a:spcBef>
            </a:pPr>
            <a:r>
              <a:rPr lang="en-US" b="0" i="0" dirty="0"/>
              <a:t>Even </a:t>
            </a:r>
            <a:r>
              <a:rPr lang="en-US" b="0" i="0" dirty="0" smtClean="0"/>
              <a:t>here</a:t>
            </a:r>
            <a:endParaRPr lang="en-US" b="0" i="0" dirty="0"/>
          </a:p>
          <a:p>
            <a:pPr>
              <a:spcBef>
                <a:spcPct val="30000"/>
              </a:spcBef>
            </a:pPr>
            <a:r>
              <a:rPr lang="en-US" b="0" i="0" dirty="0" smtClean="0"/>
              <a:t>    (</a:t>
            </a:r>
            <a:r>
              <a:rPr lang="en-US" b="0" i="0" dirty="0"/>
              <a:t>programmer testing)</a:t>
            </a:r>
          </a:p>
        </p:txBody>
      </p:sp>
      <p:sp>
        <p:nvSpPr>
          <p:cNvPr id="6" name="Line 6"/>
          <p:cNvSpPr>
            <a:spLocks noChangeShapeType="1"/>
          </p:cNvSpPr>
          <p:nvPr/>
        </p:nvSpPr>
        <p:spPr bwMode="auto">
          <a:xfrm flipH="1">
            <a:off x="6444208" y="4653136"/>
            <a:ext cx="647576" cy="360040"/>
          </a:xfrm>
          <a:prstGeom prst="line">
            <a:avLst/>
          </a:prstGeom>
          <a:noFill/>
          <a:ln w="12700">
            <a:solidFill>
              <a:schemeClr val="tx1"/>
            </a:solidFill>
            <a:round/>
            <a:headEnd/>
            <a:tailEnd type="triangle" w="med" len="med"/>
          </a:ln>
        </p:spPr>
        <p:txBody>
          <a:bodyPr/>
          <a:lstStyle/>
          <a:p>
            <a:endParaRPr lang="en-CA"/>
          </a:p>
        </p:txBody>
      </p:sp>
    </p:spTree>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a:ln w="9525"/>
        </p:spPr>
        <p:txBody>
          <a:bodyPr/>
          <a:lstStyle/>
          <a:p>
            <a:pPr>
              <a:defRPr/>
            </a:pPr>
            <a:r>
              <a:rPr lang="en-US" sz="2800" dirty="0" smtClean="0"/>
              <a:t>Testing throughout the Lifecycle – in TDD</a:t>
            </a:r>
            <a:endParaRPr lang="en-US" sz="2300" dirty="0" smtClean="0">
              <a:effectLst/>
            </a:endParaRPr>
          </a:p>
        </p:txBody>
      </p:sp>
      <p:pic>
        <p:nvPicPr>
          <p:cNvPr id="100355" name="Picture 5" descr="image_6"/>
          <p:cNvPicPr>
            <a:picLocks noChangeAspect="1" noChangeArrowheads="1"/>
          </p:cNvPicPr>
          <p:nvPr/>
        </p:nvPicPr>
        <p:blipFill>
          <a:blip r:embed="rId2" cstate="print"/>
          <a:srcRect/>
          <a:stretch>
            <a:fillRect/>
          </a:stretch>
        </p:blipFill>
        <p:spPr bwMode="auto">
          <a:xfrm>
            <a:off x="1258888" y="1268413"/>
            <a:ext cx="7200900" cy="4657725"/>
          </a:xfrm>
          <a:prstGeom prst="rect">
            <a:avLst/>
          </a:prstGeom>
          <a:noFill/>
          <a:ln w="9525">
            <a:noFill/>
            <a:miter lim="800000"/>
            <a:headEnd/>
            <a:tailEnd/>
          </a:ln>
        </p:spPr>
      </p:pic>
      <p:sp>
        <p:nvSpPr>
          <p:cNvPr id="212998" name="Rectangle 6"/>
          <p:cNvSpPr>
            <a:spLocks noChangeArrowheads="1"/>
          </p:cNvSpPr>
          <p:nvPr/>
        </p:nvSpPr>
        <p:spPr bwMode="auto">
          <a:xfrm>
            <a:off x="5651500" y="2160588"/>
            <a:ext cx="771525" cy="336550"/>
          </a:xfrm>
          <a:prstGeom prst="rect">
            <a:avLst/>
          </a:prstGeom>
          <a:noFill/>
          <a:ln w="12700">
            <a:noFill/>
            <a:miter lim="800000"/>
            <a:headEnd/>
            <a:tailEnd/>
          </a:ln>
          <a:effectLst/>
        </p:spPr>
        <p:txBody>
          <a:bodyPr wrap="none">
            <a:spAutoFit/>
          </a:bodyPr>
          <a:lstStyle/>
          <a:p>
            <a:pPr>
              <a:defRPr/>
            </a:pPr>
            <a:r>
              <a:rPr lang="en-US" b="0" i="0">
                <a:solidFill>
                  <a:schemeClr val="tx2"/>
                </a:solidFill>
                <a:effectLst>
                  <a:outerShdw blurRad="38100" dist="38100" dir="2700000" algn="tl">
                    <a:srgbClr val="C0C0C0"/>
                  </a:outerShdw>
                </a:effectLst>
                <a:latin typeface="Arial" charset="0"/>
              </a:rPr>
              <a:t>Step 1</a:t>
            </a:r>
          </a:p>
        </p:txBody>
      </p:sp>
      <p:sp>
        <p:nvSpPr>
          <p:cNvPr id="212999" name="Rectangle 7"/>
          <p:cNvSpPr>
            <a:spLocks noChangeArrowheads="1"/>
          </p:cNvSpPr>
          <p:nvPr/>
        </p:nvSpPr>
        <p:spPr bwMode="auto">
          <a:xfrm>
            <a:off x="1727200" y="6021388"/>
            <a:ext cx="5940425" cy="349250"/>
          </a:xfrm>
          <a:prstGeom prst="rect">
            <a:avLst/>
          </a:prstGeom>
          <a:solidFill>
            <a:schemeClr val="bg1"/>
          </a:solidFill>
          <a:ln w="12700">
            <a:solidFill>
              <a:schemeClr val="bg1"/>
            </a:solidFill>
            <a:miter lim="800000"/>
            <a:headEnd/>
            <a:tailEnd/>
          </a:ln>
          <a:effectLst/>
        </p:spPr>
        <p:txBody>
          <a:bodyPr>
            <a:spAutoFit/>
          </a:bodyPr>
          <a:lstStyle/>
          <a:p>
            <a:pPr>
              <a:defRPr/>
            </a:pPr>
            <a:r>
              <a:rPr lang="en-US" b="0" i="0">
                <a:solidFill>
                  <a:schemeClr val="tx2"/>
                </a:solidFill>
                <a:effectLst>
                  <a:outerShdw blurRad="38100" dist="38100" dir="2700000" algn="tl">
                    <a:srgbClr val="C0C0C0"/>
                  </a:outerShdw>
                </a:effectLst>
                <a:latin typeface="Arial" charset="0"/>
              </a:rPr>
              <a:t>In TDD, test cases are actually the requirements of the system.</a:t>
            </a:r>
          </a:p>
        </p:txBody>
      </p:sp>
      <p:sp>
        <p:nvSpPr>
          <p:cNvPr id="6" name="Rectangle 5"/>
          <p:cNvSpPr/>
          <p:nvPr/>
        </p:nvSpPr>
        <p:spPr>
          <a:xfrm>
            <a:off x="-9713" y="735087"/>
            <a:ext cx="3933641" cy="461665"/>
          </a:xfrm>
          <a:prstGeom prst="rect">
            <a:avLst/>
          </a:prstGeom>
        </p:spPr>
        <p:txBody>
          <a:bodyPr wrap="none">
            <a:spAutoFit/>
          </a:bodyPr>
          <a:lstStyle/>
          <a:p>
            <a:r>
              <a:rPr lang="en-US" sz="2400" i="0" dirty="0" smtClean="0">
                <a:solidFill>
                  <a:srgbClr val="663300"/>
                </a:solidFill>
              </a:rPr>
              <a:t>(Test-Driven Development)</a:t>
            </a:r>
            <a:endParaRPr lang="en-CA" sz="2400" i="0" dirty="0">
              <a:solidFill>
                <a:srgbClr val="663300"/>
              </a:solidFill>
            </a:endParaRPr>
          </a:p>
        </p:txBody>
      </p:sp>
    </p:spTree>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2600" dirty="0" smtClean="0">
                <a:solidFill>
                  <a:srgbClr val="663300"/>
                </a:solidFill>
                <a:effectLst/>
              </a:rPr>
              <a:t>Introduction to Software Testing- </a:t>
            </a:r>
            <a:r>
              <a:rPr lang="en-US" sz="2600" dirty="0" smtClean="0"/>
              <a:t>Outline</a:t>
            </a:r>
          </a:p>
        </p:txBody>
      </p:sp>
      <p:sp>
        <p:nvSpPr>
          <p:cNvPr id="4099" name="Content Placeholder 2"/>
          <p:cNvSpPr>
            <a:spLocks noGrp="1"/>
          </p:cNvSpPr>
          <p:nvPr>
            <p:ph idx="1"/>
          </p:nvPr>
        </p:nvSpPr>
        <p:spPr>
          <a:xfrm>
            <a:off x="77657" y="548680"/>
            <a:ext cx="8742815" cy="6195029"/>
          </a:xfrm>
        </p:spPr>
        <p:txBody>
          <a:bodyPr/>
          <a:lstStyle/>
          <a:p>
            <a:r>
              <a:rPr lang="en-CA" sz="1900" dirty="0" smtClean="0">
                <a:solidFill>
                  <a:schemeClr val="bg1">
                    <a:lumMod val="75000"/>
                  </a:schemeClr>
                </a:solidFill>
              </a:rPr>
              <a:t>Definitions</a:t>
            </a:r>
          </a:p>
          <a:p>
            <a:r>
              <a:rPr lang="en-CA" sz="1900" dirty="0" smtClean="0">
                <a:solidFill>
                  <a:schemeClr val="bg1">
                    <a:lumMod val="75000"/>
                  </a:schemeClr>
                </a:solidFill>
              </a:rPr>
              <a:t>Why is SW testing important?</a:t>
            </a:r>
          </a:p>
          <a:p>
            <a:r>
              <a:rPr lang="en-CA" sz="1900" dirty="0" smtClean="0">
                <a:solidFill>
                  <a:schemeClr val="bg1">
                    <a:lumMod val="75000"/>
                  </a:schemeClr>
                </a:solidFill>
              </a:rPr>
              <a:t>Examples of Software Failures</a:t>
            </a:r>
          </a:p>
          <a:p>
            <a:r>
              <a:rPr lang="en-CA" sz="1900" dirty="0" smtClean="0">
                <a:solidFill>
                  <a:schemeClr val="bg1">
                    <a:lumMod val="75000"/>
                  </a:schemeClr>
                </a:solidFill>
              </a:rPr>
              <a:t>Dealing with SW Faults </a:t>
            </a:r>
          </a:p>
          <a:p>
            <a:r>
              <a:rPr lang="en-CA" sz="1900" dirty="0" smtClean="0">
                <a:solidFill>
                  <a:schemeClr val="bg1">
                    <a:lumMod val="75000"/>
                  </a:schemeClr>
                </a:solidFill>
              </a:rPr>
              <a:t>Testing Process Overview</a:t>
            </a:r>
          </a:p>
          <a:p>
            <a:r>
              <a:rPr lang="en-CA" sz="1900" dirty="0" smtClean="0">
                <a:solidFill>
                  <a:schemeClr val="bg1">
                    <a:lumMod val="75000"/>
                  </a:schemeClr>
                </a:solidFill>
              </a:rPr>
              <a:t>What is a Test Case and Test Suite (Test Set)?</a:t>
            </a:r>
          </a:p>
          <a:p>
            <a:r>
              <a:rPr lang="en-CA" sz="1900" dirty="0" smtClean="0">
                <a:solidFill>
                  <a:schemeClr val="bg1">
                    <a:lumMod val="75000"/>
                  </a:schemeClr>
                </a:solidFill>
              </a:rPr>
              <a:t>Types of Test Activities</a:t>
            </a:r>
          </a:p>
          <a:p>
            <a:r>
              <a:rPr lang="en-CA" sz="1900" dirty="0" smtClean="0">
                <a:solidFill>
                  <a:schemeClr val="bg1">
                    <a:lumMod val="75000"/>
                  </a:schemeClr>
                </a:solidFill>
              </a:rPr>
              <a:t>Types of Testing</a:t>
            </a:r>
          </a:p>
          <a:p>
            <a:r>
              <a:rPr lang="en-CA" sz="1900" dirty="0" smtClean="0">
                <a:solidFill>
                  <a:schemeClr val="bg1">
                    <a:lumMod val="75000"/>
                  </a:schemeClr>
                </a:solidFill>
              </a:rPr>
              <a:t>Test Levels/ Test Organization</a:t>
            </a:r>
          </a:p>
          <a:p>
            <a:r>
              <a:rPr lang="en-CA" sz="1900" dirty="0" smtClean="0">
                <a:solidFill>
                  <a:schemeClr val="bg1">
                    <a:lumMod val="75000"/>
                  </a:schemeClr>
                </a:solidFill>
              </a:rPr>
              <a:t>Testing can be Manual or Automatic</a:t>
            </a:r>
          </a:p>
          <a:p>
            <a:r>
              <a:rPr lang="en-CA" sz="1900" dirty="0" smtClean="0">
                <a:solidFill>
                  <a:schemeClr val="bg1">
                    <a:lumMod val="75000"/>
                  </a:schemeClr>
                </a:solidFill>
              </a:rPr>
              <a:t>What is a good test case?</a:t>
            </a:r>
          </a:p>
          <a:p>
            <a:r>
              <a:rPr lang="en-CA" sz="1900" dirty="0" smtClean="0">
                <a:solidFill>
                  <a:schemeClr val="bg1">
                    <a:lumMod val="75000"/>
                  </a:schemeClr>
                </a:solidFill>
              </a:rPr>
              <a:t>Exhaustive (Complete) Testing</a:t>
            </a:r>
          </a:p>
          <a:p>
            <a:r>
              <a:rPr lang="en-CA" sz="1900" dirty="0" smtClean="0">
                <a:solidFill>
                  <a:schemeClr val="bg1">
                    <a:lumMod val="75000"/>
                  </a:schemeClr>
                </a:solidFill>
              </a:rPr>
              <a:t>Test Adequacy and Coverage: When can we say testing is enough?</a:t>
            </a:r>
          </a:p>
          <a:p>
            <a:r>
              <a:rPr lang="en-CA" sz="1900" dirty="0" smtClean="0">
                <a:solidFill>
                  <a:schemeClr val="bg1">
                    <a:lumMod val="75000"/>
                  </a:schemeClr>
                </a:solidFill>
              </a:rPr>
              <a:t>Testing throughout the Software Development Life Cycle</a:t>
            </a:r>
          </a:p>
          <a:p>
            <a:r>
              <a:rPr lang="en-CA" sz="1900" dirty="0" smtClean="0"/>
              <a:t>Testing Maturity Levels</a:t>
            </a:r>
          </a:p>
          <a:p>
            <a:r>
              <a:rPr lang="en-CA" sz="1900" dirty="0" smtClean="0">
                <a:solidFill>
                  <a:schemeClr val="bg1">
                    <a:lumMod val="75000"/>
                  </a:schemeClr>
                </a:solidFill>
              </a:rPr>
              <a:t>Testing Roles</a:t>
            </a:r>
            <a:endParaRPr lang="en-US" sz="1900" dirty="0" smtClean="0">
              <a:solidFill>
                <a:schemeClr val="bg1">
                  <a:lumMod val="75000"/>
                </a:schemeClr>
              </a:solidFill>
            </a:endParaRPr>
          </a:p>
        </p:txBody>
      </p:sp>
    </p:spTree>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0" y="-27384"/>
            <a:ext cx="9136970" cy="679435"/>
          </a:xfrm>
        </p:spPr>
        <p:txBody>
          <a:bodyPr/>
          <a:lstStyle/>
          <a:p>
            <a:r>
              <a:rPr lang="en-CA" dirty="0" smtClean="0"/>
              <a:t>Testing Maturity Levels (in a company)</a:t>
            </a:r>
            <a:endParaRPr lang="en-CA" dirty="0"/>
          </a:p>
        </p:txBody>
      </p:sp>
      <p:sp>
        <p:nvSpPr>
          <p:cNvPr id="3" name="Content Placeholder 2"/>
          <p:cNvSpPr>
            <a:spLocks noGrp="1"/>
          </p:cNvSpPr>
          <p:nvPr>
            <p:ph idx="1"/>
          </p:nvPr>
        </p:nvSpPr>
        <p:spPr>
          <a:xfrm>
            <a:off x="5649" y="968113"/>
            <a:ext cx="9138351" cy="1317027"/>
          </a:xfrm>
        </p:spPr>
        <p:txBody>
          <a:bodyPr/>
          <a:lstStyle/>
          <a:p>
            <a:r>
              <a:rPr lang="en-CA" b="0" dirty="0" smtClean="0"/>
              <a:t>Testing Maturity Model Integration (TMMI) which is based on the Capability Maturity Model Integration (CMMI)</a:t>
            </a:r>
          </a:p>
          <a:p>
            <a:r>
              <a:rPr lang="en-CA" b="0" dirty="0" smtClean="0"/>
              <a:t>CMMI:</a:t>
            </a:r>
            <a:endParaRPr lang="en-CA" dirty="0"/>
          </a:p>
        </p:txBody>
      </p:sp>
      <p:pic>
        <p:nvPicPr>
          <p:cNvPr id="7170" name="Picture 2" descr="File:Characteristics of Capability Maturity Model.svg"/>
          <p:cNvPicPr>
            <a:picLocks noChangeAspect="1" noChangeArrowheads="1"/>
          </p:cNvPicPr>
          <p:nvPr/>
        </p:nvPicPr>
        <p:blipFill>
          <a:blip r:embed="rId2" cstate="print"/>
          <a:srcRect/>
          <a:stretch>
            <a:fillRect/>
          </a:stretch>
        </p:blipFill>
        <p:spPr bwMode="auto">
          <a:xfrm>
            <a:off x="1344488" y="1728446"/>
            <a:ext cx="6395864" cy="4796898"/>
          </a:xfrm>
          <a:prstGeom prst="rect">
            <a:avLst/>
          </a:prstGeom>
          <a:noFill/>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Testing Maturity Model Integration (TMMI)</a:t>
            </a:r>
            <a:endParaRPr lang="en-CA" dirty="0"/>
          </a:p>
        </p:txBody>
      </p:sp>
      <p:sp>
        <p:nvSpPr>
          <p:cNvPr id="3" name="Content Placeholder 2"/>
          <p:cNvSpPr>
            <a:spLocks noGrp="1"/>
          </p:cNvSpPr>
          <p:nvPr>
            <p:ph idx="1"/>
          </p:nvPr>
        </p:nvSpPr>
        <p:spPr/>
        <p:txBody>
          <a:bodyPr/>
          <a:lstStyle/>
          <a:p>
            <a:endParaRPr lang="en-CA" dirty="0"/>
          </a:p>
        </p:txBody>
      </p:sp>
      <p:pic>
        <p:nvPicPr>
          <p:cNvPr id="112644" name="Picture 4" descr="http://4.bp.blogspot.com/-R8yLLeSAYq8/TlS8UoH8hfI/AAAAAAAACGM/7mXOexSBD7A/s1600/TMMI.JPG"/>
          <p:cNvPicPr>
            <a:picLocks noChangeAspect="1" noChangeArrowheads="1"/>
          </p:cNvPicPr>
          <p:nvPr/>
        </p:nvPicPr>
        <p:blipFill>
          <a:blip r:embed="rId2" cstate="print"/>
          <a:srcRect/>
          <a:stretch>
            <a:fillRect/>
          </a:stretch>
        </p:blipFill>
        <p:spPr bwMode="auto">
          <a:xfrm>
            <a:off x="435674" y="764704"/>
            <a:ext cx="8384798" cy="5770266"/>
          </a:xfrm>
          <a:prstGeom prst="rect">
            <a:avLst/>
          </a:prstGeom>
          <a:noFill/>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CA"/>
          </a:p>
        </p:txBody>
      </p:sp>
      <p:pic>
        <p:nvPicPr>
          <p:cNvPr id="117762" name="Picture 2"/>
          <p:cNvPicPr>
            <a:picLocks noChangeAspect="1" noChangeArrowheads="1"/>
          </p:cNvPicPr>
          <p:nvPr/>
        </p:nvPicPr>
        <p:blipFill>
          <a:blip r:embed="rId2" cstate="print"/>
          <a:srcRect/>
          <a:stretch>
            <a:fillRect/>
          </a:stretch>
        </p:blipFill>
        <p:spPr bwMode="auto">
          <a:xfrm>
            <a:off x="251520" y="138261"/>
            <a:ext cx="8629650" cy="6315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2600" dirty="0" smtClean="0">
                <a:solidFill>
                  <a:srgbClr val="663300"/>
                </a:solidFill>
                <a:effectLst/>
              </a:rPr>
              <a:t>Introduction to Software Testing- </a:t>
            </a:r>
            <a:r>
              <a:rPr lang="en-US" sz="2600" dirty="0" smtClean="0"/>
              <a:t>Outline</a:t>
            </a:r>
          </a:p>
        </p:txBody>
      </p:sp>
      <p:sp>
        <p:nvSpPr>
          <p:cNvPr id="4099" name="Content Placeholder 2"/>
          <p:cNvSpPr>
            <a:spLocks noGrp="1"/>
          </p:cNvSpPr>
          <p:nvPr>
            <p:ph idx="1"/>
          </p:nvPr>
        </p:nvSpPr>
        <p:spPr>
          <a:xfrm>
            <a:off x="77657" y="548680"/>
            <a:ext cx="8742815" cy="6195029"/>
          </a:xfrm>
        </p:spPr>
        <p:txBody>
          <a:bodyPr/>
          <a:lstStyle/>
          <a:p>
            <a:r>
              <a:rPr lang="en-CA" sz="1900" dirty="0" smtClean="0">
                <a:solidFill>
                  <a:schemeClr val="bg1">
                    <a:lumMod val="75000"/>
                  </a:schemeClr>
                </a:solidFill>
              </a:rPr>
              <a:t>Definitions</a:t>
            </a:r>
          </a:p>
          <a:p>
            <a:r>
              <a:rPr lang="en-CA" sz="1900" dirty="0" smtClean="0">
                <a:solidFill>
                  <a:schemeClr val="bg1">
                    <a:lumMod val="75000"/>
                  </a:schemeClr>
                </a:solidFill>
              </a:rPr>
              <a:t>Why is SW testing important?</a:t>
            </a:r>
          </a:p>
          <a:p>
            <a:r>
              <a:rPr lang="en-CA" sz="1900" dirty="0" smtClean="0">
                <a:solidFill>
                  <a:schemeClr val="bg1">
                    <a:lumMod val="75000"/>
                  </a:schemeClr>
                </a:solidFill>
              </a:rPr>
              <a:t>Examples of Software Failures</a:t>
            </a:r>
          </a:p>
          <a:p>
            <a:r>
              <a:rPr lang="en-CA" sz="1900" dirty="0" smtClean="0">
                <a:solidFill>
                  <a:schemeClr val="bg1">
                    <a:lumMod val="75000"/>
                  </a:schemeClr>
                </a:solidFill>
              </a:rPr>
              <a:t>Dealing with SW Faults </a:t>
            </a:r>
          </a:p>
          <a:p>
            <a:r>
              <a:rPr lang="en-CA" sz="1900" dirty="0" smtClean="0">
                <a:solidFill>
                  <a:schemeClr val="bg1">
                    <a:lumMod val="75000"/>
                  </a:schemeClr>
                </a:solidFill>
              </a:rPr>
              <a:t>Testing Process Overview</a:t>
            </a:r>
          </a:p>
          <a:p>
            <a:r>
              <a:rPr lang="en-CA" sz="1900" dirty="0" smtClean="0">
                <a:solidFill>
                  <a:schemeClr val="bg1">
                    <a:lumMod val="75000"/>
                  </a:schemeClr>
                </a:solidFill>
              </a:rPr>
              <a:t>What is a Test Case and Test Suite (Test Set)?</a:t>
            </a:r>
          </a:p>
          <a:p>
            <a:r>
              <a:rPr lang="en-CA" sz="1900" dirty="0" smtClean="0">
                <a:solidFill>
                  <a:schemeClr val="bg1">
                    <a:lumMod val="75000"/>
                  </a:schemeClr>
                </a:solidFill>
              </a:rPr>
              <a:t>Types of Test Activities</a:t>
            </a:r>
          </a:p>
          <a:p>
            <a:r>
              <a:rPr lang="en-CA" sz="1900" dirty="0" smtClean="0">
                <a:solidFill>
                  <a:schemeClr val="bg1">
                    <a:lumMod val="75000"/>
                  </a:schemeClr>
                </a:solidFill>
              </a:rPr>
              <a:t>Types of Testing</a:t>
            </a:r>
          </a:p>
          <a:p>
            <a:r>
              <a:rPr lang="en-CA" sz="1900" dirty="0" smtClean="0">
                <a:solidFill>
                  <a:schemeClr val="bg1">
                    <a:lumMod val="75000"/>
                  </a:schemeClr>
                </a:solidFill>
              </a:rPr>
              <a:t>Test Levels/ Test Organization</a:t>
            </a:r>
          </a:p>
          <a:p>
            <a:r>
              <a:rPr lang="en-CA" sz="1900" dirty="0" smtClean="0">
                <a:solidFill>
                  <a:schemeClr val="bg1">
                    <a:lumMod val="75000"/>
                  </a:schemeClr>
                </a:solidFill>
              </a:rPr>
              <a:t>Testing can be Manual or Automatic</a:t>
            </a:r>
          </a:p>
          <a:p>
            <a:r>
              <a:rPr lang="en-CA" sz="1900" dirty="0" smtClean="0">
                <a:solidFill>
                  <a:schemeClr val="bg1">
                    <a:lumMod val="75000"/>
                  </a:schemeClr>
                </a:solidFill>
              </a:rPr>
              <a:t>What is a good test case?</a:t>
            </a:r>
          </a:p>
          <a:p>
            <a:r>
              <a:rPr lang="en-CA" sz="1900" dirty="0" smtClean="0">
                <a:solidFill>
                  <a:schemeClr val="bg1">
                    <a:lumMod val="75000"/>
                  </a:schemeClr>
                </a:solidFill>
              </a:rPr>
              <a:t>Exhaustive (Complete) Testing</a:t>
            </a:r>
          </a:p>
          <a:p>
            <a:r>
              <a:rPr lang="en-CA" sz="1900" dirty="0" smtClean="0">
                <a:solidFill>
                  <a:schemeClr val="bg1">
                    <a:lumMod val="75000"/>
                  </a:schemeClr>
                </a:solidFill>
              </a:rPr>
              <a:t>Test Adequacy and Coverage: When can we say testing is enough?</a:t>
            </a:r>
          </a:p>
          <a:p>
            <a:r>
              <a:rPr lang="en-CA" sz="1900" dirty="0" smtClean="0">
                <a:solidFill>
                  <a:schemeClr val="bg1">
                    <a:lumMod val="75000"/>
                  </a:schemeClr>
                </a:solidFill>
              </a:rPr>
              <a:t>Testing throughout the Software Development Life Cycle</a:t>
            </a:r>
          </a:p>
          <a:p>
            <a:r>
              <a:rPr lang="en-CA" sz="1900" dirty="0" smtClean="0">
                <a:solidFill>
                  <a:schemeClr val="bg1">
                    <a:lumMod val="75000"/>
                  </a:schemeClr>
                </a:solidFill>
              </a:rPr>
              <a:t>Testing Maturity Levels</a:t>
            </a:r>
          </a:p>
          <a:p>
            <a:r>
              <a:rPr lang="en-CA" sz="1900" dirty="0" smtClean="0">
                <a:solidFill>
                  <a:schemeClr val="tx1"/>
                </a:solidFill>
              </a:rPr>
              <a:t>Testing Roles</a:t>
            </a:r>
            <a:endParaRPr lang="en-US" sz="1900" dirty="0" smtClean="0">
              <a:solidFill>
                <a:schemeClr val="tx1"/>
              </a:solidFill>
            </a:endParaRPr>
          </a:p>
        </p:txBody>
      </p:sp>
    </p:spTree>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0" y="1"/>
            <a:ext cx="9144000" cy="684642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r="45777"/>
          <a:stretch>
            <a:fillRect/>
          </a:stretch>
        </p:blipFill>
        <p:spPr bwMode="auto">
          <a:xfrm>
            <a:off x="6394452" y="0"/>
            <a:ext cx="2749548" cy="2492896"/>
          </a:xfrm>
          <a:prstGeom prst="rect">
            <a:avLst/>
          </a:prstGeom>
          <a:noFill/>
          <a:ln w="9525">
            <a:noFill/>
            <a:miter lim="800000"/>
            <a:headEnd/>
            <a:tailEnd/>
          </a:ln>
        </p:spPr>
      </p:pic>
      <p:sp>
        <p:nvSpPr>
          <p:cNvPr id="4" name="Rectangle 3"/>
          <p:cNvSpPr/>
          <p:nvPr/>
        </p:nvSpPr>
        <p:spPr>
          <a:xfrm>
            <a:off x="14303" y="6093296"/>
            <a:ext cx="2541473" cy="646331"/>
          </a:xfrm>
          <a:prstGeom prst="rect">
            <a:avLst/>
          </a:prstGeom>
        </p:spPr>
        <p:txBody>
          <a:bodyPr wrap="square">
            <a:spAutoFit/>
          </a:bodyPr>
          <a:lstStyle/>
          <a:p>
            <a:r>
              <a:rPr lang="en-CA" i="0" dirty="0" smtClean="0"/>
              <a:t>Also, called QA in many companies</a:t>
            </a:r>
            <a:endParaRPr lang="en-CA" i="0" dirty="0"/>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z="2600" dirty="0" smtClean="0"/>
              <a:t>Brain storming: How will you test the Win Calculator?</a:t>
            </a:r>
            <a:endParaRPr lang="en-CA" sz="2600" dirty="0"/>
          </a:p>
        </p:txBody>
      </p:sp>
      <p:sp>
        <p:nvSpPr>
          <p:cNvPr id="3" name="Content Placeholder 2"/>
          <p:cNvSpPr>
            <a:spLocks noGrp="1"/>
          </p:cNvSpPr>
          <p:nvPr>
            <p:ph idx="1"/>
          </p:nvPr>
        </p:nvSpPr>
        <p:spPr>
          <a:xfrm>
            <a:off x="5649" y="836712"/>
            <a:ext cx="8814823" cy="3380605"/>
          </a:xfrm>
        </p:spPr>
        <p:txBody>
          <a:bodyPr/>
          <a:lstStyle/>
          <a:p>
            <a:r>
              <a:rPr lang="en-CA" sz="2400" b="0" dirty="0" smtClean="0"/>
              <a:t>Test plan</a:t>
            </a:r>
          </a:p>
          <a:p>
            <a:r>
              <a:rPr lang="en-CA" sz="2400" b="0" dirty="0" smtClean="0"/>
              <a:t>How many inputs (test cases)?</a:t>
            </a:r>
          </a:p>
          <a:p>
            <a:r>
              <a:rPr lang="en-CA" sz="2400" b="0" dirty="0" smtClean="0"/>
              <a:t>So MANY possibilities</a:t>
            </a:r>
          </a:p>
          <a:p>
            <a:r>
              <a:rPr lang="en-CA" sz="2400" b="0" dirty="0" smtClean="0"/>
              <a:t>How do we know if we have tested the system “enough”?</a:t>
            </a:r>
          </a:p>
          <a:p>
            <a:r>
              <a:rPr lang="en-CA" sz="2400" b="0" dirty="0" smtClean="0"/>
              <a:t>How do we know if the outputs are correct!?</a:t>
            </a:r>
          </a:p>
          <a:p>
            <a:r>
              <a:rPr lang="en-CA" sz="2400" b="0" dirty="0" smtClean="0"/>
              <a:t>If the system changes, shall we test everything AGAIN?</a:t>
            </a:r>
          </a:p>
          <a:p>
            <a:r>
              <a:rPr lang="en-CA" sz="2400" b="0" dirty="0" smtClean="0"/>
              <a:t>Tedious!</a:t>
            </a:r>
          </a:p>
        </p:txBody>
      </p:sp>
      <p:pic>
        <p:nvPicPr>
          <p:cNvPr id="1026" name="Picture 2"/>
          <p:cNvPicPr>
            <a:picLocks noChangeAspect="1" noChangeArrowheads="1"/>
          </p:cNvPicPr>
          <p:nvPr/>
        </p:nvPicPr>
        <p:blipFill>
          <a:blip r:embed="rId2" cstate="print"/>
          <a:srcRect/>
          <a:stretch>
            <a:fillRect/>
          </a:stretch>
        </p:blipFill>
        <p:spPr bwMode="auto">
          <a:xfrm>
            <a:off x="4139952" y="4125869"/>
            <a:ext cx="3612148" cy="268750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00000" y="2751063"/>
            <a:ext cx="7772400" cy="1470025"/>
          </a:xfrm>
        </p:spPr>
        <p:txBody>
          <a:bodyPr/>
          <a:lstStyle/>
          <a:p>
            <a:r>
              <a:rPr lang="en-US" sz="2400" dirty="0" smtClean="0">
                <a:solidFill>
                  <a:schemeClr val="tx1"/>
                </a:solidFill>
              </a:rPr>
              <a:t>SE 550-Software Engineering</a:t>
            </a:r>
            <a:r>
              <a:rPr lang="en-US" sz="2400" dirty="0"/>
              <a:t/>
            </a:r>
            <a:br>
              <a:rPr lang="en-US" sz="2400" dirty="0"/>
            </a:br>
            <a:r>
              <a:rPr lang="en-US" sz="2400" dirty="0"/>
              <a:t/>
            </a:r>
            <a:br>
              <a:rPr lang="en-US" sz="2400" dirty="0"/>
            </a:br>
            <a:r>
              <a:rPr lang="en-US" sz="2800" dirty="0">
                <a:solidFill>
                  <a:srgbClr val="663300"/>
                </a:solidFill>
              </a:rPr>
              <a:t>Black-box (Functional) Testing</a:t>
            </a:r>
            <a:r>
              <a:rPr lang="en-US" sz="3200" dirty="0">
                <a:solidFill>
                  <a:srgbClr val="663300"/>
                </a:solidFill>
              </a:rPr>
              <a:t/>
            </a:r>
            <a:br>
              <a:rPr lang="en-US" sz="3200" dirty="0">
                <a:solidFill>
                  <a:srgbClr val="663300"/>
                </a:solidFill>
              </a:rPr>
            </a:br>
            <a:r>
              <a:rPr lang="en-US" sz="3600" dirty="0">
                <a:solidFill>
                  <a:srgbClr val="663300"/>
                </a:solidFill>
              </a:rPr>
              <a:t/>
            </a:r>
            <a:br>
              <a:rPr lang="en-US" sz="3600" dirty="0">
                <a:solidFill>
                  <a:srgbClr val="663300"/>
                </a:solidFill>
              </a:rPr>
            </a:br>
            <a:r>
              <a:rPr lang="en-US" sz="2000" dirty="0"/>
              <a:t/>
            </a:r>
            <a:br>
              <a:rPr lang="en-US" sz="2000" dirty="0"/>
            </a:br>
            <a:r>
              <a:rPr lang="en-US" sz="2000" dirty="0">
                <a:solidFill>
                  <a:schemeClr val="tx1"/>
                </a:solidFill>
              </a:rPr>
              <a:t>Vahid Garousi</a:t>
            </a:r>
            <a:r>
              <a:rPr lang="en-US" sz="2400" dirty="0"/>
              <a:t/>
            </a:r>
            <a:br>
              <a:rPr lang="en-US" sz="2400" dirty="0"/>
            </a:br>
            <a:endParaRPr lang="en-US" sz="2400" dirty="0"/>
          </a:p>
        </p:txBody>
      </p:sp>
    </p:spTree>
    <p:extLst>
      <p:ext uri="{BB962C8B-B14F-4D97-AF65-F5344CB8AC3E}">
        <p14:creationId xmlns:p14="http://schemas.microsoft.com/office/powerpoint/2010/main" val="1761706686"/>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sz="2100" smtClean="0">
                <a:solidFill>
                  <a:schemeClr val="tx1"/>
                </a:solidFill>
                <a:effectLst/>
                <a:cs typeface="Times New Roman" pitchFamily="18" charset="0"/>
              </a:rPr>
              <a:t>Black-box Testing</a:t>
            </a:r>
            <a:r>
              <a:rPr lang="en-US" sz="2700" b="0" smtClean="0">
                <a:effectLst/>
              </a:rPr>
              <a:t> </a:t>
            </a:r>
            <a:br>
              <a:rPr lang="en-US" sz="2700" b="0" smtClean="0">
                <a:effectLst/>
              </a:rPr>
            </a:br>
            <a:r>
              <a:rPr lang="en-US" sz="2700" b="0" smtClean="0">
                <a:effectLst/>
              </a:rPr>
              <a:t>Basic Principles</a:t>
            </a:r>
          </a:p>
        </p:txBody>
      </p:sp>
      <p:sp>
        <p:nvSpPr>
          <p:cNvPr id="9219" name="Rectangle 3"/>
          <p:cNvSpPr>
            <a:spLocks noGrp="1" noChangeArrowheads="1"/>
          </p:cNvSpPr>
          <p:nvPr>
            <p:ph idx="1"/>
          </p:nvPr>
        </p:nvSpPr>
        <p:spPr>
          <a:xfrm>
            <a:off x="179388" y="1268413"/>
            <a:ext cx="8713787" cy="4060825"/>
          </a:xfrm>
        </p:spPr>
        <p:txBody>
          <a:bodyPr/>
          <a:lstStyle/>
          <a:p>
            <a:pPr>
              <a:lnSpc>
                <a:spcPct val="90000"/>
              </a:lnSpc>
            </a:pPr>
            <a:r>
              <a:rPr lang="en-US" sz="2800" b="0" smtClean="0"/>
              <a:t>Based on the definition of a program’s specification, as opposed to its structure (code, interface)</a:t>
            </a:r>
          </a:p>
          <a:p>
            <a:pPr>
              <a:lnSpc>
                <a:spcPct val="90000"/>
              </a:lnSpc>
            </a:pPr>
            <a:r>
              <a:rPr lang="en-US" sz="2800" b="0" smtClean="0"/>
              <a:t>The notion of complete coverage can also be applied to functional (</a:t>
            </a:r>
            <a:r>
              <a:rPr lang="en-US" sz="2800" b="0" smtClean="0">
                <a:solidFill>
                  <a:schemeClr val="tx1"/>
                </a:solidFill>
                <a:cs typeface="Times New Roman" pitchFamily="18" charset="0"/>
              </a:rPr>
              <a:t>Black-box</a:t>
            </a:r>
            <a:r>
              <a:rPr lang="en-US" sz="2800" b="0" smtClean="0"/>
              <a:t>) testing</a:t>
            </a:r>
          </a:p>
          <a:p>
            <a:pPr>
              <a:lnSpc>
                <a:spcPct val="90000"/>
              </a:lnSpc>
            </a:pPr>
            <a:r>
              <a:rPr lang="en-US" sz="2800" b="0" smtClean="0"/>
              <a:t>Rigorous specifications have another benefit, they help </a:t>
            </a:r>
            <a:r>
              <a:rPr lang="en-US" sz="2800" b="0" smtClean="0">
                <a:solidFill>
                  <a:schemeClr val="tx1"/>
                </a:solidFill>
                <a:cs typeface="Times New Roman" pitchFamily="18" charset="0"/>
              </a:rPr>
              <a:t>Black-box</a:t>
            </a:r>
            <a:r>
              <a:rPr lang="en-US" sz="2800" b="0" smtClean="0"/>
              <a:t> testing, e.g., categorize inputs, derive expected outputs</a:t>
            </a:r>
          </a:p>
          <a:p>
            <a:pPr>
              <a:lnSpc>
                <a:spcPct val="90000"/>
              </a:lnSpc>
            </a:pPr>
            <a:r>
              <a:rPr lang="en-US" sz="2800" b="0" smtClean="0"/>
              <a:t>In other words, they help test case generation and test oracles</a:t>
            </a:r>
          </a:p>
        </p:txBody>
      </p:sp>
    </p:spTree>
    <p:extLst>
      <p:ext uri="{BB962C8B-B14F-4D97-AF65-F5344CB8AC3E}">
        <p14:creationId xmlns:p14="http://schemas.microsoft.com/office/powerpoint/2010/main" val="1368585333"/>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050"/>
          <p:cNvSpPr>
            <a:spLocks noGrp="1" noChangeArrowheads="1"/>
          </p:cNvSpPr>
          <p:nvPr>
            <p:ph type="title"/>
          </p:nvPr>
        </p:nvSpPr>
        <p:spPr/>
        <p:txBody>
          <a:bodyPr/>
          <a:lstStyle/>
          <a:p>
            <a:r>
              <a:rPr lang="en-US" sz="3200" b="0" smtClean="0">
                <a:effectLst/>
                <a:cs typeface="Times New Roman" pitchFamily="18" charset="0"/>
              </a:rPr>
              <a:t>Black-box Testing: </a:t>
            </a:r>
            <a:r>
              <a:rPr lang="en-US" b="0" smtClean="0">
                <a:effectLst/>
              </a:rPr>
              <a:t>Different Techniques</a:t>
            </a:r>
          </a:p>
        </p:txBody>
      </p:sp>
      <p:sp>
        <p:nvSpPr>
          <p:cNvPr id="10243" name="Rectangle 2051"/>
          <p:cNvSpPr>
            <a:spLocks noGrp="1" noChangeArrowheads="1"/>
          </p:cNvSpPr>
          <p:nvPr>
            <p:ph idx="1"/>
          </p:nvPr>
        </p:nvSpPr>
        <p:spPr>
          <a:xfrm>
            <a:off x="179388" y="1268413"/>
            <a:ext cx="8713787" cy="3005951"/>
          </a:xfrm>
        </p:spPr>
        <p:txBody>
          <a:bodyPr/>
          <a:lstStyle/>
          <a:p>
            <a:r>
              <a:rPr lang="en-US" b="0" dirty="0" smtClean="0"/>
              <a:t>Equivalence Class Partitioning</a:t>
            </a:r>
          </a:p>
          <a:p>
            <a:r>
              <a:rPr lang="en-US" b="0" dirty="0" smtClean="0"/>
              <a:t>Pair-wise and n-way testing</a:t>
            </a:r>
          </a:p>
          <a:p>
            <a:r>
              <a:rPr lang="en-US" b="0" dirty="0" smtClean="0"/>
              <a:t>Boundary-Value Analysis</a:t>
            </a:r>
          </a:p>
          <a:p>
            <a:r>
              <a:rPr lang="en-US" b="0" dirty="0" smtClean="0"/>
              <a:t>Category-Partition</a:t>
            </a:r>
          </a:p>
          <a:p>
            <a:r>
              <a:rPr lang="en-US" b="0" dirty="0" smtClean="0"/>
              <a:t>Decision tables</a:t>
            </a:r>
          </a:p>
          <a:p>
            <a:r>
              <a:rPr lang="en-US" b="0" dirty="0" smtClean="0"/>
              <a:t>Cause-Effect Graphs</a:t>
            </a:r>
          </a:p>
        </p:txBody>
      </p:sp>
    </p:spTree>
    <p:extLst>
      <p:ext uri="{BB962C8B-B14F-4D97-AF65-F5344CB8AC3E}">
        <p14:creationId xmlns:p14="http://schemas.microsoft.com/office/powerpoint/2010/main" val="2321231559"/>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050"/>
          <p:cNvSpPr>
            <a:spLocks noGrp="1" noChangeArrowheads="1"/>
          </p:cNvSpPr>
          <p:nvPr>
            <p:ph type="title"/>
          </p:nvPr>
        </p:nvSpPr>
        <p:spPr/>
        <p:txBody>
          <a:bodyPr/>
          <a:lstStyle/>
          <a:p>
            <a:r>
              <a:rPr lang="en-US" sz="3200" b="0" smtClean="0">
                <a:effectLst/>
                <a:cs typeface="Times New Roman" pitchFamily="18" charset="0"/>
              </a:rPr>
              <a:t>Black-box Testing: </a:t>
            </a:r>
            <a:r>
              <a:rPr lang="en-US" b="0" smtClean="0">
                <a:effectLst/>
              </a:rPr>
              <a:t>Outline</a:t>
            </a:r>
          </a:p>
        </p:txBody>
      </p:sp>
      <p:sp>
        <p:nvSpPr>
          <p:cNvPr id="265219" name="Rectangle 2051"/>
          <p:cNvSpPr>
            <a:spLocks noGrp="1" noChangeArrowheads="1"/>
          </p:cNvSpPr>
          <p:nvPr>
            <p:ph idx="1"/>
          </p:nvPr>
        </p:nvSpPr>
        <p:spPr>
          <a:xfrm>
            <a:off x="179388" y="1268413"/>
            <a:ext cx="8713787" cy="3005951"/>
          </a:xfrm>
        </p:spPr>
        <p:txBody>
          <a:bodyPr/>
          <a:lstStyle/>
          <a:p>
            <a:r>
              <a:rPr lang="en-US" b="0" dirty="0" smtClean="0"/>
              <a:t>Equivalence Class Partitioning</a:t>
            </a:r>
          </a:p>
          <a:p>
            <a:r>
              <a:rPr lang="en-US" b="0" dirty="0">
                <a:solidFill>
                  <a:schemeClr val="bg1">
                    <a:lumMod val="50000"/>
                  </a:schemeClr>
                </a:solidFill>
              </a:rPr>
              <a:t>Pair-wise and n-way testing</a:t>
            </a:r>
          </a:p>
          <a:p>
            <a:r>
              <a:rPr lang="en-US" b="0" dirty="0" smtClean="0">
                <a:solidFill>
                  <a:srgbClr val="7F7F7F"/>
                </a:solidFill>
              </a:rPr>
              <a:t>Boundary-Value Analysis</a:t>
            </a:r>
          </a:p>
          <a:p>
            <a:r>
              <a:rPr lang="en-US" b="0" dirty="0" smtClean="0">
                <a:solidFill>
                  <a:srgbClr val="7F7F7F"/>
                </a:solidFill>
              </a:rPr>
              <a:t>Category-Partition</a:t>
            </a:r>
          </a:p>
          <a:p>
            <a:r>
              <a:rPr lang="en-US" b="0" dirty="0" smtClean="0">
                <a:solidFill>
                  <a:srgbClr val="7F7F7F"/>
                </a:solidFill>
              </a:rPr>
              <a:t>Decision tables</a:t>
            </a:r>
          </a:p>
          <a:p>
            <a:r>
              <a:rPr lang="en-US" b="0" dirty="0" smtClean="0">
                <a:solidFill>
                  <a:srgbClr val="7F7F7F"/>
                </a:solidFill>
              </a:rPr>
              <a:t>Cause-Effect Graphs</a:t>
            </a:r>
          </a:p>
        </p:txBody>
      </p:sp>
    </p:spTree>
    <p:extLst>
      <p:ext uri="{BB962C8B-B14F-4D97-AF65-F5344CB8AC3E}">
        <p14:creationId xmlns:p14="http://schemas.microsoft.com/office/powerpoint/2010/main" val="2280078777"/>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b="0" smtClean="0">
                <a:effectLst/>
              </a:rPr>
              <a:t>Equivalence Class Testing</a:t>
            </a:r>
          </a:p>
        </p:txBody>
      </p:sp>
      <p:sp>
        <p:nvSpPr>
          <p:cNvPr id="12291" name="Rectangle 3"/>
          <p:cNvSpPr>
            <a:spLocks noGrp="1" noChangeArrowheads="1"/>
          </p:cNvSpPr>
          <p:nvPr>
            <p:ph idx="1"/>
          </p:nvPr>
        </p:nvSpPr>
        <p:spPr>
          <a:xfrm>
            <a:off x="179388" y="1268413"/>
            <a:ext cx="8713787" cy="4706937"/>
          </a:xfrm>
        </p:spPr>
        <p:txBody>
          <a:bodyPr/>
          <a:lstStyle/>
          <a:p>
            <a:pPr>
              <a:lnSpc>
                <a:spcPct val="100000"/>
              </a:lnSpc>
            </a:pPr>
            <a:r>
              <a:rPr lang="en-US" sz="2200" b="0" smtClean="0">
                <a:solidFill>
                  <a:srgbClr val="663300"/>
                </a:solidFill>
              </a:rPr>
              <a:t>Motivation</a:t>
            </a:r>
            <a:r>
              <a:rPr lang="en-US" sz="2200" b="0" smtClean="0"/>
              <a:t>: we would like to have a sense of complete testing and we would hope to avoid test redundancy</a:t>
            </a:r>
          </a:p>
          <a:p>
            <a:pPr>
              <a:lnSpc>
                <a:spcPct val="100000"/>
              </a:lnSpc>
            </a:pPr>
            <a:r>
              <a:rPr lang="en-US" sz="2200" b="0" smtClean="0">
                <a:solidFill>
                  <a:srgbClr val="663300"/>
                </a:solidFill>
              </a:rPr>
              <a:t>Equivalence classes</a:t>
            </a:r>
            <a:r>
              <a:rPr lang="en-US" sz="2200" b="0" smtClean="0"/>
              <a:t>: partitions of the input set in which input data have the same effect on the program (e.g., the result in the same output)</a:t>
            </a:r>
          </a:p>
          <a:p>
            <a:pPr>
              <a:lnSpc>
                <a:spcPct val="100000"/>
              </a:lnSpc>
            </a:pPr>
            <a:r>
              <a:rPr lang="en-US" sz="2200" b="0" smtClean="0"/>
              <a:t>Entire input set is covered: </a:t>
            </a:r>
            <a:r>
              <a:rPr lang="en-US" sz="2200" b="0" smtClean="0">
                <a:solidFill>
                  <a:srgbClr val="663300"/>
                </a:solidFill>
              </a:rPr>
              <a:t>completeness</a:t>
            </a:r>
          </a:p>
          <a:p>
            <a:pPr>
              <a:lnSpc>
                <a:spcPct val="100000"/>
              </a:lnSpc>
            </a:pPr>
            <a:endParaRPr lang="en-US" sz="2200" b="0" smtClean="0">
              <a:solidFill>
                <a:srgbClr val="663300"/>
              </a:solidFill>
            </a:endParaRPr>
          </a:p>
          <a:p>
            <a:pPr>
              <a:lnSpc>
                <a:spcPct val="100000"/>
              </a:lnSpc>
            </a:pPr>
            <a:r>
              <a:rPr lang="en-US" sz="2200" b="0" smtClean="0">
                <a:solidFill>
                  <a:srgbClr val="663300"/>
                </a:solidFill>
              </a:rPr>
              <a:t>Disjoint classes</a:t>
            </a:r>
            <a:r>
              <a:rPr lang="en-US" sz="2200" b="0" smtClean="0"/>
              <a:t>: to avoid redundancy</a:t>
            </a:r>
          </a:p>
          <a:p>
            <a:pPr>
              <a:lnSpc>
                <a:spcPct val="100000"/>
              </a:lnSpc>
            </a:pPr>
            <a:r>
              <a:rPr lang="en-US" sz="2200" b="0" smtClean="0">
                <a:solidFill>
                  <a:srgbClr val="663300"/>
                </a:solidFill>
              </a:rPr>
              <a:t>Test cases</a:t>
            </a:r>
            <a:r>
              <a:rPr lang="en-US" sz="2200" b="0" smtClean="0"/>
              <a:t>: one element of each equivalence class</a:t>
            </a:r>
          </a:p>
          <a:p>
            <a:pPr>
              <a:lnSpc>
                <a:spcPct val="100000"/>
              </a:lnSpc>
            </a:pPr>
            <a:r>
              <a:rPr lang="en-US" sz="2200" b="0" smtClean="0"/>
              <a:t>But equivalence classes have to be chosen wisely …</a:t>
            </a:r>
          </a:p>
          <a:p>
            <a:pPr>
              <a:lnSpc>
                <a:spcPct val="100000"/>
              </a:lnSpc>
            </a:pPr>
            <a:r>
              <a:rPr lang="en-US" sz="2200" b="0" smtClean="0"/>
              <a:t>Guessing the likely system behavior might be needed</a:t>
            </a:r>
          </a:p>
        </p:txBody>
      </p:sp>
      <p:pic>
        <p:nvPicPr>
          <p:cNvPr id="12294" name="Picture 6" descr="Image:Set partition.svg">
            <a:hlinkClick r:id="rId3"/>
          </p:cNvPr>
          <p:cNvPicPr>
            <a:picLocks noChangeAspect="1" noChangeArrowheads="1"/>
          </p:cNvPicPr>
          <p:nvPr/>
        </p:nvPicPr>
        <p:blipFill>
          <a:blip r:embed="rId4" cstate="print"/>
          <a:srcRect/>
          <a:stretch>
            <a:fillRect/>
          </a:stretch>
        </p:blipFill>
        <p:spPr bwMode="auto">
          <a:xfrm>
            <a:off x="7043738" y="3165475"/>
            <a:ext cx="1920875" cy="1920875"/>
          </a:xfrm>
          <a:prstGeom prst="rect">
            <a:avLst/>
          </a:prstGeom>
          <a:noFill/>
        </p:spPr>
      </p:pic>
      <p:sp>
        <p:nvSpPr>
          <p:cNvPr id="12295" name="Rectangle 7"/>
          <p:cNvSpPr>
            <a:spLocks noChangeArrowheads="1"/>
          </p:cNvSpPr>
          <p:nvPr/>
        </p:nvSpPr>
        <p:spPr bwMode="auto">
          <a:xfrm>
            <a:off x="7885113" y="5092700"/>
            <a:ext cx="1230312" cy="641350"/>
          </a:xfrm>
          <a:prstGeom prst="rect">
            <a:avLst/>
          </a:prstGeom>
          <a:noFill/>
          <a:ln w="12700">
            <a:noFill/>
            <a:miter lim="800000"/>
            <a:headEnd/>
            <a:tailEnd/>
          </a:ln>
          <a:effectLst/>
        </p:spPr>
        <p:txBody>
          <a:bodyPr>
            <a:spAutoFit/>
          </a:bodyPr>
          <a:lstStyle/>
          <a:p>
            <a:pPr algn="ctr"/>
            <a:r>
              <a:rPr lang="en-US" b="0">
                <a:solidFill>
                  <a:schemeClr val="tx2"/>
                </a:solidFill>
              </a:rPr>
              <a:t>A SUT’s input set</a:t>
            </a:r>
          </a:p>
        </p:txBody>
      </p:sp>
      <p:sp>
        <p:nvSpPr>
          <p:cNvPr id="12296" name="Rectangle 8"/>
          <p:cNvSpPr>
            <a:spLocks noChangeArrowheads="1"/>
          </p:cNvSpPr>
          <p:nvPr/>
        </p:nvSpPr>
        <p:spPr bwMode="auto">
          <a:xfrm>
            <a:off x="7188200" y="4078288"/>
            <a:ext cx="488950" cy="366712"/>
          </a:xfrm>
          <a:prstGeom prst="rect">
            <a:avLst/>
          </a:prstGeom>
          <a:noFill/>
          <a:ln w="12700">
            <a:noFill/>
            <a:miter lim="800000"/>
            <a:headEnd/>
            <a:tailEnd/>
          </a:ln>
          <a:effectLst/>
        </p:spPr>
        <p:txBody>
          <a:bodyPr wrap="none">
            <a:spAutoFit/>
          </a:bodyPr>
          <a:lstStyle/>
          <a:p>
            <a:r>
              <a:rPr lang="en-US" b="0">
                <a:solidFill>
                  <a:schemeClr val="bg1"/>
                </a:solidFill>
              </a:rPr>
              <a:t>tc1</a:t>
            </a:r>
          </a:p>
        </p:txBody>
      </p:sp>
      <p:sp>
        <p:nvSpPr>
          <p:cNvPr id="12297" name="Rectangle 9"/>
          <p:cNvSpPr>
            <a:spLocks noChangeArrowheads="1"/>
          </p:cNvSpPr>
          <p:nvPr/>
        </p:nvSpPr>
        <p:spPr bwMode="auto">
          <a:xfrm>
            <a:off x="7835900" y="4575175"/>
            <a:ext cx="488950" cy="366713"/>
          </a:xfrm>
          <a:prstGeom prst="rect">
            <a:avLst/>
          </a:prstGeom>
          <a:noFill/>
          <a:ln w="12700">
            <a:noFill/>
            <a:miter lim="800000"/>
            <a:headEnd/>
            <a:tailEnd/>
          </a:ln>
          <a:effectLst/>
        </p:spPr>
        <p:txBody>
          <a:bodyPr wrap="none">
            <a:spAutoFit/>
          </a:bodyPr>
          <a:lstStyle/>
          <a:p>
            <a:r>
              <a:rPr lang="en-US" b="0">
                <a:solidFill>
                  <a:schemeClr val="bg1"/>
                </a:solidFill>
              </a:rPr>
              <a:t>tc2</a:t>
            </a:r>
          </a:p>
        </p:txBody>
      </p:sp>
      <p:sp>
        <p:nvSpPr>
          <p:cNvPr id="12298" name="Rectangle 10"/>
          <p:cNvSpPr>
            <a:spLocks noChangeArrowheads="1"/>
          </p:cNvSpPr>
          <p:nvPr/>
        </p:nvSpPr>
        <p:spPr bwMode="auto">
          <a:xfrm>
            <a:off x="8412163" y="4149725"/>
            <a:ext cx="488950" cy="366713"/>
          </a:xfrm>
          <a:prstGeom prst="rect">
            <a:avLst/>
          </a:prstGeom>
          <a:noFill/>
          <a:ln w="12700">
            <a:noFill/>
            <a:miter lim="800000"/>
            <a:headEnd/>
            <a:tailEnd/>
          </a:ln>
          <a:effectLst/>
        </p:spPr>
        <p:txBody>
          <a:bodyPr wrap="none">
            <a:spAutoFit/>
          </a:bodyPr>
          <a:lstStyle/>
          <a:p>
            <a:r>
              <a:rPr lang="en-US" b="0">
                <a:solidFill>
                  <a:schemeClr val="bg1"/>
                </a:solidFill>
              </a:rPr>
              <a:t>tc3</a:t>
            </a:r>
          </a:p>
        </p:txBody>
      </p:sp>
      <p:sp>
        <p:nvSpPr>
          <p:cNvPr id="12299" name="Rectangle 11"/>
          <p:cNvSpPr>
            <a:spLocks noChangeArrowheads="1"/>
          </p:cNvSpPr>
          <p:nvPr/>
        </p:nvSpPr>
        <p:spPr bwMode="auto">
          <a:xfrm>
            <a:off x="7835900" y="3935413"/>
            <a:ext cx="488950" cy="366712"/>
          </a:xfrm>
          <a:prstGeom prst="rect">
            <a:avLst/>
          </a:prstGeom>
          <a:noFill/>
          <a:ln w="12700">
            <a:noFill/>
            <a:miter lim="800000"/>
            <a:headEnd/>
            <a:tailEnd/>
          </a:ln>
          <a:effectLst/>
        </p:spPr>
        <p:txBody>
          <a:bodyPr wrap="none">
            <a:spAutoFit/>
          </a:bodyPr>
          <a:lstStyle/>
          <a:p>
            <a:r>
              <a:rPr lang="en-US" b="0">
                <a:solidFill>
                  <a:schemeClr val="bg1"/>
                </a:solidFill>
              </a:rPr>
              <a:t>tc6</a:t>
            </a:r>
          </a:p>
        </p:txBody>
      </p:sp>
      <p:sp>
        <p:nvSpPr>
          <p:cNvPr id="12300" name="Rectangle 12"/>
          <p:cNvSpPr>
            <a:spLocks noChangeArrowheads="1"/>
          </p:cNvSpPr>
          <p:nvPr/>
        </p:nvSpPr>
        <p:spPr bwMode="auto">
          <a:xfrm>
            <a:off x="8066088" y="3359150"/>
            <a:ext cx="488950" cy="366713"/>
          </a:xfrm>
          <a:prstGeom prst="rect">
            <a:avLst/>
          </a:prstGeom>
          <a:noFill/>
          <a:ln w="12700">
            <a:noFill/>
            <a:miter lim="800000"/>
            <a:headEnd/>
            <a:tailEnd/>
          </a:ln>
          <a:effectLst/>
        </p:spPr>
        <p:txBody>
          <a:bodyPr wrap="none">
            <a:spAutoFit/>
          </a:bodyPr>
          <a:lstStyle/>
          <a:p>
            <a:r>
              <a:rPr lang="en-US" b="0">
                <a:solidFill>
                  <a:schemeClr val="bg1"/>
                </a:solidFill>
              </a:rPr>
              <a:t>tc4</a:t>
            </a:r>
          </a:p>
        </p:txBody>
      </p:sp>
      <p:sp>
        <p:nvSpPr>
          <p:cNvPr id="12301" name="Rectangle 13"/>
          <p:cNvSpPr>
            <a:spLocks noChangeArrowheads="1"/>
          </p:cNvSpPr>
          <p:nvPr/>
        </p:nvSpPr>
        <p:spPr bwMode="auto">
          <a:xfrm>
            <a:off x="7331075" y="3359150"/>
            <a:ext cx="488950" cy="366713"/>
          </a:xfrm>
          <a:prstGeom prst="rect">
            <a:avLst/>
          </a:prstGeom>
          <a:noFill/>
          <a:ln w="12700">
            <a:noFill/>
            <a:miter lim="800000"/>
            <a:headEnd/>
            <a:tailEnd/>
          </a:ln>
          <a:effectLst/>
        </p:spPr>
        <p:txBody>
          <a:bodyPr wrap="none">
            <a:spAutoFit/>
          </a:bodyPr>
          <a:lstStyle/>
          <a:p>
            <a:r>
              <a:rPr lang="en-US" b="0">
                <a:solidFill>
                  <a:schemeClr val="bg1"/>
                </a:solidFill>
              </a:rPr>
              <a:t>tc5</a:t>
            </a:r>
          </a:p>
        </p:txBody>
      </p:sp>
    </p:spTree>
    <p:extLst>
      <p:ext uri="{BB962C8B-B14F-4D97-AF65-F5344CB8AC3E}">
        <p14:creationId xmlns:p14="http://schemas.microsoft.com/office/powerpoint/2010/main" val="36492909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291">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291">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29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title"/>
          </p:nvPr>
        </p:nvSpPr>
        <p:spPr>
          <a:noFill/>
          <a:ln w="9525"/>
        </p:spPr>
        <p:txBody>
          <a:bodyPr/>
          <a:lstStyle/>
          <a:p>
            <a:r>
              <a:rPr lang="en-US" sz="2700" smtClean="0">
                <a:effectLst/>
              </a:rPr>
              <a:t>Companies are using </a:t>
            </a:r>
            <a:r>
              <a:rPr lang="en-US" sz="2700" b="0" smtClean="0">
                <a:effectLst/>
              </a:rPr>
              <a:t>Equivalence Class Testing!</a:t>
            </a:r>
          </a:p>
        </p:txBody>
      </p:sp>
      <p:sp>
        <p:nvSpPr>
          <p:cNvPr id="218115" name="Rectangle 3"/>
          <p:cNvSpPr>
            <a:spLocks noGrp="1" noChangeArrowheads="1"/>
          </p:cNvSpPr>
          <p:nvPr>
            <p:ph type="body" idx="1"/>
          </p:nvPr>
        </p:nvSpPr>
        <p:spPr/>
        <p:txBody>
          <a:bodyPr/>
          <a:lstStyle/>
          <a:p>
            <a:endParaRPr lang="en-US" smtClean="0"/>
          </a:p>
        </p:txBody>
      </p:sp>
      <p:pic>
        <p:nvPicPr>
          <p:cNvPr id="218117" name="Picture 5"/>
          <p:cNvPicPr>
            <a:picLocks noChangeAspect="1" noChangeArrowheads="1"/>
          </p:cNvPicPr>
          <p:nvPr/>
        </p:nvPicPr>
        <p:blipFill>
          <a:blip r:embed="rId2" cstate="print"/>
          <a:srcRect b="35960"/>
          <a:stretch>
            <a:fillRect/>
          </a:stretch>
        </p:blipFill>
        <p:spPr bwMode="auto">
          <a:xfrm>
            <a:off x="57150" y="1341438"/>
            <a:ext cx="9031288" cy="2592387"/>
          </a:xfrm>
          <a:prstGeom prst="rect">
            <a:avLst/>
          </a:prstGeom>
          <a:noFill/>
        </p:spPr>
      </p:pic>
      <p:pic>
        <p:nvPicPr>
          <p:cNvPr id="218118" name="Picture 6"/>
          <p:cNvPicPr>
            <a:picLocks noChangeAspect="1" noChangeArrowheads="1"/>
          </p:cNvPicPr>
          <p:nvPr/>
        </p:nvPicPr>
        <p:blipFill>
          <a:blip r:embed="rId3" cstate="print"/>
          <a:srcRect/>
          <a:stretch>
            <a:fillRect/>
          </a:stretch>
        </p:blipFill>
        <p:spPr bwMode="auto">
          <a:xfrm>
            <a:off x="1908175" y="4149725"/>
            <a:ext cx="4826000" cy="2262188"/>
          </a:xfrm>
          <a:prstGeom prst="rect">
            <a:avLst/>
          </a:prstGeom>
          <a:noFill/>
        </p:spPr>
      </p:pic>
    </p:spTree>
    <p:extLst>
      <p:ext uri="{BB962C8B-B14F-4D97-AF65-F5344CB8AC3E}">
        <p14:creationId xmlns:p14="http://schemas.microsoft.com/office/powerpoint/2010/main" val="3764193816"/>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idx="4294967295"/>
          </p:nvPr>
        </p:nvSpPr>
        <p:spPr/>
        <p:txBody>
          <a:bodyPr/>
          <a:lstStyle/>
          <a:p>
            <a:r>
              <a:rPr lang="en-US" sz="2800" b="0" smtClean="0">
                <a:effectLst/>
              </a:rPr>
              <a:t>Example of Equivalence Classes</a:t>
            </a:r>
          </a:p>
        </p:txBody>
      </p:sp>
      <p:sp>
        <p:nvSpPr>
          <p:cNvPr id="212995" name="Rectangle 3"/>
          <p:cNvSpPr>
            <a:spLocks noGrp="1" noChangeArrowheads="1"/>
          </p:cNvSpPr>
          <p:nvPr>
            <p:ph idx="4294967295"/>
          </p:nvPr>
        </p:nvSpPr>
        <p:spPr>
          <a:xfrm>
            <a:off x="179388" y="1268413"/>
            <a:ext cx="8713787" cy="5118837"/>
          </a:xfrm>
        </p:spPr>
        <p:txBody>
          <a:bodyPr/>
          <a:lstStyle/>
          <a:p>
            <a:pPr>
              <a:lnSpc>
                <a:spcPct val="90000"/>
              </a:lnSpc>
            </a:pPr>
            <a:r>
              <a:rPr lang="en-US" sz="1900" b="0" dirty="0" err="1" smtClean="0">
                <a:latin typeface="Courier New" pitchFamily="49" charset="0"/>
              </a:rPr>
              <a:t>NextDate</a:t>
            </a:r>
            <a:r>
              <a:rPr lang="en-US" sz="1900" b="0" dirty="0" smtClean="0"/>
              <a:t> is a function with three variables: </a:t>
            </a:r>
            <a:r>
              <a:rPr lang="en-US" sz="1900" b="0" dirty="0" smtClean="0">
                <a:latin typeface="Courier New" pitchFamily="49" charset="0"/>
              </a:rPr>
              <a:t>month</a:t>
            </a:r>
            <a:r>
              <a:rPr lang="en-US" sz="1900" b="0" dirty="0" smtClean="0"/>
              <a:t>, </a:t>
            </a:r>
            <a:r>
              <a:rPr lang="en-US" sz="1900" b="0" dirty="0" smtClean="0">
                <a:latin typeface="Courier New" pitchFamily="49" charset="0"/>
              </a:rPr>
              <a:t>day</a:t>
            </a:r>
            <a:r>
              <a:rPr lang="en-US" sz="1900" b="0" dirty="0" smtClean="0"/>
              <a:t>, </a:t>
            </a:r>
            <a:r>
              <a:rPr lang="en-US" sz="1900" b="0" dirty="0" smtClean="0">
                <a:latin typeface="Courier New" pitchFamily="49" charset="0"/>
              </a:rPr>
              <a:t>year</a:t>
            </a:r>
            <a:r>
              <a:rPr lang="en-US" sz="1900" b="0" dirty="0" smtClean="0"/>
              <a:t>. It returns the date of the day </a:t>
            </a:r>
            <a:r>
              <a:rPr lang="en-US" sz="1900" b="0" u="sng" dirty="0" smtClean="0"/>
              <a:t>after</a:t>
            </a:r>
            <a:r>
              <a:rPr lang="en-US" sz="1900" b="0" dirty="0" smtClean="0"/>
              <a:t> the input date. Limitation: years 1812-2020</a:t>
            </a:r>
          </a:p>
          <a:p>
            <a:pPr>
              <a:lnSpc>
                <a:spcPct val="90000"/>
              </a:lnSpc>
            </a:pPr>
            <a:r>
              <a:rPr lang="en-US" sz="1900" b="0" dirty="0" smtClean="0">
                <a:solidFill>
                  <a:srgbClr val="663300"/>
                </a:solidFill>
              </a:rPr>
              <a:t>Treatment Summary</a:t>
            </a:r>
            <a:r>
              <a:rPr lang="en-US" sz="1900" b="0" dirty="0" smtClean="0"/>
              <a:t>: </a:t>
            </a:r>
          </a:p>
          <a:p>
            <a:pPr marL="742950" lvl="1" indent="-285750">
              <a:lnSpc>
                <a:spcPct val="90000"/>
              </a:lnSpc>
            </a:pPr>
            <a:r>
              <a:rPr lang="en-US" sz="1900" dirty="0" smtClean="0"/>
              <a:t>If it is not the last day of the month, the next date function will simply increment the day value. </a:t>
            </a:r>
          </a:p>
          <a:p>
            <a:pPr marL="742950" lvl="1" indent="-285750">
              <a:lnSpc>
                <a:spcPct val="90000"/>
              </a:lnSpc>
            </a:pPr>
            <a:r>
              <a:rPr lang="en-US" sz="1900" dirty="0" smtClean="0"/>
              <a:t>At the end of a month, the next day is 1 and the month is incremented. </a:t>
            </a:r>
          </a:p>
          <a:p>
            <a:pPr marL="742950" lvl="1" indent="-285750">
              <a:lnSpc>
                <a:spcPct val="90000"/>
              </a:lnSpc>
            </a:pPr>
            <a:r>
              <a:rPr lang="en-US" sz="1900" dirty="0" smtClean="0"/>
              <a:t>At the end of the year, both the day and the month are reset to 1, and the year incremented. </a:t>
            </a:r>
          </a:p>
          <a:p>
            <a:pPr marL="742950" lvl="1" indent="-285750">
              <a:lnSpc>
                <a:spcPct val="90000"/>
              </a:lnSpc>
            </a:pPr>
            <a:r>
              <a:rPr lang="en-US" sz="1900" dirty="0" smtClean="0"/>
              <a:t>Finally, the problem of leap year makes determining the last day of a month interesting. </a:t>
            </a:r>
          </a:p>
          <a:p>
            <a:pPr>
              <a:lnSpc>
                <a:spcPct val="90000"/>
              </a:lnSpc>
            </a:pPr>
            <a:r>
              <a:rPr lang="en-US" sz="1900" b="0" dirty="0" smtClean="0"/>
              <a:t>Definition of leap years (</a:t>
            </a:r>
            <a:r>
              <a:rPr lang="en-US" sz="1900" b="0" dirty="0" smtClean="0">
                <a:hlinkClick r:id="rId3"/>
              </a:rPr>
              <a:t>http://en.wikipedia.org/wiki/Leap_years</a:t>
            </a:r>
            <a:r>
              <a:rPr lang="en-US" sz="1900" b="0" dirty="0" smtClean="0"/>
              <a:t>): The Gregorian calendar adds a 29th day to February in all years evenly divisible by 4, except for centennial years (those ending in -00) which are not evenly divisible by 400. Thus 1600, 2000 and 2400 are leap years but 1700, 1800, 1900, 2100, 2200 and 2300 are not.</a:t>
            </a:r>
          </a:p>
          <a:p>
            <a:pPr>
              <a:lnSpc>
                <a:spcPct val="90000"/>
              </a:lnSpc>
            </a:pPr>
            <a:r>
              <a:rPr lang="en-US" sz="1900" b="0" dirty="0" smtClean="0"/>
              <a:t>Only the year 1900 falls in the 1812-2020 period</a:t>
            </a:r>
          </a:p>
        </p:txBody>
      </p:sp>
    </p:spTree>
    <p:extLst>
      <p:ext uri="{BB962C8B-B14F-4D97-AF65-F5344CB8AC3E}">
        <p14:creationId xmlns:p14="http://schemas.microsoft.com/office/powerpoint/2010/main" val="42196024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299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299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p:txBody>
          <a:bodyPr/>
          <a:lstStyle/>
          <a:p>
            <a:r>
              <a:rPr lang="en-US" smtClean="0">
                <a:effectLst/>
                <a:latin typeface="Courier New" pitchFamily="49" charset="0"/>
              </a:rPr>
              <a:t>NextDate</a:t>
            </a:r>
            <a:r>
              <a:rPr lang="en-US" b="0" smtClean="0">
                <a:effectLst/>
              </a:rPr>
              <a:t> </a:t>
            </a:r>
            <a:r>
              <a:rPr lang="en-US" b="0" smtClean="0"/>
              <a:t>Equivalence Classes</a:t>
            </a:r>
          </a:p>
        </p:txBody>
      </p:sp>
      <p:sp>
        <p:nvSpPr>
          <p:cNvPr id="215043" name="Rectangle 3"/>
          <p:cNvSpPr>
            <a:spLocks noGrp="1" noChangeArrowheads="1"/>
          </p:cNvSpPr>
          <p:nvPr>
            <p:ph idx="4294967295"/>
          </p:nvPr>
        </p:nvSpPr>
        <p:spPr>
          <a:xfrm>
            <a:off x="179388" y="1268413"/>
            <a:ext cx="8713787" cy="5003800"/>
          </a:xfrm>
        </p:spPr>
        <p:txBody>
          <a:bodyPr/>
          <a:lstStyle/>
          <a:p>
            <a:pPr>
              <a:lnSpc>
                <a:spcPct val="90000"/>
              </a:lnSpc>
            </a:pPr>
            <a:r>
              <a:rPr lang="en-US" sz="2000" b="0" smtClean="0"/>
              <a:t>M1 = {month | month has 30 days}</a:t>
            </a:r>
          </a:p>
          <a:p>
            <a:pPr>
              <a:lnSpc>
                <a:spcPct val="90000"/>
              </a:lnSpc>
            </a:pPr>
            <a:r>
              <a:rPr lang="en-US" sz="2000" b="0" smtClean="0"/>
              <a:t>M2 = {month | month has 31 days}</a:t>
            </a:r>
          </a:p>
          <a:p>
            <a:pPr>
              <a:lnSpc>
                <a:spcPct val="90000"/>
              </a:lnSpc>
            </a:pPr>
            <a:r>
              <a:rPr lang="en-US" sz="2000" b="0" smtClean="0"/>
              <a:t>M3 = {month | month is February (the impact of leap years)}</a:t>
            </a:r>
          </a:p>
          <a:p>
            <a:pPr>
              <a:lnSpc>
                <a:spcPct val="90000"/>
              </a:lnSpc>
            </a:pPr>
            <a:endParaRPr lang="en-US" sz="2000" b="0" smtClean="0"/>
          </a:p>
          <a:p>
            <a:pPr>
              <a:lnSpc>
                <a:spcPct val="90000"/>
              </a:lnSpc>
            </a:pPr>
            <a:r>
              <a:rPr lang="en-US" sz="2000" b="0" smtClean="0"/>
              <a:t>D1 = {day | 1&lt;= day &lt;= 28}</a:t>
            </a:r>
          </a:p>
          <a:p>
            <a:pPr>
              <a:lnSpc>
                <a:spcPct val="90000"/>
              </a:lnSpc>
            </a:pPr>
            <a:r>
              <a:rPr lang="en-US" sz="2000" b="0" smtClean="0"/>
              <a:t>D2 = {day | day = 29}= 29</a:t>
            </a:r>
          </a:p>
          <a:p>
            <a:pPr>
              <a:lnSpc>
                <a:spcPct val="90000"/>
              </a:lnSpc>
            </a:pPr>
            <a:r>
              <a:rPr lang="en-US" sz="2000" b="0" smtClean="0"/>
              <a:t>D3 = {day | day = 30}=30</a:t>
            </a:r>
          </a:p>
          <a:p>
            <a:pPr>
              <a:lnSpc>
                <a:spcPct val="90000"/>
              </a:lnSpc>
            </a:pPr>
            <a:r>
              <a:rPr lang="en-US" sz="2000" b="0" smtClean="0"/>
              <a:t>D4 = {day | day = 31}=31</a:t>
            </a:r>
          </a:p>
          <a:p>
            <a:pPr>
              <a:lnSpc>
                <a:spcPct val="90000"/>
              </a:lnSpc>
            </a:pPr>
            <a:endParaRPr lang="en-US" sz="2000" b="0" smtClean="0"/>
          </a:p>
          <a:p>
            <a:pPr>
              <a:lnSpc>
                <a:spcPct val="90000"/>
              </a:lnSpc>
            </a:pPr>
            <a:r>
              <a:rPr lang="en-US" sz="2000" b="0" smtClean="0"/>
              <a:t>Y1 = {year | year = 1900}= 1900</a:t>
            </a:r>
          </a:p>
          <a:p>
            <a:pPr>
              <a:lnSpc>
                <a:spcPct val="90000"/>
              </a:lnSpc>
            </a:pPr>
            <a:r>
              <a:rPr lang="en-US" sz="2000" b="0" smtClean="0"/>
              <a:t>Y2 = {year | 1812 &lt;= year &lt;= 2012 AND (year != 1900) AND (year mod 4 = 0)}</a:t>
            </a:r>
          </a:p>
          <a:p>
            <a:pPr>
              <a:lnSpc>
                <a:spcPct val="90000"/>
              </a:lnSpc>
            </a:pPr>
            <a:r>
              <a:rPr lang="en-US" sz="2000" b="0" smtClean="0"/>
              <a:t>Y3 = {year | (1812 &lt;= year &lt;= 2012 AND year mod 4 != 0 )}</a:t>
            </a:r>
          </a:p>
        </p:txBody>
      </p:sp>
    </p:spTree>
    <p:extLst>
      <p:ext uri="{BB962C8B-B14F-4D97-AF65-F5344CB8AC3E}">
        <p14:creationId xmlns:p14="http://schemas.microsoft.com/office/powerpoint/2010/main" val="2475115478"/>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b="0" smtClean="0">
                <a:effectLst/>
              </a:rPr>
              <a:t>Weak/Strong Equivalence Class Testing</a:t>
            </a:r>
          </a:p>
        </p:txBody>
      </p:sp>
      <p:sp>
        <p:nvSpPr>
          <p:cNvPr id="13315" name="Rectangle 3"/>
          <p:cNvSpPr>
            <a:spLocks noGrp="1" noChangeArrowheads="1"/>
          </p:cNvSpPr>
          <p:nvPr>
            <p:ph idx="1"/>
          </p:nvPr>
        </p:nvSpPr>
        <p:spPr>
          <a:xfrm>
            <a:off x="179388" y="1316038"/>
            <a:ext cx="6840537" cy="4921250"/>
          </a:xfrm>
        </p:spPr>
        <p:txBody>
          <a:bodyPr/>
          <a:lstStyle/>
          <a:p>
            <a:pPr>
              <a:lnSpc>
                <a:spcPct val="90000"/>
              </a:lnSpc>
            </a:pPr>
            <a:r>
              <a:rPr lang="en-US" sz="1900" b="0" smtClean="0"/>
              <a:t>For an example SUT, suppose there are three input variables from three domains: A, B, C</a:t>
            </a:r>
          </a:p>
          <a:p>
            <a:pPr>
              <a:lnSpc>
                <a:spcPct val="90000"/>
              </a:lnSpc>
            </a:pPr>
            <a:r>
              <a:rPr lang="en-US" sz="1900" b="0" smtClean="0"/>
              <a:t>A = A</a:t>
            </a:r>
            <a:r>
              <a:rPr lang="en-US" sz="1900" b="0" baseline="-25000" smtClean="0"/>
              <a:t>1</a:t>
            </a:r>
            <a:r>
              <a:rPr lang="en-US" sz="1900" b="0" smtClean="0"/>
              <a:t> </a:t>
            </a:r>
            <a:r>
              <a:rPr lang="en-US" sz="1900" b="0" smtClean="0">
                <a:sym typeface="Symbol" pitchFamily="18" charset="2"/>
              </a:rPr>
              <a:t> </a:t>
            </a:r>
            <a:r>
              <a:rPr lang="en-US" sz="1900" b="0" smtClean="0"/>
              <a:t>A</a:t>
            </a:r>
            <a:r>
              <a:rPr lang="en-US" sz="1900" b="0" baseline="-25000" smtClean="0"/>
              <a:t>2</a:t>
            </a:r>
            <a:r>
              <a:rPr lang="en-US" sz="1900" b="0" smtClean="0"/>
              <a:t> </a:t>
            </a:r>
            <a:r>
              <a:rPr lang="en-US" sz="1900" b="0" smtClean="0">
                <a:sym typeface="Symbol" pitchFamily="18" charset="2"/>
              </a:rPr>
              <a:t></a:t>
            </a:r>
            <a:r>
              <a:rPr lang="en-US" sz="1900" b="0" smtClean="0"/>
              <a:t> A</a:t>
            </a:r>
            <a:r>
              <a:rPr lang="en-US" sz="1900" b="0" baseline="-25000" smtClean="0"/>
              <a:t>3</a:t>
            </a:r>
            <a:r>
              <a:rPr lang="en-US" sz="1900" b="0" smtClean="0"/>
              <a:t> </a:t>
            </a:r>
            <a:r>
              <a:rPr lang="en-US" sz="1900" b="0" smtClean="0">
                <a:sym typeface="Symbol" pitchFamily="18" charset="2"/>
              </a:rPr>
              <a:t></a:t>
            </a:r>
            <a:r>
              <a:rPr lang="en-US" sz="1900" b="0" smtClean="0"/>
              <a:t> … </a:t>
            </a:r>
            <a:r>
              <a:rPr lang="en-US" sz="1900" b="0" smtClean="0">
                <a:sym typeface="Symbol" pitchFamily="18" charset="2"/>
              </a:rPr>
              <a:t></a:t>
            </a:r>
            <a:r>
              <a:rPr lang="en-US" sz="1900" b="0" smtClean="0"/>
              <a:t> A</a:t>
            </a:r>
            <a:r>
              <a:rPr lang="en-US" sz="1900" b="0" baseline="-25000" smtClean="0"/>
              <a:t>m</a:t>
            </a:r>
            <a:r>
              <a:rPr lang="en-US" sz="1900" b="0" smtClean="0"/>
              <a:t> where a</a:t>
            </a:r>
            <a:r>
              <a:rPr lang="en-US" sz="1900" b="0" baseline="-25000" smtClean="0"/>
              <a:t>i</a:t>
            </a:r>
            <a:r>
              <a:rPr lang="en-US" sz="1900" b="0" smtClean="0">
                <a:sym typeface="Symbol" pitchFamily="18" charset="2"/>
              </a:rPr>
              <a:t></a:t>
            </a:r>
            <a:r>
              <a:rPr lang="en-US" sz="1900" b="0" smtClean="0"/>
              <a:t>A</a:t>
            </a:r>
            <a:r>
              <a:rPr lang="en-US" sz="1900" b="0" baseline="-25000" smtClean="0"/>
              <a:t>i</a:t>
            </a:r>
          </a:p>
          <a:p>
            <a:pPr>
              <a:lnSpc>
                <a:spcPct val="90000"/>
              </a:lnSpc>
            </a:pPr>
            <a:r>
              <a:rPr lang="en-US" sz="1900" b="0" smtClean="0"/>
              <a:t>B = B</a:t>
            </a:r>
            <a:r>
              <a:rPr lang="en-US" sz="1900" b="0" baseline="-25000" smtClean="0"/>
              <a:t>1</a:t>
            </a:r>
            <a:r>
              <a:rPr lang="en-US" sz="1900" b="0" smtClean="0"/>
              <a:t> </a:t>
            </a:r>
            <a:r>
              <a:rPr lang="en-US" sz="1900" b="0" smtClean="0">
                <a:sym typeface="Symbol" pitchFamily="18" charset="2"/>
              </a:rPr>
              <a:t></a:t>
            </a:r>
            <a:r>
              <a:rPr lang="en-US" sz="1900" b="0" smtClean="0"/>
              <a:t> B</a:t>
            </a:r>
            <a:r>
              <a:rPr lang="en-US" sz="1900" b="0" baseline="-25000" smtClean="0"/>
              <a:t>2</a:t>
            </a:r>
            <a:r>
              <a:rPr lang="en-US" sz="1900" b="0" smtClean="0"/>
              <a:t> </a:t>
            </a:r>
            <a:r>
              <a:rPr lang="en-US" sz="1900" b="0" smtClean="0">
                <a:sym typeface="Symbol" pitchFamily="18" charset="2"/>
              </a:rPr>
              <a:t></a:t>
            </a:r>
            <a:r>
              <a:rPr lang="en-US" sz="1900" b="0" smtClean="0"/>
              <a:t> B</a:t>
            </a:r>
            <a:r>
              <a:rPr lang="en-US" sz="1900" b="0" baseline="-25000" smtClean="0"/>
              <a:t>3</a:t>
            </a:r>
            <a:r>
              <a:rPr lang="en-US" sz="1900" b="0" smtClean="0"/>
              <a:t> </a:t>
            </a:r>
            <a:r>
              <a:rPr lang="en-US" sz="1900" b="0" smtClean="0">
                <a:sym typeface="Symbol" pitchFamily="18" charset="2"/>
              </a:rPr>
              <a:t></a:t>
            </a:r>
            <a:r>
              <a:rPr lang="en-US" sz="1900" b="0" smtClean="0"/>
              <a:t> … </a:t>
            </a:r>
            <a:r>
              <a:rPr lang="en-US" sz="1900" b="0" smtClean="0">
                <a:sym typeface="Symbol" pitchFamily="18" charset="2"/>
              </a:rPr>
              <a:t></a:t>
            </a:r>
            <a:r>
              <a:rPr lang="en-US" sz="1900" b="0" smtClean="0"/>
              <a:t> B</a:t>
            </a:r>
            <a:r>
              <a:rPr lang="en-US" sz="1900" b="0" baseline="-25000" smtClean="0"/>
              <a:t>n</a:t>
            </a:r>
            <a:r>
              <a:rPr lang="en-US" sz="1900" b="0" smtClean="0"/>
              <a:t> where b</a:t>
            </a:r>
            <a:r>
              <a:rPr lang="en-US" sz="1900" b="0" baseline="-25000" smtClean="0"/>
              <a:t>i</a:t>
            </a:r>
            <a:r>
              <a:rPr lang="en-US" sz="1900" b="0" smtClean="0">
                <a:sym typeface="Symbol" pitchFamily="18" charset="2"/>
              </a:rPr>
              <a:t></a:t>
            </a:r>
            <a:r>
              <a:rPr lang="en-US" sz="1900" b="0" smtClean="0"/>
              <a:t>B</a:t>
            </a:r>
            <a:r>
              <a:rPr lang="en-US" sz="1900" b="0" baseline="-25000" smtClean="0"/>
              <a:t>i</a:t>
            </a:r>
          </a:p>
          <a:p>
            <a:pPr>
              <a:lnSpc>
                <a:spcPct val="90000"/>
              </a:lnSpc>
            </a:pPr>
            <a:r>
              <a:rPr lang="en-US" sz="1900" b="0" smtClean="0"/>
              <a:t>C = C</a:t>
            </a:r>
            <a:r>
              <a:rPr lang="en-US" sz="1900" b="0" baseline="-25000" smtClean="0"/>
              <a:t>1</a:t>
            </a:r>
            <a:r>
              <a:rPr lang="en-US" sz="1900" b="0" smtClean="0"/>
              <a:t> </a:t>
            </a:r>
            <a:r>
              <a:rPr lang="en-US" sz="1900" b="0" smtClean="0">
                <a:sym typeface="Symbol" pitchFamily="18" charset="2"/>
              </a:rPr>
              <a:t></a:t>
            </a:r>
            <a:r>
              <a:rPr lang="en-US" sz="1900" b="0" smtClean="0"/>
              <a:t> C</a:t>
            </a:r>
            <a:r>
              <a:rPr lang="en-US" sz="1900" b="0" baseline="-25000" smtClean="0"/>
              <a:t>2</a:t>
            </a:r>
            <a:r>
              <a:rPr lang="en-US" sz="1900" b="0" smtClean="0"/>
              <a:t> </a:t>
            </a:r>
            <a:r>
              <a:rPr lang="en-US" sz="1900" b="0" smtClean="0">
                <a:sym typeface="Symbol" pitchFamily="18" charset="2"/>
              </a:rPr>
              <a:t></a:t>
            </a:r>
            <a:r>
              <a:rPr lang="en-US" sz="1900" b="0" smtClean="0"/>
              <a:t> C</a:t>
            </a:r>
            <a:r>
              <a:rPr lang="en-US" sz="1900" b="0" baseline="-25000" smtClean="0"/>
              <a:t>3</a:t>
            </a:r>
            <a:r>
              <a:rPr lang="en-US" sz="1900" b="0" smtClean="0"/>
              <a:t> </a:t>
            </a:r>
            <a:r>
              <a:rPr lang="en-US" sz="1900" b="0" smtClean="0">
                <a:sym typeface="Symbol" pitchFamily="18" charset="2"/>
              </a:rPr>
              <a:t></a:t>
            </a:r>
            <a:r>
              <a:rPr lang="en-US" sz="1900" b="0" smtClean="0"/>
              <a:t> … </a:t>
            </a:r>
            <a:r>
              <a:rPr lang="en-US" sz="1900" b="0" smtClean="0">
                <a:sym typeface="Symbol" pitchFamily="18" charset="2"/>
              </a:rPr>
              <a:t></a:t>
            </a:r>
            <a:r>
              <a:rPr lang="en-US" sz="1900" b="0" smtClean="0"/>
              <a:t> C</a:t>
            </a:r>
            <a:r>
              <a:rPr lang="en-US" sz="1900" b="0" baseline="-25000" smtClean="0"/>
              <a:t>o</a:t>
            </a:r>
            <a:r>
              <a:rPr lang="en-US" sz="1900" b="0" smtClean="0"/>
              <a:t> where c</a:t>
            </a:r>
            <a:r>
              <a:rPr lang="en-US" sz="1900" b="0" baseline="-25000" smtClean="0"/>
              <a:t>i</a:t>
            </a:r>
            <a:r>
              <a:rPr lang="en-US" sz="1900" b="0" smtClean="0">
                <a:sym typeface="Symbol" pitchFamily="18" charset="2"/>
              </a:rPr>
              <a:t></a:t>
            </a:r>
            <a:r>
              <a:rPr lang="en-US" sz="1900" b="0" smtClean="0"/>
              <a:t>C</a:t>
            </a:r>
            <a:r>
              <a:rPr lang="en-US" sz="1900" b="0" baseline="-25000" smtClean="0"/>
              <a:t>i</a:t>
            </a:r>
          </a:p>
          <a:p>
            <a:pPr>
              <a:lnSpc>
                <a:spcPct val="90000"/>
              </a:lnSpc>
            </a:pPr>
            <a:r>
              <a:rPr lang="en-US" sz="1900" b="0" smtClean="0">
                <a:solidFill>
                  <a:srgbClr val="663300"/>
                </a:solidFill>
              </a:rPr>
              <a:t>Weak Equivalence Class Testing</a:t>
            </a:r>
            <a:r>
              <a:rPr lang="en-US" sz="1900" b="0" smtClean="0"/>
              <a:t>: Choosing one variable value form each equivalence class (one a</a:t>
            </a:r>
            <a:r>
              <a:rPr lang="en-US" sz="1900" b="0" baseline="-25000" smtClean="0"/>
              <a:t>i</a:t>
            </a:r>
            <a:r>
              <a:rPr lang="en-US" sz="1900" b="0" smtClean="0"/>
              <a:t>, b</a:t>
            </a:r>
            <a:r>
              <a:rPr lang="en-US" sz="1900" b="0" baseline="-25000" smtClean="0"/>
              <a:t>i</a:t>
            </a:r>
            <a:r>
              <a:rPr lang="en-US" sz="1900" b="0" smtClean="0"/>
              <a:t>, and c</a:t>
            </a:r>
            <a:r>
              <a:rPr lang="en-US" sz="1900" b="0" baseline="-25000" smtClean="0"/>
              <a:t>i</a:t>
            </a:r>
            <a:r>
              <a:rPr lang="en-US" sz="1900" b="0" smtClean="0"/>
              <a:t>) such that all classes are covered. # of test cases?</a:t>
            </a:r>
          </a:p>
          <a:p>
            <a:pPr marL="742950" lvl="1" indent="-285750">
              <a:lnSpc>
                <a:spcPct val="90000"/>
              </a:lnSpc>
            </a:pPr>
            <a:r>
              <a:rPr lang="en-US" sz="1900" smtClean="0"/>
              <a:t>max (|A|, |B|, |C|)</a:t>
            </a:r>
          </a:p>
          <a:p>
            <a:pPr>
              <a:lnSpc>
                <a:spcPct val="90000"/>
              </a:lnSpc>
            </a:pPr>
            <a:r>
              <a:rPr lang="en-US" sz="1900" b="0" smtClean="0">
                <a:solidFill>
                  <a:srgbClr val="663300"/>
                </a:solidFill>
              </a:rPr>
              <a:t>Strong Equivalence Class Testing</a:t>
            </a:r>
            <a:r>
              <a:rPr lang="en-US" sz="1900" b="0" smtClean="0"/>
              <a:t>: Is based on the Cartesian product of the partition subsets (A</a:t>
            </a:r>
            <a:r>
              <a:rPr lang="en-US" sz="1900" b="0" smtClean="0">
                <a:sym typeface="Symbol" pitchFamily="18" charset="2"/>
              </a:rPr>
              <a:t></a:t>
            </a:r>
            <a:r>
              <a:rPr lang="en-US" sz="1900" b="0" smtClean="0"/>
              <a:t>B</a:t>
            </a:r>
            <a:r>
              <a:rPr lang="en-US" sz="1900" b="0" smtClean="0">
                <a:sym typeface="Symbol" pitchFamily="18" charset="2"/>
              </a:rPr>
              <a:t></a:t>
            </a:r>
            <a:r>
              <a:rPr lang="en-US" sz="1900" b="0" smtClean="0"/>
              <a:t>C), i.e., testing all interactions of all equivalence classes. # of test cases?</a:t>
            </a:r>
          </a:p>
          <a:p>
            <a:pPr marL="742950" lvl="1" indent="-285750">
              <a:lnSpc>
                <a:spcPct val="90000"/>
              </a:lnSpc>
            </a:pPr>
            <a:r>
              <a:rPr lang="en-US" sz="1900" smtClean="0"/>
              <a:t>|A| x |B| x |C|</a:t>
            </a:r>
          </a:p>
          <a:p>
            <a:pPr>
              <a:lnSpc>
                <a:spcPct val="90000"/>
              </a:lnSpc>
            </a:pPr>
            <a:r>
              <a:rPr lang="en-US" sz="1900" b="0" smtClean="0"/>
              <a:t>Examples next…</a:t>
            </a:r>
          </a:p>
        </p:txBody>
      </p:sp>
      <p:pic>
        <p:nvPicPr>
          <p:cNvPr id="13317" name="Picture 5" descr="Image:Set partition.svg">
            <a:hlinkClick r:id="rId2"/>
          </p:cNvPr>
          <p:cNvPicPr>
            <a:picLocks noChangeAspect="1" noChangeArrowheads="1"/>
          </p:cNvPicPr>
          <p:nvPr/>
        </p:nvPicPr>
        <p:blipFill>
          <a:blip r:embed="rId3" cstate="print"/>
          <a:srcRect/>
          <a:stretch>
            <a:fillRect/>
          </a:stretch>
        </p:blipFill>
        <p:spPr bwMode="auto">
          <a:xfrm>
            <a:off x="7308850" y="1363663"/>
            <a:ext cx="1344613" cy="1344612"/>
          </a:xfrm>
          <a:prstGeom prst="rect">
            <a:avLst/>
          </a:prstGeom>
          <a:noFill/>
        </p:spPr>
      </p:pic>
      <p:pic>
        <p:nvPicPr>
          <p:cNvPr id="13318" name="Picture 6" descr="Image:Set partition.svg">
            <a:hlinkClick r:id="rId2"/>
          </p:cNvPr>
          <p:cNvPicPr>
            <a:picLocks noChangeAspect="1" noChangeArrowheads="1"/>
          </p:cNvPicPr>
          <p:nvPr/>
        </p:nvPicPr>
        <p:blipFill>
          <a:blip r:embed="rId3" cstate="print"/>
          <a:srcRect/>
          <a:stretch>
            <a:fillRect/>
          </a:stretch>
        </p:blipFill>
        <p:spPr bwMode="auto">
          <a:xfrm>
            <a:off x="7308850" y="3019425"/>
            <a:ext cx="1344613" cy="1344613"/>
          </a:xfrm>
          <a:prstGeom prst="rect">
            <a:avLst/>
          </a:prstGeom>
          <a:noFill/>
        </p:spPr>
      </p:pic>
      <p:pic>
        <p:nvPicPr>
          <p:cNvPr id="13319" name="Picture 7" descr="Image:Set partition.svg">
            <a:hlinkClick r:id="rId2"/>
          </p:cNvPr>
          <p:cNvPicPr>
            <a:picLocks noChangeAspect="1" noChangeArrowheads="1"/>
          </p:cNvPicPr>
          <p:nvPr/>
        </p:nvPicPr>
        <p:blipFill>
          <a:blip r:embed="rId3" cstate="print"/>
          <a:srcRect/>
          <a:stretch>
            <a:fillRect/>
          </a:stretch>
        </p:blipFill>
        <p:spPr bwMode="auto">
          <a:xfrm>
            <a:off x="7308850" y="4748213"/>
            <a:ext cx="1344613" cy="1344612"/>
          </a:xfrm>
          <a:prstGeom prst="rect">
            <a:avLst/>
          </a:prstGeom>
          <a:noFill/>
        </p:spPr>
      </p:pic>
      <p:sp>
        <p:nvSpPr>
          <p:cNvPr id="13320" name="Rectangle 8"/>
          <p:cNvSpPr>
            <a:spLocks noChangeArrowheads="1"/>
          </p:cNvSpPr>
          <p:nvPr/>
        </p:nvSpPr>
        <p:spPr bwMode="auto">
          <a:xfrm>
            <a:off x="7235825" y="1268413"/>
            <a:ext cx="336550" cy="366712"/>
          </a:xfrm>
          <a:prstGeom prst="rect">
            <a:avLst/>
          </a:prstGeom>
          <a:noFill/>
          <a:ln w="12700">
            <a:noFill/>
            <a:miter lim="800000"/>
            <a:headEnd/>
            <a:tailEnd/>
          </a:ln>
          <a:effectLst/>
        </p:spPr>
        <p:txBody>
          <a:bodyPr wrap="none">
            <a:spAutoFit/>
          </a:bodyPr>
          <a:lstStyle/>
          <a:p>
            <a:r>
              <a:rPr lang="en-US" b="0">
                <a:solidFill>
                  <a:schemeClr val="tx2"/>
                </a:solidFill>
              </a:rPr>
              <a:t>A</a:t>
            </a:r>
          </a:p>
        </p:txBody>
      </p:sp>
      <p:sp>
        <p:nvSpPr>
          <p:cNvPr id="13321" name="Rectangle 9"/>
          <p:cNvSpPr>
            <a:spLocks noChangeArrowheads="1"/>
          </p:cNvSpPr>
          <p:nvPr/>
        </p:nvSpPr>
        <p:spPr bwMode="auto">
          <a:xfrm>
            <a:off x="7235825" y="2924175"/>
            <a:ext cx="336550" cy="366713"/>
          </a:xfrm>
          <a:prstGeom prst="rect">
            <a:avLst/>
          </a:prstGeom>
          <a:noFill/>
          <a:ln w="12700">
            <a:noFill/>
            <a:miter lim="800000"/>
            <a:headEnd/>
            <a:tailEnd/>
          </a:ln>
          <a:effectLst/>
        </p:spPr>
        <p:txBody>
          <a:bodyPr wrap="none">
            <a:spAutoFit/>
          </a:bodyPr>
          <a:lstStyle/>
          <a:p>
            <a:r>
              <a:rPr lang="en-US" b="0">
                <a:solidFill>
                  <a:schemeClr val="tx2"/>
                </a:solidFill>
              </a:rPr>
              <a:t>B</a:t>
            </a:r>
          </a:p>
        </p:txBody>
      </p:sp>
      <p:sp>
        <p:nvSpPr>
          <p:cNvPr id="13322" name="Rectangle 10"/>
          <p:cNvSpPr>
            <a:spLocks noChangeArrowheads="1"/>
          </p:cNvSpPr>
          <p:nvPr/>
        </p:nvSpPr>
        <p:spPr bwMode="auto">
          <a:xfrm>
            <a:off x="7235825" y="4652963"/>
            <a:ext cx="349250" cy="366712"/>
          </a:xfrm>
          <a:prstGeom prst="rect">
            <a:avLst/>
          </a:prstGeom>
          <a:noFill/>
          <a:ln w="12700">
            <a:noFill/>
            <a:miter lim="800000"/>
            <a:headEnd/>
            <a:tailEnd/>
          </a:ln>
          <a:effectLst/>
        </p:spPr>
        <p:txBody>
          <a:bodyPr wrap="none">
            <a:spAutoFit/>
          </a:bodyPr>
          <a:lstStyle/>
          <a:p>
            <a:r>
              <a:rPr lang="en-US" b="0">
                <a:solidFill>
                  <a:schemeClr val="tx2"/>
                </a:solidFill>
              </a:rPr>
              <a:t>C</a:t>
            </a:r>
          </a:p>
        </p:txBody>
      </p:sp>
    </p:spTree>
    <p:extLst>
      <p:ext uri="{BB962C8B-B14F-4D97-AF65-F5344CB8AC3E}">
        <p14:creationId xmlns:p14="http://schemas.microsoft.com/office/powerpoint/2010/main" val="109797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5">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31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1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sz="2600" b="0" dirty="0" smtClean="0">
                <a:effectLst/>
              </a:rPr>
              <a:t>Example of </a:t>
            </a:r>
            <a:r>
              <a:rPr lang="en-US" sz="2600" b="0" dirty="0" smtClean="0">
                <a:solidFill>
                  <a:schemeClr val="tx1"/>
                </a:solidFill>
                <a:effectLst/>
              </a:rPr>
              <a:t>Weak Equivalence Class Testing (WECT)</a:t>
            </a:r>
          </a:p>
        </p:txBody>
      </p:sp>
      <p:graphicFrame>
        <p:nvGraphicFramePr>
          <p:cNvPr id="14374" name="Group 38"/>
          <p:cNvGraphicFramePr>
            <a:graphicFrameLocks noGrp="1"/>
          </p:cNvGraphicFramePr>
          <p:nvPr/>
        </p:nvGraphicFramePr>
        <p:xfrm>
          <a:off x="1403350" y="4365625"/>
          <a:ext cx="6088063" cy="1943102"/>
        </p:xfrm>
        <a:graphic>
          <a:graphicData uri="http://schemas.openxmlformats.org/drawingml/2006/table">
            <a:tbl>
              <a:tblPr/>
              <a:tblGrid>
                <a:gridCol w="1573213">
                  <a:extLst>
                    <a:ext uri="{9D8B030D-6E8A-4147-A177-3AD203B41FA5}">
                      <a16:colId xmlns:a16="http://schemas.microsoft.com/office/drawing/2014/main" val="20000"/>
                    </a:ext>
                  </a:extLst>
                </a:gridCol>
                <a:gridCol w="1573212">
                  <a:extLst>
                    <a:ext uri="{9D8B030D-6E8A-4147-A177-3AD203B41FA5}">
                      <a16:colId xmlns:a16="http://schemas.microsoft.com/office/drawing/2014/main" val="20001"/>
                    </a:ext>
                  </a:extLst>
                </a:gridCol>
                <a:gridCol w="1573213">
                  <a:extLst>
                    <a:ext uri="{9D8B030D-6E8A-4147-A177-3AD203B41FA5}">
                      <a16:colId xmlns:a16="http://schemas.microsoft.com/office/drawing/2014/main" val="20002"/>
                    </a:ext>
                  </a:extLst>
                </a:gridCol>
                <a:gridCol w="1368425">
                  <a:extLst>
                    <a:ext uri="{9D8B030D-6E8A-4147-A177-3AD203B41FA5}">
                      <a16:colId xmlns:a16="http://schemas.microsoft.com/office/drawing/2014/main" val="20003"/>
                    </a:ext>
                  </a:extLst>
                </a:gridCol>
              </a:tblGrid>
              <a:tr h="3889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25000" smtClean="0">
                          <a:ln>
                            <a:noFill/>
                          </a:ln>
                          <a:solidFill>
                            <a:schemeClr val="tx1"/>
                          </a:solidFill>
                          <a:effectLst/>
                          <a:latin typeface="Helvetica" pitchFamily="34" charset="0"/>
                        </a:rPr>
                        <a:t>Test Case</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25000" smtClean="0">
                          <a:ln>
                            <a:noFill/>
                          </a:ln>
                          <a:solidFill>
                            <a:schemeClr val="tx1"/>
                          </a:solidFill>
                          <a:effectLst/>
                          <a:latin typeface="Helvetica" pitchFamily="34" charset="0"/>
                          <a:cs typeface="Times New Roman" pitchFamily="18" charset="0"/>
                        </a:rPr>
                        <a:t>A</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25000" smtClean="0">
                          <a:ln>
                            <a:noFill/>
                          </a:ln>
                          <a:solidFill>
                            <a:schemeClr val="tx1"/>
                          </a:solidFill>
                          <a:effectLst/>
                          <a:latin typeface="Helvetica" pitchFamily="34" charset="0"/>
                          <a:cs typeface="Times New Roman" pitchFamily="18" charset="0"/>
                        </a:rPr>
                        <a:t>B</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25000" smtClean="0">
                          <a:ln>
                            <a:noFill/>
                          </a:ln>
                          <a:solidFill>
                            <a:schemeClr val="tx1"/>
                          </a:solidFill>
                          <a:effectLst/>
                          <a:latin typeface="Helvetica" pitchFamily="34" charset="0"/>
                          <a:cs typeface="Times New Roman" pitchFamily="18" charset="0"/>
                        </a:rPr>
                        <a:t>C</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889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25000" smtClean="0">
                          <a:ln>
                            <a:noFill/>
                          </a:ln>
                          <a:solidFill>
                            <a:schemeClr val="tx1"/>
                          </a:solidFill>
                          <a:effectLst/>
                          <a:latin typeface="Helvetica" pitchFamily="34" charset="0"/>
                          <a:cs typeface="Times New Roman" pitchFamily="18" charset="0"/>
                        </a:rPr>
                        <a:t>WETC1</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25000" smtClean="0">
                          <a:ln>
                            <a:noFill/>
                          </a:ln>
                          <a:solidFill>
                            <a:schemeClr val="tx1"/>
                          </a:solidFill>
                          <a:effectLst/>
                          <a:latin typeface="Helvetica" pitchFamily="34" charset="0"/>
                          <a:cs typeface="Times New Roman" pitchFamily="18" charset="0"/>
                        </a:rPr>
                        <a:t>a1</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25000" smtClean="0">
                          <a:ln>
                            <a:noFill/>
                          </a:ln>
                          <a:solidFill>
                            <a:schemeClr val="tx1"/>
                          </a:solidFill>
                          <a:effectLst/>
                          <a:latin typeface="Helvetica" pitchFamily="34" charset="0"/>
                          <a:cs typeface="Times New Roman" pitchFamily="18" charset="0"/>
                        </a:rPr>
                        <a:t>b1</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25000" smtClean="0">
                          <a:ln>
                            <a:noFill/>
                          </a:ln>
                          <a:solidFill>
                            <a:schemeClr val="tx1"/>
                          </a:solidFill>
                          <a:effectLst/>
                          <a:latin typeface="Helvetica" pitchFamily="34" charset="0"/>
                          <a:cs typeface="Times New Roman" pitchFamily="18" charset="0"/>
                        </a:rPr>
                        <a:t>c1</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73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25000" smtClean="0">
                          <a:ln>
                            <a:noFill/>
                          </a:ln>
                          <a:solidFill>
                            <a:schemeClr val="tx1"/>
                          </a:solidFill>
                          <a:effectLst/>
                          <a:latin typeface="Helvetica" pitchFamily="34" charset="0"/>
                        </a:rPr>
                        <a:t>WETC2</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25000" smtClean="0">
                          <a:ln>
                            <a:noFill/>
                          </a:ln>
                          <a:solidFill>
                            <a:schemeClr val="tx1"/>
                          </a:solidFill>
                          <a:effectLst/>
                          <a:latin typeface="Helvetica" pitchFamily="34" charset="0"/>
                          <a:cs typeface="Times New Roman" pitchFamily="18" charset="0"/>
                        </a:rPr>
                        <a:t>a2</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25000" smtClean="0">
                          <a:ln>
                            <a:noFill/>
                          </a:ln>
                          <a:solidFill>
                            <a:schemeClr val="tx1"/>
                          </a:solidFill>
                          <a:effectLst/>
                          <a:latin typeface="Helvetica" pitchFamily="34" charset="0"/>
                          <a:cs typeface="Times New Roman" pitchFamily="18" charset="0"/>
                        </a:rPr>
                        <a:t>b2</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25000" smtClean="0">
                          <a:ln>
                            <a:noFill/>
                          </a:ln>
                          <a:solidFill>
                            <a:schemeClr val="tx1"/>
                          </a:solidFill>
                          <a:effectLst/>
                          <a:latin typeface="Helvetica" pitchFamily="34" charset="0"/>
                          <a:cs typeface="Times New Roman" pitchFamily="18" charset="0"/>
                        </a:rPr>
                        <a:t>c2</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89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25000" smtClean="0">
                          <a:ln>
                            <a:noFill/>
                          </a:ln>
                          <a:solidFill>
                            <a:schemeClr val="tx1"/>
                          </a:solidFill>
                          <a:effectLst/>
                          <a:latin typeface="Helvetica" pitchFamily="34" charset="0"/>
                          <a:cs typeface="Times New Roman" pitchFamily="18" charset="0"/>
                        </a:rPr>
                        <a:t>WETC3</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25000" smtClean="0">
                          <a:ln>
                            <a:noFill/>
                          </a:ln>
                          <a:solidFill>
                            <a:schemeClr val="tx1"/>
                          </a:solidFill>
                          <a:effectLst/>
                          <a:latin typeface="Helvetica" pitchFamily="34" charset="0"/>
                          <a:cs typeface="Times New Roman" pitchFamily="18" charset="0"/>
                        </a:rPr>
                        <a:t>a3</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25000" smtClean="0">
                          <a:ln>
                            <a:noFill/>
                          </a:ln>
                          <a:solidFill>
                            <a:schemeClr val="tx1"/>
                          </a:solidFill>
                          <a:effectLst/>
                          <a:latin typeface="Helvetica" pitchFamily="34" charset="0"/>
                          <a:cs typeface="Times New Roman" pitchFamily="18" charset="0"/>
                        </a:rPr>
                        <a:t>b3</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25000" smtClean="0">
                          <a:ln>
                            <a:noFill/>
                          </a:ln>
                          <a:solidFill>
                            <a:schemeClr val="tx1"/>
                          </a:solidFill>
                          <a:effectLst/>
                          <a:latin typeface="Helvetica" pitchFamily="34" charset="0"/>
                          <a:cs typeface="Times New Roman" pitchFamily="18" charset="0"/>
                        </a:rPr>
                        <a:t>c1</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89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25000" smtClean="0">
                          <a:ln>
                            <a:noFill/>
                          </a:ln>
                          <a:solidFill>
                            <a:schemeClr val="tx1"/>
                          </a:solidFill>
                          <a:effectLst/>
                          <a:latin typeface="Helvetica" pitchFamily="34" charset="0"/>
                          <a:cs typeface="Times New Roman" pitchFamily="18" charset="0"/>
                        </a:rPr>
                        <a:t>WETC4</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25000" smtClean="0">
                          <a:ln>
                            <a:noFill/>
                          </a:ln>
                          <a:solidFill>
                            <a:schemeClr val="tx1"/>
                          </a:solidFill>
                          <a:effectLst/>
                          <a:latin typeface="Helvetica" pitchFamily="34" charset="0"/>
                          <a:cs typeface="Times New Roman" pitchFamily="18" charset="0"/>
                        </a:rPr>
                        <a:t>a1</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25000" smtClean="0">
                          <a:ln>
                            <a:noFill/>
                          </a:ln>
                          <a:solidFill>
                            <a:schemeClr val="tx1"/>
                          </a:solidFill>
                          <a:effectLst/>
                          <a:latin typeface="Helvetica" pitchFamily="34" charset="0"/>
                          <a:cs typeface="Times New Roman" pitchFamily="18" charset="0"/>
                        </a:rPr>
                        <a:t>b4</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25000" smtClean="0">
                          <a:ln>
                            <a:noFill/>
                          </a:ln>
                          <a:solidFill>
                            <a:schemeClr val="tx1"/>
                          </a:solidFill>
                          <a:effectLst/>
                          <a:latin typeface="Helvetica" pitchFamily="34" charset="0"/>
                          <a:cs typeface="Times New Roman" pitchFamily="18" charset="0"/>
                        </a:rPr>
                        <a:t>c2</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4372" name="Rectangle 3"/>
          <p:cNvSpPr>
            <a:spLocks noChangeArrowheads="1"/>
          </p:cNvSpPr>
          <p:nvPr/>
        </p:nvSpPr>
        <p:spPr bwMode="auto">
          <a:xfrm>
            <a:off x="179388" y="1268413"/>
            <a:ext cx="8713787" cy="2897187"/>
          </a:xfrm>
          <a:prstGeom prst="rect">
            <a:avLst/>
          </a:prstGeom>
          <a:noFill/>
          <a:ln w="12700">
            <a:noFill/>
            <a:miter lim="800000"/>
            <a:headEnd/>
            <a:tailEnd/>
          </a:ln>
        </p:spPr>
        <p:txBody>
          <a:bodyPr lIns="90488" tIns="44450" rIns="90488" bIns="44450">
            <a:spAutoFit/>
          </a:bodyPr>
          <a:lstStyle/>
          <a:p>
            <a:pPr marL="327025" indent="-327025" defTabSz="920750">
              <a:lnSpc>
                <a:spcPct val="90000"/>
              </a:lnSpc>
              <a:spcBef>
                <a:spcPct val="40000"/>
              </a:spcBef>
              <a:buClr>
                <a:schemeClr val="tx1"/>
              </a:buClr>
              <a:buSzPct val="100000"/>
              <a:buFont typeface="Wingdings" pitchFamily="2" charset="2"/>
              <a:buChar char="§"/>
            </a:pPr>
            <a:r>
              <a:rPr lang="en-US" sz="2000" b="0">
                <a:solidFill>
                  <a:schemeClr val="tx2"/>
                </a:solidFill>
                <a:latin typeface="Helvetica" pitchFamily="34" charset="0"/>
              </a:rPr>
              <a:t>For an example SUT, suppose there are three input variables from three domains: A, B, C</a:t>
            </a:r>
          </a:p>
          <a:p>
            <a:pPr marL="327025" indent="-327025" defTabSz="920750">
              <a:lnSpc>
                <a:spcPct val="90000"/>
              </a:lnSpc>
              <a:spcBef>
                <a:spcPct val="40000"/>
              </a:spcBef>
              <a:buClr>
                <a:schemeClr val="tx1"/>
              </a:buClr>
              <a:buSzPct val="100000"/>
              <a:buFont typeface="Wingdings" pitchFamily="2" charset="2"/>
              <a:buChar char="§"/>
            </a:pPr>
            <a:r>
              <a:rPr lang="en-US" sz="2000" b="0">
                <a:solidFill>
                  <a:schemeClr val="tx2"/>
                </a:solidFill>
                <a:latin typeface="Helvetica" pitchFamily="34" charset="0"/>
              </a:rPr>
              <a:t>A = A</a:t>
            </a:r>
            <a:r>
              <a:rPr lang="en-US" sz="2000" b="0" baseline="-25000">
                <a:solidFill>
                  <a:schemeClr val="tx2"/>
                </a:solidFill>
                <a:latin typeface="Helvetica" pitchFamily="34" charset="0"/>
              </a:rPr>
              <a:t>1</a:t>
            </a:r>
            <a:r>
              <a:rPr lang="en-US" sz="2000" b="0">
                <a:solidFill>
                  <a:schemeClr val="tx2"/>
                </a:solidFill>
                <a:latin typeface="Helvetica" pitchFamily="34" charset="0"/>
              </a:rPr>
              <a:t> </a:t>
            </a:r>
            <a:r>
              <a:rPr lang="en-US" sz="2000" b="0">
                <a:solidFill>
                  <a:schemeClr val="tx2"/>
                </a:solidFill>
                <a:latin typeface="Helvetica" pitchFamily="34" charset="0"/>
                <a:sym typeface="Symbol" pitchFamily="18" charset="2"/>
              </a:rPr>
              <a:t> </a:t>
            </a:r>
            <a:r>
              <a:rPr lang="en-US" sz="2000" b="0">
                <a:solidFill>
                  <a:schemeClr val="tx2"/>
                </a:solidFill>
                <a:latin typeface="Helvetica" pitchFamily="34" charset="0"/>
              </a:rPr>
              <a:t>A</a:t>
            </a:r>
            <a:r>
              <a:rPr lang="en-US" sz="2000" b="0" baseline="-25000">
                <a:solidFill>
                  <a:schemeClr val="tx2"/>
                </a:solidFill>
                <a:latin typeface="Helvetica" pitchFamily="34" charset="0"/>
              </a:rPr>
              <a:t>2</a:t>
            </a:r>
            <a:r>
              <a:rPr lang="en-US" sz="2000" b="0">
                <a:solidFill>
                  <a:schemeClr val="tx2"/>
                </a:solidFill>
                <a:latin typeface="Helvetica" pitchFamily="34" charset="0"/>
              </a:rPr>
              <a:t> </a:t>
            </a:r>
            <a:r>
              <a:rPr lang="en-US" sz="2000" b="0">
                <a:solidFill>
                  <a:schemeClr val="tx2"/>
                </a:solidFill>
                <a:latin typeface="Helvetica" pitchFamily="34" charset="0"/>
                <a:sym typeface="Symbol" pitchFamily="18" charset="2"/>
              </a:rPr>
              <a:t></a:t>
            </a:r>
            <a:r>
              <a:rPr lang="en-US" sz="2000" b="0">
                <a:solidFill>
                  <a:schemeClr val="tx2"/>
                </a:solidFill>
                <a:latin typeface="Helvetica" pitchFamily="34" charset="0"/>
              </a:rPr>
              <a:t> A</a:t>
            </a:r>
            <a:r>
              <a:rPr lang="en-US" sz="2000" b="0" baseline="-25000">
                <a:solidFill>
                  <a:schemeClr val="tx2"/>
                </a:solidFill>
                <a:latin typeface="Helvetica" pitchFamily="34" charset="0"/>
              </a:rPr>
              <a:t>3</a:t>
            </a:r>
            <a:r>
              <a:rPr lang="en-US" sz="2000" b="0">
                <a:solidFill>
                  <a:schemeClr val="tx2"/>
                </a:solidFill>
                <a:latin typeface="Helvetica" pitchFamily="34" charset="0"/>
              </a:rPr>
              <a:t> where a</a:t>
            </a:r>
            <a:r>
              <a:rPr lang="en-US" sz="2000" b="0" baseline="-25000">
                <a:solidFill>
                  <a:schemeClr val="tx2"/>
                </a:solidFill>
                <a:latin typeface="Helvetica" pitchFamily="34" charset="0"/>
              </a:rPr>
              <a:t>i</a:t>
            </a:r>
            <a:r>
              <a:rPr lang="en-US" sz="2000" b="0">
                <a:solidFill>
                  <a:schemeClr val="tx2"/>
                </a:solidFill>
                <a:latin typeface="Helvetica" pitchFamily="34" charset="0"/>
                <a:sym typeface="Symbol" pitchFamily="18" charset="2"/>
              </a:rPr>
              <a:t></a:t>
            </a:r>
            <a:r>
              <a:rPr lang="en-US" sz="2000" b="0">
                <a:solidFill>
                  <a:schemeClr val="tx2"/>
                </a:solidFill>
                <a:latin typeface="Helvetica" pitchFamily="34" charset="0"/>
              </a:rPr>
              <a:t>A</a:t>
            </a:r>
            <a:r>
              <a:rPr lang="en-US" sz="2000" b="0" baseline="-25000">
                <a:solidFill>
                  <a:schemeClr val="tx2"/>
                </a:solidFill>
                <a:latin typeface="Helvetica" pitchFamily="34" charset="0"/>
              </a:rPr>
              <a:t>i</a:t>
            </a:r>
          </a:p>
          <a:p>
            <a:pPr marL="327025" indent="-327025" defTabSz="920750">
              <a:lnSpc>
                <a:spcPct val="90000"/>
              </a:lnSpc>
              <a:spcBef>
                <a:spcPct val="40000"/>
              </a:spcBef>
              <a:buClr>
                <a:schemeClr val="tx1"/>
              </a:buClr>
              <a:buSzPct val="100000"/>
              <a:buFont typeface="Wingdings" pitchFamily="2" charset="2"/>
              <a:buChar char="§"/>
            </a:pPr>
            <a:r>
              <a:rPr lang="en-US" sz="2000" b="0">
                <a:solidFill>
                  <a:schemeClr val="tx2"/>
                </a:solidFill>
                <a:latin typeface="Helvetica" pitchFamily="34" charset="0"/>
              </a:rPr>
              <a:t>B = B</a:t>
            </a:r>
            <a:r>
              <a:rPr lang="en-US" sz="2000" b="0" baseline="-25000">
                <a:solidFill>
                  <a:schemeClr val="tx2"/>
                </a:solidFill>
                <a:latin typeface="Helvetica" pitchFamily="34" charset="0"/>
              </a:rPr>
              <a:t>1</a:t>
            </a:r>
            <a:r>
              <a:rPr lang="en-US" sz="2000" b="0">
                <a:solidFill>
                  <a:schemeClr val="tx2"/>
                </a:solidFill>
                <a:latin typeface="Helvetica" pitchFamily="34" charset="0"/>
              </a:rPr>
              <a:t> </a:t>
            </a:r>
            <a:r>
              <a:rPr lang="en-US" sz="2000" b="0">
                <a:solidFill>
                  <a:schemeClr val="tx2"/>
                </a:solidFill>
                <a:latin typeface="Helvetica" pitchFamily="34" charset="0"/>
                <a:sym typeface="Symbol" pitchFamily="18" charset="2"/>
              </a:rPr>
              <a:t></a:t>
            </a:r>
            <a:r>
              <a:rPr lang="en-US" sz="2000" b="0">
                <a:solidFill>
                  <a:schemeClr val="tx2"/>
                </a:solidFill>
                <a:latin typeface="Helvetica" pitchFamily="34" charset="0"/>
              </a:rPr>
              <a:t> B</a:t>
            </a:r>
            <a:r>
              <a:rPr lang="en-US" sz="2000" b="0" baseline="-25000">
                <a:solidFill>
                  <a:schemeClr val="tx2"/>
                </a:solidFill>
                <a:latin typeface="Helvetica" pitchFamily="34" charset="0"/>
              </a:rPr>
              <a:t>2</a:t>
            </a:r>
            <a:r>
              <a:rPr lang="en-US" sz="2000" b="0">
                <a:solidFill>
                  <a:schemeClr val="tx2"/>
                </a:solidFill>
                <a:latin typeface="Helvetica" pitchFamily="34" charset="0"/>
              </a:rPr>
              <a:t> </a:t>
            </a:r>
            <a:r>
              <a:rPr lang="en-US" sz="2000" b="0">
                <a:solidFill>
                  <a:schemeClr val="tx2"/>
                </a:solidFill>
                <a:latin typeface="Helvetica" pitchFamily="34" charset="0"/>
                <a:sym typeface="Symbol" pitchFamily="18" charset="2"/>
              </a:rPr>
              <a:t></a:t>
            </a:r>
            <a:r>
              <a:rPr lang="en-US" sz="2000" b="0">
                <a:solidFill>
                  <a:schemeClr val="tx2"/>
                </a:solidFill>
                <a:latin typeface="Helvetica" pitchFamily="34" charset="0"/>
              </a:rPr>
              <a:t> B</a:t>
            </a:r>
            <a:r>
              <a:rPr lang="en-US" sz="2000" b="0" baseline="-25000">
                <a:solidFill>
                  <a:schemeClr val="tx2"/>
                </a:solidFill>
                <a:latin typeface="Helvetica" pitchFamily="34" charset="0"/>
              </a:rPr>
              <a:t>3</a:t>
            </a:r>
            <a:r>
              <a:rPr lang="en-US" sz="2000" b="0">
                <a:solidFill>
                  <a:schemeClr val="tx2"/>
                </a:solidFill>
                <a:latin typeface="Helvetica" pitchFamily="34" charset="0"/>
              </a:rPr>
              <a:t> </a:t>
            </a:r>
            <a:r>
              <a:rPr lang="en-US" sz="2000" b="0">
                <a:solidFill>
                  <a:schemeClr val="tx2"/>
                </a:solidFill>
                <a:latin typeface="Helvetica" pitchFamily="34" charset="0"/>
                <a:sym typeface="Symbol" pitchFamily="18" charset="2"/>
              </a:rPr>
              <a:t></a:t>
            </a:r>
            <a:r>
              <a:rPr lang="en-US" sz="2000" b="0">
                <a:solidFill>
                  <a:schemeClr val="tx2"/>
                </a:solidFill>
                <a:latin typeface="Helvetica" pitchFamily="34" charset="0"/>
              </a:rPr>
              <a:t> B</a:t>
            </a:r>
            <a:r>
              <a:rPr lang="en-US" sz="2000" b="0" baseline="-25000">
                <a:solidFill>
                  <a:schemeClr val="tx2"/>
                </a:solidFill>
                <a:latin typeface="Helvetica" pitchFamily="34" charset="0"/>
              </a:rPr>
              <a:t>4</a:t>
            </a:r>
            <a:r>
              <a:rPr lang="en-US" sz="2000" b="0">
                <a:solidFill>
                  <a:schemeClr val="tx2"/>
                </a:solidFill>
                <a:latin typeface="Helvetica" pitchFamily="34" charset="0"/>
              </a:rPr>
              <a:t> where b</a:t>
            </a:r>
            <a:r>
              <a:rPr lang="en-US" sz="2000" b="0" baseline="-25000">
                <a:solidFill>
                  <a:schemeClr val="tx2"/>
                </a:solidFill>
                <a:latin typeface="Helvetica" pitchFamily="34" charset="0"/>
              </a:rPr>
              <a:t>i</a:t>
            </a:r>
            <a:r>
              <a:rPr lang="en-US" sz="2000" b="0">
                <a:solidFill>
                  <a:schemeClr val="tx2"/>
                </a:solidFill>
                <a:latin typeface="Helvetica" pitchFamily="34" charset="0"/>
                <a:sym typeface="Symbol" pitchFamily="18" charset="2"/>
              </a:rPr>
              <a:t></a:t>
            </a:r>
            <a:r>
              <a:rPr lang="en-US" sz="2000" b="0">
                <a:solidFill>
                  <a:schemeClr val="tx2"/>
                </a:solidFill>
                <a:latin typeface="Helvetica" pitchFamily="34" charset="0"/>
              </a:rPr>
              <a:t>B</a:t>
            </a:r>
            <a:r>
              <a:rPr lang="en-US" sz="2000" b="0" baseline="-25000">
                <a:solidFill>
                  <a:schemeClr val="tx2"/>
                </a:solidFill>
                <a:latin typeface="Helvetica" pitchFamily="34" charset="0"/>
              </a:rPr>
              <a:t>i</a:t>
            </a:r>
          </a:p>
          <a:p>
            <a:pPr marL="327025" indent="-327025" defTabSz="920750">
              <a:lnSpc>
                <a:spcPct val="90000"/>
              </a:lnSpc>
              <a:spcBef>
                <a:spcPct val="40000"/>
              </a:spcBef>
              <a:buClr>
                <a:schemeClr val="tx1"/>
              </a:buClr>
              <a:buSzPct val="100000"/>
              <a:buFont typeface="Wingdings" pitchFamily="2" charset="2"/>
              <a:buChar char="§"/>
            </a:pPr>
            <a:r>
              <a:rPr lang="en-US" sz="2000" b="0">
                <a:solidFill>
                  <a:schemeClr val="tx2"/>
                </a:solidFill>
                <a:latin typeface="Helvetica" pitchFamily="34" charset="0"/>
              </a:rPr>
              <a:t>C = C</a:t>
            </a:r>
            <a:r>
              <a:rPr lang="en-US" sz="2000" b="0" baseline="-25000">
                <a:solidFill>
                  <a:schemeClr val="tx2"/>
                </a:solidFill>
                <a:latin typeface="Helvetica" pitchFamily="34" charset="0"/>
              </a:rPr>
              <a:t>1</a:t>
            </a:r>
            <a:r>
              <a:rPr lang="en-US" sz="2000" b="0">
                <a:solidFill>
                  <a:schemeClr val="tx2"/>
                </a:solidFill>
                <a:latin typeface="Helvetica" pitchFamily="34" charset="0"/>
              </a:rPr>
              <a:t> </a:t>
            </a:r>
            <a:r>
              <a:rPr lang="en-US" sz="2000" b="0">
                <a:solidFill>
                  <a:schemeClr val="tx2"/>
                </a:solidFill>
                <a:latin typeface="Helvetica" pitchFamily="34" charset="0"/>
                <a:sym typeface="Symbol" pitchFamily="18" charset="2"/>
              </a:rPr>
              <a:t></a:t>
            </a:r>
            <a:r>
              <a:rPr lang="en-US" sz="2000" b="0">
                <a:solidFill>
                  <a:schemeClr val="tx2"/>
                </a:solidFill>
                <a:latin typeface="Helvetica" pitchFamily="34" charset="0"/>
              </a:rPr>
              <a:t> C</a:t>
            </a:r>
            <a:r>
              <a:rPr lang="en-US" sz="2000" b="0" baseline="-25000">
                <a:solidFill>
                  <a:schemeClr val="tx2"/>
                </a:solidFill>
                <a:latin typeface="Helvetica" pitchFamily="34" charset="0"/>
              </a:rPr>
              <a:t>2</a:t>
            </a:r>
            <a:r>
              <a:rPr lang="en-US" sz="2000" b="0">
                <a:solidFill>
                  <a:schemeClr val="tx2"/>
                </a:solidFill>
                <a:latin typeface="Helvetica" pitchFamily="34" charset="0"/>
              </a:rPr>
              <a:t> where c</a:t>
            </a:r>
            <a:r>
              <a:rPr lang="en-US" sz="2000" b="0" baseline="-25000">
                <a:solidFill>
                  <a:schemeClr val="tx2"/>
                </a:solidFill>
                <a:latin typeface="Helvetica" pitchFamily="34" charset="0"/>
              </a:rPr>
              <a:t>i</a:t>
            </a:r>
            <a:r>
              <a:rPr lang="en-US" sz="2000" b="0">
                <a:solidFill>
                  <a:schemeClr val="tx2"/>
                </a:solidFill>
                <a:latin typeface="Helvetica" pitchFamily="34" charset="0"/>
                <a:sym typeface="Symbol" pitchFamily="18" charset="2"/>
              </a:rPr>
              <a:t></a:t>
            </a:r>
            <a:r>
              <a:rPr lang="en-US" sz="2000" b="0">
                <a:solidFill>
                  <a:schemeClr val="tx2"/>
                </a:solidFill>
                <a:latin typeface="Helvetica" pitchFamily="34" charset="0"/>
              </a:rPr>
              <a:t>C</a:t>
            </a:r>
            <a:r>
              <a:rPr lang="en-US" sz="2000" b="0" baseline="-25000">
                <a:solidFill>
                  <a:schemeClr val="tx2"/>
                </a:solidFill>
                <a:latin typeface="Helvetica" pitchFamily="34" charset="0"/>
              </a:rPr>
              <a:t>i</a:t>
            </a:r>
          </a:p>
          <a:p>
            <a:pPr marL="327025" indent="-327025" defTabSz="920750">
              <a:lnSpc>
                <a:spcPct val="90000"/>
              </a:lnSpc>
              <a:spcBef>
                <a:spcPct val="40000"/>
              </a:spcBef>
              <a:buClr>
                <a:schemeClr val="tx1"/>
              </a:buClr>
              <a:buSzPct val="100000"/>
              <a:buFont typeface="Wingdings" pitchFamily="2" charset="2"/>
              <a:buChar char="§"/>
            </a:pPr>
            <a:r>
              <a:rPr lang="en-US" sz="2000" b="0">
                <a:latin typeface="Helvetica" pitchFamily="34" charset="0"/>
              </a:rPr>
              <a:t>Number of WETCs needed=Max size w.r.t. the </a:t>
            </a:r>
            <a:r>
              <a:rPr lang="en-US" sz="2000" b="0">
                <a:solidFill>
                  <a:schemeClr val="tx2"/>
                </a:solidFill>
                <a:latin typeface="Helvetica" pitchFamily="34" charset="0"/>
              </a:rPr>
              <a:t>number of equivalence classes of</a:t>
            </a:r>
            <a:r>
              <a:rPr lang="en-US" sz="2000" b="0">
                <a:latin typeface="Helvetica" pitchFamily="34" charset="0"/>
              </a:rPr>
              <a:t> {A, B, C}</a:t>
            </a:r>
          </a:p>
          <a:p>
            <a:pPr marL="327025" indent="-327025" defTabSz="920750">
              <a:lnSpc>
                <a:spcPct val="90000"/>
              </a:lnSpc>
              <a:spcBef>
                <a:spcPct val="40000"/>
              </a:spcBef>
              <a:buClr>
                <a:schemeClr val="tx1"/>
              </a:buClr>
              <a:buSzPct val="100000"/>
              <a:buFont typeface="Wingdings" pitchFamily="2" charset="2"/>
              <a:buChar char="§"/>
            </a:pPr>
            <a:r>
              <a:rPr lang="en-US" sz="2000" b="0">
                <a:solidFill>
                  <a:schemeClr val="tx2"/>
                </a:solidFill>
                <a:latin typeface="Helvetica" pitchFamily="34" charset="0"/>
              </a:rPr>
              <a:t>4 </a:t>
            </a:r>
            <a:r>
              <a:rPr lang="en-US" sz="2000" b="0">
                <a:latin typeface="Helvetica" pitchFamily="34" charset="0"/>
              </a:rPr>
              <a:t>WETCs are enough. </a:t>
            </a:r>
          </a:p>
        </p:txBody>
      </p:sp>
    </p:spTree>
    <p:extLst>
      <p:ext uri="{BB962C8B-B14F-4D97-AF65-F5344CB8AC3E}">
        <p14:creationId xmlns:p14="http://schemas.microsoft.com/office/powerpoint/2010/main" val="78994505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Brain storming: How will you test the Notepad?</a:t>
            </a:r>
            <a:endParaRPr lang="en-CA" dirty="0"/>
          </a:p>
        </p:txBody>
      </p:sp>
      <p:sp>
        <p:nvSpPr>
          <p:cNvPr id="3" name="Content Placeholder 2"/>
          <p:cNvSpPr>
            <a:spLocks noGrp="1"/>
          </p:cNvSpPr>
          <p:nvPr>
            <p:ph idx="1"/>
          </p:nvPr>
        </p:nvSpPr>
        <p:spPr>
          <a:xfrm>
            <a:off x="5649" y="942350"/>
            <a:ext cx="9138351" cy="1982594"/>
          </a:xfrm>
        </p:spPr>
        <p:txBody>
          <a:bodyPr/>
          <a:lstStyle/>
          <a:p>
            <a:r>
              <a:rPr lang="en-CA" b="0" dirty="0" smtClean="0"/>
              <a:t>Test-case Design: Exploratory </a:t>
            </a:r>
          </a:p>
          <a:p>
            <a:r>
              <a:rPr lang="en-CA" b="0" dirty="0" smtClean="0"/>
              <a:t>Test-case Design: Criteria-based</a:t>
            </a:r>
          </a:p>
          <a:p>
            <a:r>
              <a:rPr lang="en-CA" b="0" dirty="0" smtClean="0"/>
              <a:t>Test Automation</a:t>
            </a:r>
          </a:p>
          <a:p>
            <a:r>
              <a:rPr lang="en-CA" b="0" dirty="0" smtClean="0"/>
              <a:t>Test Evaluation</a:t>
            </a:r>
            <a:endParaRPr lang="en-CA" b="0" dirty="0"/>
          </a:p>
        </p:txBody>
      </p:sp>
      <p:pic>
        <p:nvPicPr>
          <p:cNvPr id="2050" name="Picture 2"/>
          <p:cNvPicPr>
            <a:picLocks noChangeAspect="1" noChangeArrowheads="1"/>
          </p:cNvPicPr>
          <p:nvPr/>
        </p:nvPicPr>
        <p:blipFill>
          <a:blip r:embed="rId2" cstate="print"/>
          <a:srcRect/>
          <a:stretch>
            <a:fillRect/>
          </a:stretch>
        </p:blipFill>
        <p:spPr bwMode="auto">
          <a:xfrm>
            <a:off x="5678305" y="908720"/>
            <a:ext cx="3142167" cy="2304256"/>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4696377" y="3429000"/>
            <a:ext cx="4124095" cy="2736304"/>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362806" y="3429000"/>
            <a:ext cx="3849154" cy="299815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sz="2600" b="0" smtClean="0">
                <a:effectLst/>
              </a:rPr>
              <a:t>Example of </a:t>
            </a:r>
            <a:r>
              <a:rPr lang="en-US" sz="2500" b="0" smtClean="0">
                <a:solidFill>
                  <a:schemeClr val="tx1"/>
                </a:solidFill>
                <a:effectLst/>
              </a:rPr>
              <a:t>Strong Equivalence Class Testing (SECT)</a:t>
            </a:r>
          </a:p>
        </p:txBody>
      </p:sp>
      <p:sp>
        <p:nvSpPr>
          <p:cNvPr id="15363" name="Rectangle 1023"/>
          <p:cNvSpPr>
            <a:spLocks noChangeArrowheads="1"/>
          </p:cNvSpPr>
          <p:nvPr/>
        </p:nvSpPr>
        <p:spPr bwMode="auto">
          <a:xfrm>
            <a:off x="6169025" y="6278563"/>
            <a:ext cx="4763" cy="6350"/>
          </a:xfrm>
          <a:prstGeom prst="rect">
            <a:avLst/>
          </a:prstGeom>
          <a:solidFill>
            <a:srgbClr val="000000"/>
          </a:solidFill>
          <a:ln w="9525">
            <a:noFill/>
            <a:miter lim="800000"/>
            <a:headEnd/>
            <a:tailEnd/>
          </a:ln>
        </p:spPr>
        <p:txBody>
          <a:bodyPr/>
          <a:lstStyle/>
          <a:p>
            <a:endParaRPr lang="en-US" b="0" i="1"/>
          </a:p>
        </p:txBody>
      </p:sp>
      <p:sp>
        <p:nvSpPr>
          <p:cNvPr id="15364" name="Rectangle 1028"/>
          <p:cNvSpPr>
            <a:spLocks noChangeArrowheads="1"/>
          </p:cNvSpPr>
          <p:nvPr/>
        </p:nvSpPr>
        <p:spPr bwMode="auto">
          <a:xfrm>
            <a:off x="7613650" y="6278563"/>
            <a:ext cx="6350" cy="6350"/>
          </a:xfrm>
          <a:prstGeom prst="rect">
            <a:avLst/>
          </a:prstGeom>
          <a:solidFill>
            <a:srgbClr val="000000"/>
          </a:solidFill>
          <a:ln w="9525">
            <a:noFill/>
            <a:miter lim="800000"/>
            <a:headEnd/>
            <a:tailEnd/>
          </a:ln>
        </p:spPr>
        <p:txBody>
          <a:bodyPr/>
          <a:lstStyle/>
          <a:p>
            <a:endParaRPr lang="en-US" b="0" i="1"/>
          </a:p>
        </p:txBody>
      </p:sp>
      <p:sp>
        <p:nvSpPr>
          <p:cNvPr id="15365" name="Rectangle 1031"/>
          <p:cNvSpPr>
            <a:spLocks noChangeArrowheads="1"/>
          </p:cNvSpPr>
          <p:nvPr/>
        </p:nvSpPr>
        <p:spPr bwMode="auto">
          <a:xfrm>
            <a:off x="1828800" y="6284913"/>
            <a:ext cx="6350" cy="204787"/>
          </a:xfrm>
          <a:prstGeom prst="rect">
            <a:avLst/>
          </a:prstGeom>
          <a:solidFill>
            <a:srgbClr val="000000"/>
          </a:solidFill>
          <a:ln w="9525">
            <a:noFill/>
            <a:miter lim="800000"/>
            <a:headEnd/>
            <a:tailEnd/>
          </a:ln>
        </p:spPr>
        <p:txBody>
          <a:bodyPr/>
          <a:lstStyle/>
          <a:p>
            <a:endParaRPr lang="en-US" b="0" i="1"/>
          </a:p>
        </p:txBody>
      </p:sp>
      <p:sp>
        <p:nvSpPr>
          <p:cNvPr id="15366" name="Rectangle 1033"/>
          <p:cNvSpPr>
            <a:spLocks noChangeArrowheads="1"/>
          </p:cNvSpPr>
          <p:nvPr/>
        </p:nvSpPr>
        <p:spPr bwMode="auto">
          <a:xfrm>
            <a:off x="1828800" y="6489700"/>
            <a:ext cx="6350" cy="6350"/>
          </a:xfrm>
          <a:prstGeom prst="rect">
            <a:avLst/>
          </a:prstGeom>
          <a:solidFill>
            <a:srgbClr val="000000"/>
          </a:solidFill>
          <a:ln w="9525">
            <a:noFill/>
            <a:miter lim="800000"/>
            <a:headEnd/>
            <a:tailEnd/>
          </a:ln>
        </p:spPr>
        <p:txBody>
          <a:bodyPr/>
          <a:lstStyle/>
          <a:p>
            <a:endParaRPr lang="en-US" b="0" i="1"/>
          </a:p>
        </p:txBody>
      </p:sp>
      <p:sp>
        <p:nvSpPr>
          <p:cNvPr id="15367" name="Rectangle 1036"/>
          <p:cNvSpPr>
            <a:spLocks noChangeArrowheads="1"/>
          </p:cNvSpPr>
          <p:nvPr/>
        </p:nvSpPr>
        <p:spPr bwMode="auto">
          <a:xfrm>
            <a:off x="1828800" y="6489700"/>
            <a:ext cx="6350" cy="6350"/>
          </a:xfrm>
          <a:prstGeom prst="rect">
            <a:avLst/>
          </a:prstGeom>
          <a:solidFill>
            <a:srgbClr val="000000"/>
          </a:solidFill>
          <a:ln w="9525">
            <a:noFill/>
            <a:miter lim="800000"/>
            <a:headEnd/>
            <a:tailEnd/>
          </a:ln>
        </p:spPr>
        <p:txBody>
          <a:bodyPr/>
          <a:lstStyle/>
          <a:p>
            <a:endParaRPr lang="en-US" b="0" i="1"/>
          </a:p>
        </p:txBody>
      </p:sp>
      <p:sp>
        <p:nvSpPr>
          <p:cNvPr id="15368" name="Rectangle 1055"/>
          <p:cNvSpPr>
            <a:spLocks noChangeArrowheads="1"/>
          </p:cNvSpPr>
          <p:nvPr/>
        </p:nvSpPr>
        <p:spPr bwMode="auto">
          <a:xfrm>
            <a:off x="6169025" y="6284913"/>
            <a:ext cx="4763" cy="204787"/>
          </a:xfrm>
          <a:prstGeom prst="rect">
            <a:avLst/>
          </a:prstGeom>
          <a:solidFill>
            <a:srgbClr val="000000"/>
          </a:solidFill>
          <a:ln w="9525">
            <a:noFill/>
            <a:miter lim="800000"/>
            <a:headEnd/>
            <a:tailEnd/>
          </a:ln>
        </p:spPr>
        <p:txBody>
          <a:bodyPr/>
          <a:lstStyle/>
          <a:p>
            <a:endParaRPr lang="en-US" b="0" i="1"/>
          </a:p>
        </p:txBody>
      </p:sp>
      <p:sp>
        <p:nvSpPr>
          <p:cNvPr id="15369" name="Rectangle 1057"/>
          <p:cNvSpPr>
            <a:spLocks noChangeArrowheads="1"/>
          </p:cNvSpPr>
          <p:nvPr/>
        </p:nvSpPr>
        <p:spPr bwMode="auto">
          <a:xfrm>
            <a:off x="6169025" y="6489700"/>
            <a:ext cx="4763" cy="6350"/>
          </a:xfrm>
          <a:prstGeom prst="rect">
            <a:avLst/>
          </a:prstGeom>
          <a:solidFill>
            <a:srgbClr val="000000"/>
          </a:solidFill>
          <a:ln w="9525">
            <a:noFill/>
            <a:miter lim="800000"/>
            <a:headEnd/>
            <a:tailEnd/>
          </a:ln>
        </p:spPr>
        <p:txBody>
          <a:bodyPr/>
          <a:lstStyle/>
          <a:p>
            <a:endParaRPr lang="en-US" b="0" i="1"/>
          </a:p>
        </p:txBody>
      </p:sp>
      <p:sp>
        <p:nvSpPr>
          <p:cNvPr id="15370" name="Rectangle 1062"/>
          <p:cNvSpPr>
            <a:spLocks noChangeArrowheads="1"/>
          </p:cNvSpPr>
          <p:nvPr/>
        </p:nvSpPr>
        <p:spPr bwMode="auto">
          <a:xfrm>
            <a:off x="7613650" y="6284913"/>
            <a:ext cx="6350" cy="204787"/>
          </a:xfrm>
          <a:prstGeom prst="rect">
            <a:avLst/>
          </a:prstGeom>
          <a:solidFill>
            <a:srgbClr val="000000"/>
          </a:solidFill>
          <a:ln w="9525">
            <a:noFill/>
            <a:miter lim="800000"/>
            <a:headEnd/>
            <a:tailEnd/>
          </a:ln>
        </p:spPr>
        <p:txBody>
          <a:bodyPr/>
          <a:lstStyle/>
          <a:p>
            <a:endParaRPr lang="en-US" b="0" i="1"/>
          </a:p>
        </p:txBody>
      </p:sp>
      <p:sp>
        <p:nvSpPr>
          <p:cNvPr id="15371" name="Rectangle 1064"/>
          <p:cNvSpPr>
            <a:spLocks noChangeArrowheads="1"/>
          </p:cNvSpPr>
          <p:nvPr/>
        </p:nvSpPr>
        <p:spPr bwMode="auto">
          <a:xfrm>
            <a:off x="7613650" y="6489700"/>
            <a:ext cx="6350" cy="6350"/>
          </a:xfrm>
          <a:prstGeom prst="rect">
            <a:avLst/>
          </a:prstGeom>
          <a:solidFill>
            <a:srgbClr val="000000"/>
          </a:solidFill>
          <a:ln w="9525">
            <a:noFill/>
            <a:miter lim="800000"/>
            <a:headEnd/>
            <a:tailEnd/>
          </a:ln>
        </p:spPr>
        <p:txBody>
          <a:bodyPr/>
          <a:lstStyle/>
          <a:p>
            <a:endParaRPr lang="en-US" b="0" i="1"/>
          </a:p>
        </p:txBody>
      </p:sp>
      <p:sp>
        <p:nvSpPr>
          <p:cNvPr id="15372" name="Rectangle 1067"/>
          <p:cNvSpPr>
            <a:spLocks noChangeArrowheads="1"/>
          </p:cNvSpPr>
          <p:nvPr/>
        </p:nvSpPr>
        <p:spPr bwMode="auto">
          <a:xfrm>
            <a:off x="7613650" y="6489700"/>
            <a:ext cx="6350" cy="6350"/>
          </a:xfrm>
          <a:prstGeom prst="rect">
            <a:avLst/>
          </a:prstGeom>
          <a:solidFill>
            <a:srgbClr val="000000"/>
          </a:solidFill>
          <a:ln w="9525">
            <a:noFill/>
            <a:miter lim="800000"/>
            <a:headEnd/>
            <a:tailEnd/>
          </a:ln>
        </p:spPr>
        <p:txBody>
          <a:bodyPr/>
          <a:lstStyle/>
          <a:p>
            <a:endParaRPr lang="en-US" b="0" i="1"/>
          </a:p>
        </p:txBody>
      </p:sp>
      <p:sp>
        <p:nvSpPr>
          <p:cNvPr id="15373" name="Rectangle 1070"/>
          <p:cNvSpPr>
            <a:spLocks noChangeArrowheads="1"/>
          </p:cNvSpPr>
          <p:nvPr/>
        </p:nvSpPr>
        <p:spPr bwMode="auto">
          <a:xfrm>
            <a:off x="1901825" y="6561138"/>
            <a:ext cx="68263" cy="139700"/>
          </a:xfrm>
          <a:prstGeom prst="rect">
            <a:avLst/>
          </a:prstGeom>
          <a:noFill/>
          <a:ln w="9525">
            <a:noFill/>
            <a:miter lim="800000"/>
            <a:headEnd/>
            <a:tailEnd/>
          </a:ln>
        </p:spPr>
        <p:txBody>
          <a:bodyPr wrap="none" lIns="0" tIns="0" rIns="0" bIns="0">
            <a:spAutoFit/>
          </a:bodyPr>
          <a:lstStyle/>
          <a:p>
            <a:r>
              <a:rPr lang="en-US" sz="800" b="0" i="1">
                <a:solidFill>
                  <a:srgbClr val="000000"/>
                </a:solidFill>
              </a:rPr>
              <a:t> </a:t>
            </a:r>
            <a:endParaRPr lang="en-US" b="0" i="1"/>
          </a:p>
        </p:txBody>
      </p:sp>
      <p:graphicFrame>
        <p:nvGraphicFramePr>
          <p:cNvPr id="15511" name="Group 151"/>
          <p:cNvGraphicFramePr>
            <a:graphicFrameLocks noGrp="1"/>
          </p:cNvGraphicFramePr>
          <p:nvPr/>
        </p:nvGraphicFramePr>
        <p:xfrm>
          <a:off x="3917950" y="1196975"/>
          <a:ext cx="4975225" cy="5111760"/>
        </p:xfrm>
        <a:graphic>
          <a:graphicData uri="http://schemas.openxmlformats.org/drawingml/2006/table">
            <a:tbl>
              <a:tblPr/>
              <a:tblGrid>
                <a:gridCol w="1243013">
                  <a:extLst>
                    <a:ext uri="{9D8B030D-6E8A-4147-A177-3AD203B41FA5}">
                      <a16:colId xmlns:a16="http://schemas.microsoft.com/office/drawing/2014/main" val="20000"/>
                    </a:ext>
                  </a:extLst>
                </a:gridCol>
                <a:gridCol w="1244600">
                  <a:extLst>
                    <a:ext uri="{9D8B030D-6E8A-4147-A177-3AD203B41FA5}">
                      <a16:colId xmlns:a16="http://schemas.microsoft.com/office/drawing/2014/main" val="20001"/>
                    </a:ext>
                  </a:extLst>
                </a:gridCol>
                <a:gridCol w="1244600">
                  <a:extLst>
                    <a:ext uri="{9D8B030D-6E8A-4147-A177-3AD203B41FA5}">
                      <a16:colId xmlns:a16="http://schemas.microsoft.com/office/drawing/2014/main" val="20002"/>
                    </a:ext>
                  </a:extLst>
                </a:gridCol>
                <a:gridCol w="1243012">
                  <a:extLst>
                    <a:ext uri="{9D8B030D-6E8A-4147-A177-3AD203B41FA5}">
                      <a16:colId xmlns:a16="http://schemas.microsoft.com/office/drawing/2014/main" val="20003"/>
                    </a:ext>
                  </a:extLst>
                </a:gridCol>
              </a:tblGrid>
              <a:tr h="204788">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Test Case</a:t>
                      </a:r>
                      <a:endParaRPr kumimoji="0" lang="en-US" sz="1800" b="1" i="0" u="none" strike="noStrike" cap="none" normalizeH="0" baseline="-25000" smtClean="0">
                        <a:ln>
                          <a:noFill/>
                        </a:ln>
                        <a:solidFill>
                          <a:schemeClr val="tx1"/>
                        </a:solidFill>
                        <a:effectLst/>
                        <a:latin typeface="Helvetica" pitchFamily="34" charset="0"/>
                      </a:endParaRP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A</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B</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C</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204788">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SETC1</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a1</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b1</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c1</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03200">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SETC2</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a1</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b1</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c2</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04788">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SETC3</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a1</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b2</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c1</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04788">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SETC4</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a1</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b2</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c2</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04788">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SETC5</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a1</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b3</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c1</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04788">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SETC6</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a1</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b3</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c2</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03200">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SETC7</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a1</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b4</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c1</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04788">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SETC8</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a1</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b4</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c2</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04788">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SETC9</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a2</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b1</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c1</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04788">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SETC10</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a2</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b1</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c2</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04788">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SETC11</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a2</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b2</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c1</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03200">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SETC12</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a2</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b2</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c2</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04788">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SETC13</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a2</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b3</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c1</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04788">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SETC14</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a2</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b3</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c2</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204788">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SETC15</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a2</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b4</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c1</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204788">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SETC16</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a2</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b4</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c2</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203200">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SETC17</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a3</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b1</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c1</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r h="204788">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SETC18</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a3</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b1</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c2</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8"/>
                  </a:ext>
                </a:extLst>
              </a:tr>
              <a:tr h="204788">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SETC19</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a3</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b2</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c1</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9"/>
                  </a:ext>
                </a:extLst>
              </a:tr>
              <a:tr h="204788">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SETC20</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a3</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b2</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c2</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0"/>
                  </a:ext>
                </a:extLst>
              </a:tr>
              <a:tr h="204788">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SETC21</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a3</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b3</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c1</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1"/>
                  </a:ext>
                </a:extLst>
              </a:tr>
              <a:tr h="203200">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SETC22</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a3</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b3</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c2</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2"/>
                  </a:ext>
                </a:extLst>
              </a:tr>
              <a:tr h="204788">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SETC23</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a3</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b4</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c1</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3"/>
                  </a:ext>
                </a:extLst>
              </a:tr>
              <a:tr h="204788">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SETC24</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a3</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b4</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1800" b="1" i="0" u="none" strike="noStrike" cap="none" normalizeH="0" baseline="-25000" smtClean="0">
                          <a:ln>
                            <a:noFill/>
                          </a:ln>
                          <a:solidFill>
                            <a:schemeClr val="tx1"/>
                          </a:solidFill>
                          <a:effectLst/>
                          <a:latin typeface="Helvetica" pitchFamily="34" charset="0"/>
                          <a:cs typeface="Times New Roman" pitchFamily="18" charset="0"/>
                        </a:rPr>
                        <a:t>c2</a:t>
                      </a:r>
                    </a:p>
                  </a:txBody>
                  <a:tcPr marL="64008" marR="64008" marT="0" marB="0"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4"/>
                  </a:ext>
                </a:extLst>
              </a:tr>
            </a:tbl>
          </a:graphicData>
        </a:graphic>
      </p:graphicFrame>
      <p:sp>
        <p:nvSpPr>
          <p:cNvPr id="15512" name="Rectangle 3"/>
          <p:cNvSpPr>
            <a:spLocks noChangeArrowheads="1"/>
          </p:cNvSpPr>
          <p:nvPr/>
        </p:nvSpPr>
        <p:spPr bwMode="auto">
          <a:xfrm>
            <a:off x="179388" y="1268413"/>
            <a:ext cx="3600450" cy="2205037"/>
          </a:xfrm>
          <a:prstGeom prst="rect">
            <a:avLst/>
          </a:prstGeom>
          <a:noFill/>
          <a:ln w="12700">
            <a:noFill/>
            <a:miter lim="800000"/>
            <a:headEnd/>
            <a:tailEnd/>
          </a:ln>
        </p:spPr>
        <p:txBody>
          <a:bodyPr lIns="90488" tIns="44450" rIns="90488" bIns="44450">
            <a:spAutoFit/>
          </a:bodyPr>
          <a:lstStyle/>
          <a:p>
            <a:pPr marL="327025" indent="-327025" defTabSz="920750">
              <a:lnSpc>
                <a:spcPct val="90000"/>
              </a:lnSpc>
              <a:spcBef>
                <a:spcPct val="40000"/>
              </a:spcBef>
              <a:buClr>
                <a:schemeClr val="tx1"/>
              </a:buClr>
              <a:buSzPct val="100000"/>
              <a:buFont typeface="Wingdings" pitchFamily="2" charset="2"/>
              <a:buChar char="§"/>
            </a:pPr>
            <a:r>
              <a:rPr lang="en-US" sz="2000" b="0">
                <a:solidFill>
                  <a:schemeClr val="tx2"/>
                </a:solidFill>
                <a:latin typeface="Helvetica" pitchFamily="34" charset="0"/>
              </a:rPr>
              <a:t>|A| (number of equivalence classes) = 3</a:t>
            </a:r>
            <a:endParaRPr lang="en-US" sz="2000" b="0" baseline="-25000">
              <a:solidFill>
                <a:schemeClr val="tx2"/>
              </a:solidFill>
              <a:latin typeface="Helvetica" pitchFamily="34" charset="0"/>
            </a:endParaRPr>
          </a:p>
          <a:p>
            <a:pPr marL="327025" indent="-327025" defTabSz="920750">
              <a:lnSpc>
                <a:spcPct val="90000"/>
              </a:lnSpc>
              <a:spcBef>
                <a:spcPct val="40000"/>
              </a:spcBef>
              <a:buClr>
                <a:schemeClr val="tx1"/>
              </a:buClr>
              <a:buSzPct val="100000"/>
              <a:buFont typeface="Wingdings" pitchFamily="2" charset="2"/>
              <a:buChar char="§"/>
            </a:pPr>
            <a:r>
              <a:rPr lang="en-US" sz="2000" b="0">
                <a:solidFill>
                  <a:schemeClr val="tx2"/>
                </a:solidFill>
                <a:latin typeface="Helvetica" pitchFamily="34" charset="0"/>
              </a:rPr>
              <a:t>|B| = 4</a:t>
            </a:r>
            <a:endParaRPr lang="en-US" sz="2000" b="0" baseline="-25000">
              <a:solidFill>
                <a:schemeClr val="tx2"/>
              </a:solidFill>
              <a:latin typeface="Helvetica" pitchFamily="34" charset="0"/>
            </a:endParaRPr>
          </a:p>
          <a:p>
            <a:pPr marL="327025" indent="-327025" defTabSz="920750">
              <a:lnSpc>
                <a:spcPct val="90000"/>
              </a:lnSpc>
              <a:spcBef>
                <a:spcPct val="40000"/>
              </a:spcBef>
              <a:buClr>
                <a:schemeClr val="tx1"/>
              </a:buClr>
              <a:buSzPct val="100000"/>
              <a:buFont typeface="Wingdings" pitchFamily="2" charset="2"/>
              <a:buChar char="§"/>
            </a:pPr>
            <a:r>
              <a:rPr lang="en-US" sz="2000" b="0">
                <a:solidFill>
                  <a:schemeClr val="tx2"/>
                </a:solidFill>
                <a:latin typeface="Helvetica" pitchFamily="34" charset="0"/>
              </a:rPr>
              <a:t>|C| = 2</a:t>
            </a:r>
          </a:p>
          <a:p>
            <a:pPr marL="327025" indent="-327025" defTabSz="920750">
              <a:lnSpc>
                <a:spcPct val="90000"/>
              </a:lnSpc>
              <a:spcBef>
                <a:spcPct val="40000"/>
              </a:spcBef>
              <a:buClr>
                <a:schemeClr val="tx1"/>
              </a:buClr>
              <a:buSzPct val="100000"/>
              <a:buFont typeface="Wingdings" pitchFamily="2" charset="2"/>
              <a:buChar char="§"/>
            </a:pPr>
            <a:endParaRPr lang="en-US" sz="2000" b="0">
              <a:solidFill>
                <a:schemeClr val="tx2"/>
              </a:solidFill>
              <a:latin typeface="Helvetica" pitchFamily="34" charset="0"/>
            </a:endParaRPr>
          </a:p>
          <a:p>
            <a:pPr marL="327025" indent="-327025" defTabSz="920750">
              <a:lnSpc>
                <a:spcPct val="90000"/>
              </a:lnSpc>
              <a:spcBef>
                <a:spcPct val="40000"/>
              </a:spcBef>
              <a:buClr>
                <a:schemeClr val="tx1"/>
              </a:buClr>
              <a:buSzPct val="100000"/>
              <a:buFont typeface="Wingdings" pitchFamily="2" charset="2"/>
              <a:buChar char="§"/>
            </a:pPr>
            <a:r>
              <a:rPr lang="en-US" sz="1900" b="0">
                <a:solidFill>
                  <a:schemeClr val="tx2"/>
                </a:solidFill>
                <a:latin typeface="Helvetica" pitchFamily="34" charset="0"/>
              </a:rPr>
              <a:t># of test cases=3x4x2=24</a:t>
            </a:r>
          </a:p>
        </p:txBody>
      </p:sp>
    </p:spTree>
    <p:extLst>
      <p:ext uri="{BB962C8B-B14F-4D97-AF65-F5344CB8AC3E}">
        <p14:creationId xmlns:p14="http://schemas.microsoft.com/office/powerpoint/2010/main" val="3796232946"/>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smtClean="0">
                <a:effectLst/>
                <a:latin typeface="Courier New" pitchFamily="49" charset="0"/>
              </a:rPr>
              <a:t>NextDate</a:t>
            </a:r>
            <a:r>
              <a:rPr lang="en-US" b="0" smtClean="0">
                <a:effectLst/>
              </a:rPr>
              <a:t> </a:t>
            </a:r>
            <a:r>
              <a:rPr lang="en-US" b="0" smtClean="0"/>
              <a:t>Equivalence Classes</a:t>
            </a:r>
          </a:p>
        </p:txBody>
      </p:sp>
      <p:sp>
        <p:nvSpPr>
          <p:cNvPr id="17411" name="Rectangle 3"/>
          <p:cNvSpPr>
            <a:spLocks noGrp="1" noChangeArrowheads="1"/>
          </p:cNvSpPr>
          <p:nvPr>
            <p:ph idx="1"/>
          </p:nvPr>
        </p:nvSpPr>
        <p:spPr>
          <a:xfrm>
            <a:off x="179388" y="1268413"/>
            <a:ext cx="8713787" cy="5003800"/>
          </a:xfrm>
        </p:spPr>
        <p:txBody>
          <a:bodyPr/>
          <a:lstStyle/>
          <a:p>
            <a:pPr>
              <a:lnSpc>
                <a:spcPct val="90000"/>
              </a:lnSpc>
            </a:pPr>
            <a:r>
              <a:rPr lang="en-US" sz="2000" b="0" smtClean="0"/>
              <a:t>M1 = {month | month has 30 days}</a:t>
            </a:r>
          </a:p>
          <a:p>
            <a:pPr>
              <a:lnSpc>
                <a:spcPct val="90000"/>
              </a:lnSpc>
            </a:pPr>
            <a:r>
              <a:rPr lang="en-US" sz="2000" b="0" smtClean="0"/>
              <a:t>M2 = {month | month has 31 days}</a:t>
            </a:r>
          </a:p>
          <a:p>
            <a:pPr>
              <a:lnSpc>
                <a:spcPct val="90000"/>
              </a:lnSpc>
            </a:pPr>
            <a:r>
              <a:rPr lang="en-US" sz="2000" b="0" smtClean="0"/>
              <a:t>M3 = {month | month is February (the impact of leap years)}</a:t>
            </a:r>
          </a:p>
          <a:p>
            <a:pPr>
              <a:lnSpc>
                <a:spcPct val="90000"/>
              </a:lnSpc>
            </a:pPr>
            <a:endParaRPr lang="en-US" sz="2000" b="0" smtClean="0"/>
          </a:p>
          <a:p>
            <a:pPr>
              <a:lnSpc>
                <a:spcPct val="90000"/>
              </a:lnSpc>
            </a:pPr>
            <a:r>
              <a:rPr lang="en-US" sz="2000" b="0" smtClean="0"/>
              <a:t>D1 = {day | 1&lt;= day &lt;= 28}</a:t>
            </a:r>
          </a:p>
          <a:p>
            <a:pPr>
              <a:lnSpc>
                <a:spcPct val="90000"/>
              </a:lnSpc>
            </a:pPr>
            <a:r>
              <a:rPr lang="en-US" sz="2000" b="0" smtClean="0"/>
              <a:t>D2 = {day | day = 29}</a:t>
            </a:r>
          </a:p>
          <a:p>
            <a:pPr>
              <a:lnSpc>
                <a:spcPct val="90000"/>
              </a:lnSpc>
            </a:pPr>
            <a:r>
              <a:rPr lang="en-US" sz="2000" b="0" smtClean="0"/>
              <a:t>D3 = {day | day = 30}</a:t>
            </a:r>
          </a:p>
          <a:p>
            <a:pPr>
              <a:lnSpc>
                <a:spcPct val="90000"/>
              </a:lnSpc>
            </a:pPr>
            <a:r>
              <a:rPr lang="en-US" sz="2000" b="0" smtClean="0"/>
              <a:t>D4 = {day | day = 31}</a:t>
            </a:r>
          </a:p>
          <a:p>
            <a:pPr>
              <a:lnSpc>
                <a:spcPct val="90000"/>
              </a:lnSpc>
            </a:pPr>
            <a:endParaRPr lang="en-US" sz="2000" b="0" smtClean="0"/>
          </a:p>
          <a:p>
            <a:pPr>
              <a:lnSpc>
                <a:spcPct val="90000"/>
              </a:lnSpc>
            </a:pPr>
            <a:r>
              <a:rPr lang="en-US" sz="2000" b="0" smtClean="0"/>
              <a:t>Y1 = {year | year = 1900}</a:t>
            </a:r>
          </a:p>
          <a:p>
            <a:pPr>
              <a:lnSpc>
                <a:spcPct val="90000"/>
              </a:lnSpc>
            </a:pPr>
            <a:r>
              <a:rPr lang="en-US" sz="2000" b="0" smtClean="0"/>
              <a:t>Y2 = {year | 1812 &lt;= year &lt;= 2012 AND (year != 1900) AND (year mod 4 = 0)}</a:t>
            </a:r>
          </a:p>
          <a:p>
            <a:pPr>
              <a:lnSpc>
                <a:spcPct val="90000"/>
              </a:lnSpc>
            </a:pPr>
            <a:r>
              <a:rPr lang="en-US" sz="2000" b="0" smtClean="0"/>
              <a:t>Y3 = {year | (1812 &lt;= year &lt;= 2012 AND year mod 4 != 0 )}</a:t>
            </a:r>
            <a:endParaRPr lang="en-US" sz="2400" b="0" smtClean="0"/>
          </a:p>
        </p:txBody>
      </p:sp>
      <p:sp>
        <p:nvSpPr>
          <p:cNvPr id="17414" name="Rectangle 6"/>
          <p:cNvSpPr>
            <a:spLocks noChangeArrowheads="1"/>
          </p:cNvSpPr>
          <p:nvPr/>
        </p:nvSpPr>
        <p:spPr bwMode="auto">
          <a:xfrm>
            <a:off x="4140200" y="3354388"/>
            <a:ext cx="1584325" cy="1368425"/>
          </a:xfrm>
          <a:prstGeom prst="rect">
            <a:avLst/>
          </a:prstGeom>
          <a:solidFill>
            <a:schemeClr val="accent1"/>
          </a:solidFill>
          <a:ln w="12700">
            <a:solidFill>
              <a:schemeClr val="tx1"/>
            </a:solidFill>
            <a:miter lim="800000"/>
            <a:headEnd/>
            <a:tailEnd/>
          </a:ln>
          <a:effectLst/>
        </p:spPr>
        <p:txBody>
          <a:bodyPr wrap="none" anchor="ctr"/>
          <a:lstStyle/>
          <a:p>
            <a:endParaRPr lang="en-CA"/>
          </a:p>
        </p:txBody>
      </p:sp>
      <p:sp>
        <p:nvSpPr>
          <p:cNvPr id="17415" name="Line 7"/>
          <p:cNvSpPr>
            <a:spLocks noChangeShapeType="1"/>
          </p:cNvSpPr>
          <p:nvPr/>
        </p:nvSpPr>
        <p:spPr bwMode="auto">
          <a:xfrm>
            <a:off x="4140200" y="4003675"/>
            <a:ext cx="1584325" cy="0"/>
          </a:xfrm>
          <a:prstGeom prst="line">
            <a:avLst/>
          </a:prstGeom>
          <a:noFill/>
          <a:ln w="12700">
            <a:solidFill>
              <a:schemeClr val="tx1"/>
            </a:solidFill>
            <a:round/>
            <a:headEnd/>
            <a:tailEnd/>
          </a:ln>
          <a:effectLst/>
        </p:spPr>
        <p:txBody>
          <a:bodyPr/>
          <a:lstStyle/>
          <a:p>
            <a:endParaRPr lang="en-CA"/>
          </a:p>
        </p:txBody>
      </p:sp>
      <p:sp>
        <p:nvSpPr>
          <p:cNvPr id="17416" name="Line 8"/>
          <p:cNvSpPr>
            <a:spLocks noChangeShapeType="1"/>
          </p:cNvSpPr>
          <p:nvPr/>
        </p:nvSpPr>
        <p:spPr bwMode="auto">
          <a:xfrm flipV="1">
            <a:off x="4932363" y="3354388"/>
            <a:ext cx="0" cy="1368425"/>
          </a:xfrm>
          <a:prstGeom prst="line">
            <a:avLst/>
          </a:prstGeom>
          <a:noFill/>
          <a:ln w="12700">
            <a:solidFill>
              <a:schemeClr val="tx1"/>
            </a:solidFill>
            <a:round/>
            <a:headEnd/>
            <a:tailEnd/>
          </a:ln>
          <a:effectLst/>
        </p:spPr>
        <p:txBody>
          <a:bodyPr/>
          <a:lstStyle/>
          <a:p>
            <a:endParaRPr lang="en-CA"/>
          </a:p>
        </p:txBody>
      </p:sp>
      <p:sp>
        <p:nvSpPr>
          <p:cNvPr id="17417" name="Rectangle 9"/>
          <p:cNvSpPr>
            <a:spLocks noChangeArrowheads="1"/>
          </p:cNvSpPr>
          <p:nvPr/>
        </p:nvSpPr>
        <p:spPr bwMode="auto">
          <a:xfrm>
            <a:off x="7091363" y="692150"/>
            <a:ext cx="1584325" cy="1368425"/>
          </a:xfrm>
          <a:prstGeom prst="rect">
            <a:avLst/>
          </a:prstGeom>
          <a:solidFill>
            <a:schemeClr val="accent1"/>
          </a:solidFill>
          <a:ln w="12700">
            <a:solidFill>
              <a:schemeClr val="tx1"/>
            </a:solidFill>
            <a:miter lim="800000"/>
            <a:headEnd/>
            <a:tailEnd/>
          </a:ln>
          <a:effectLst/>
        </p:spPr>
        <p:txBody>
          <a:bodyPr wrap="none" anchor="ctr"/>
          <a:lstStyle/>
          <a:p>
            <a:endParaRPr lang="en-CA"/>
          </a:p>
        </p:txBody>
      </p:sp>
      <p:sp>
        <p:nvSpPr>
          <p:cNvPr id="17418" name="Line 10"/>
          <p:cNvSpPr>
            <a:spLocks noChangeShapeType="1"/>
          </p:cNvSpPr>
          <p:nvPr/>
        </p:nvSpPr>
        <p:spPr bwMode="auto">
          <a:xfrm>
            <a:off x="7091363" y="1341438"/>
            <a:ext cx="1584325" cy="0"/>
          </a:xfrm>
          <a:prstGeom prst="line">
            <a:avLst/>
          </a:prstGeom>
          <a:noFill/>
          <a:ln w="12700">
            <a:solidFill>
              <a:schemeClr val="tx1"/>
            </a:solidFill>
            <a:round/>
            <a:headEnd/>
            <a:tailEnd/>
          </a:ln>
          <a:effectLst/>
        </p:spPr>
        <p:txBody>
          <a:bodyPr/>
          <a:lstStyle/>
          <a:p>
            <a:endParaRPr lang="en-CA"/>
          </a:p>
        </p:txBody>
      </p:sp>
      <p:sp>
        <p:nvSpPr>
          <p:cNvPr id="17419" name="Line 11"/>
          <p:cNvSpPr>
            <a:spLocks noChangeShapeType="1"/>
          </p:cNvSpPr>
          <p:nvPr/>
        </p:nvSpPr>
        <p:spPr bwMode="auto">
          <a:xfrm flipH="1" flipV="1">
            <a:off x="7883525" y="692150"/>
            <a:ext cx="1588" cy="649288"/>
          </a:xfrm>
          <a:prstGeom prst="line">
            <a:avLst/>
          </a:prstGeom>
          <a:noFill/>
          <a:ln w="12700">
            <a:solidFill>
              <a:schemeClr val="tx1"/>
            </a:solidFill>
            <a:round/>
            <a:headEnd/>
            <a:tailEnd/>
          </a:ln>
          <a:effectLst/>
        </p:spPr>
        <p:txBody>
          <a:bodyPr/>
          <a:lstStyle/>
          <a:p>
            <a:endParaRPr lang="en-CA"/>
          </a:p>
        </p:txBody>
      </p:sp>
      <p:sp>
        <p:nvSpPr>
          <p:cNvPr id="17420" name="Rectangle 12"/>
          <p:cNvSpPr>
            <a:spLocks noChangeArrowheads="1"/>
          </p:cNvSpPr>
          <p:nvPr/>
        </p:nvSpPr>
        <p:spPr bwMode="auto">
          <a:xfrm>
            <a:off x="7164388" y="3644900"/>
            <a:ext cx="1584325" cy="1368425"/>
          </a:xfrm>
          <a:prstGeom prst="rect">
            <a:avLst/>
          </a:prstGeom>
          <a:solidFill>
            <a:schemeClr val="accent1"/>
          </a:solidFill>
          <a:ln w="12700">
            <a:solidFill>
              <a:schemeClr val="tx1"/>
            </a:solidFill>
            <a:miter lim="800000"/>
            <a:headEnd/>
            <a:tailEnd/>
          </a:ln>
          <a:effectLst/>
        </p:spPr>
        <p:txBody>
          <a:bodyPr wrap="none" anchor="ctr"/>
          <a:lstStyle/>
          <a:p>
            <a:endParaRPr lang="en-CA"/>
          </a:p>
        </p:txBody>
      </p:sp>
      <p:sp>
        <p:nvSpPr>
          <p:cNvPr id="17421" name="Line 13"/>
          <p:cNvSpPr>
            <a:spLocks noChangeShapeType="1"/>
          </p:cNvSpPr>
          <p:nvPr/>
        </p:nvSpPr>
        <p:spPr bwMode="auto">
          <a:xfrm>
            <a:off x="7164388" y="4294188"/>
            <a:ext cx="1584325" cy="0"/>
          </a:xfrm>
          <a:prstGeom prst="line">
            <a:avLst/>
          </a:prstGeom>
          <a:noFill/>
          <a:ln w="12700">
            <a:solidFill>
              <a:schemeClr val="tx1"/>
            </a:solidFill>
            <a:round/>
            <a:headEnd/>
            <a:tailEnd/>
          </a:ln>
          <a:effectLst/>
        </p:spPr>
        <p:txBody>
          <a:bodyPr/>
          <a:lstStyle/>
          <a:p>
            <a:endParaRPr lang="en-CA"/>
          </a:p>
        </p:txBody>
      </p:sp>
      <p:sp>
        <p:nvSpPr>
          <p:cNvPr id="17422" name="Line 14"/>
          <p:cNvSpPr>
            <a:spLocks noChangeShapeType="1"/>
          </p:cNvSpPr>
          <p:nvPr/>
        </p:nvSpPr>
        <p:spPr bwMode="auto">
          <a:xfrm flipH="1" flipV="1">
            <a:off x="7956550" y="3644900"/>
            <a:ext cx="1588" cy="649288"/>
          </a:xfrm>
          <a:prstGeom prst="line">
            <a:avLst/>
          </a:prstGeom>
          <a:noFill/>
          <a:ln w="12700">
            <a:solidFill>
              <a:schemeClr val="tx1"/>
            </a:solidFill>
            <a:round/>
            <a:headEnd/>
            <a:tailEnd/>
          </a:ln>
          <a:effectLst/>
        </p:spPr>
        <p:txBody>
          <a:bodyPr/>
          <a:lstStyle/>
          <a:p>
            <a:endParaRPr lang="en-CA"/>
          </a:p>
        </p:txBody>
      </p:sp>
      <p:sp>
        <p:nvSpPr>
          <p:cNvPr id="17423" name="Rectangle 15"/>
          <p:cNvSpPr>
            <a:spLocks noChangeArrowheads="1"/>
          </p:cNvSpPr>
          <p:nvPr/>
        </p:nvSpPr>
        <p:spPr bwMode="auto">
          <a:xfrm>
            <a:off x="7691438" y="188913"/>
            <a:ext cx="481012" cy="519112"/>
          </a:xfrm>
          <a:prstGeom prst="rect">
            <a:avLst/>
          </a:prstGeom>
          <a:noFill/>
          <a:ln w="12700">
            <a:noFill/>
            <a:miter lim="800000"/>
            <a:headEnd/>
            <a:tailEnd/>
          </a:ln>
          <a:effectLst/>
        </p:spPr>
        <p:txBody>
          <a:bodyPr wrap="none">
            <a:spAutoFit/>
          </a:bodyPr>
          <a:lstStyle/>
          <a:p>
            <a:r>
              <a:rPr lang="en-US" sz="2800">
                <a:solidFill>
                  <a:schemeClr val="tx2"/>
                </a:solidFill>
              </a:rPr>
              <a:t>M</a:t>
            </a:r>
          </a:p>
        </p:txBody>
      </p:sp>
      <p:sp>
        <p:nvSpPr>
          <p:cNvPr id="17424" name="Rectangle 16"/>
          <p:cNvSpPr>
            <a:spLocks noChangeArrowheads="1"/>
          </p:cNvSpPr>
          <p:nvPr/>
        </p:nvSpPr>
        <p:spPr bwMode="auto">
          <a:xfrm>
            <a:off x="4706938" y="2852738"/>
            <a:ext cx="441325" cy="519112"/>
          </a:xfrm>
          <a:prstGeom prst="rect">
            <a:avLst/>
          </a:prstGeom>
          <a:noFill/>
          <a:ln w="12700">
            <a:noFill/>
            <a:miter lim="800000"/>
            <a:headEnd/>
            <a:tailEnd/>
          </a:ln>
          <a:effectLst/>
        </p:spPr>
        <p:txBody>
          <a:bodyPr wrap="none">
            <a:spAutoFit/>
          </a:bodyPr>
          <a:lstStyle/>
          <a:p>
            <a:r>
              <a:rPr lang="en-US" sz="2800">
                <a:solidFill>
                  <a:schemeClr val="tx2"/>
                </a:solidFill>
              </a:rPr>
              <a:t>D</a:t>
            </a:r>
          </a:p>
        </p:txBody>
      </p:sp>
      <p:sp>
        <p:nvSpPr>
          <p:cNvPr id="17425" name="Rectangle 17"/>
          <p:cNvSpPr>
            <a:spLocks noChangeArrowheads="1"/>
          </p:cNvSpPr>
          <p:nvPr/>
        </p:nvSpPr>
        <p:spPr bwMode="auto">
          <a:xfrm>
            <a:off x="7740650" y="3141663"/>
            <a:ext cx="420688" cy="519112"/>
          </a:xfrm>
          <a:prstGeom prst="rect">
            <a:avLst/>
          </a:prstGeom>
          <a:noFill/>
          <a:ln w="12700">
            <a:noFill/>
            <a:miter lim="800000"/>
            <a:headEnd/>
            <a:tailEnd/>
          </a:ln>
          <a:effectLst/>
        </p:spPr>
        <p:txBody>
          <a:bodyPr wrap="none">
            <a:spAutoFit/>
          </a:bodyPr>
          <a:lstStyle/>
          <a:p>
            <a:r>
              <a:rPr lang="en-US" sz="2800">
                <a:solidFill>
                  <a:schemeClr val="tx2"/>
                </a:solidFill>
              </a:rPr>
              <a:t>Y</a:t>
            </a:r>
          </a:p>
        </p:txBody>
      </p:sp>
    </p:spTree>
    <p:extLst>
      <p:ext uri="{BB962C8B-B14F-4D97-AF65-F5344CB8AC3E}">
        <p14:creationId xmlns:p14="http://schemas.microsoft.com/office/powerpoint/2010/main" val="4055973186"/>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sz="2700" b="0" smtClean="0">
                <a:latin typeface="Courier New" pitchFamily="49" charset="0"/>
              </a:rPr>
              <a:t>NextDate</a:t>
            </a:r>
            <a:r>
              <a:rPr lang="en-US" sz="2700" b="0" smtClean="0"/>
              <a:t/>
            </a:r>
            <a:br>
              <a:rPr lang="en-US" sz="2700" b="0" smtClean="0"/>
            </a:br>
            <a:r>
              <a:rPr lang="en-US" sz="2200" b="0" smtClean="0">
                <a:solidFill>
                  <a:schemeClr val="tx1"/>
                </a:solidFill>
                <a:effectLst/>
              </a:rPr>
              <a:t>Weak Equivalence Class Testing (WECT) - </a:t>
            </a:r>
            <a:r>
              <a:rPr lang="en-US" sz="2200" b="0" smtClean="0">
                <a:effectLst/>
              </a:rPr>
              <a:t>Test Cases</a:t>
            </a:r>
          </a:p>
        </p:txBody>
      </p:sp>
      <p:sp>
        <p:nvSpPr>
          <p:cNvPr id="18435" name="Rectangle 3"/>
          <p:cNvSpPr>
            <a:spLocks noGrp="1" noChangeArrowheads="1"/>
          </p:cNvSpPr>
          <p:nvPr>
            <p:ph idx="1"/>
          </p:nvPr>
        </p:nvSpPr>
        <p:spPr>
          <a:xfrm>
            <a:off x="179388" y="1268413"/>
            <a:ext cx="8713787" cy="417512"/>
          </a:xfrm>
        </p:spPr>
        <p:txBody>
          <a:bodyPr/>
          <a:lstStyle/>
          <a:p>
            <a:pPr>
              <a:lnSpc>
                <a:spcPct val="90000"/>
              </a:lnSpc>
            </a:pPr>
            <a:r>
              <a:rPr lang="en-US" sz="2400" b="0" smtClean="0"/>
              <a:t>Number of WECT test cases=maximum partition size (D)=4</a:t>
            </a:r>
          </a:p>
        </p:txBody>
      </p:sp>
      <p:graphicFrame>
        <p:nvGraphicFramePr>
          <p:cNvPr id="18507" name="Group 75"/>
          <p:cNvGraphicFramePr>
            <a:graphicFrameLocks noGrp="1"/>
          </p:cNvGraphicFramePr>
          <p:nvPr>
            <p:extLst/>
          </p:nvPr>
        </p:nvGraphicFramePr>
        <p:xfrm>
          <a:off x="539750" y="2205038"/>
          <a:ext cx="7777163" cy="2578291"/>
        </p:xfrm>
        <a:graphic>
          <a:graphicData uri="http://schemas.openxmlformats.org/drawingml/2006/table">
            <a:tbl>
              <a:tblPr/>
              <a:tblGrid>
                <a:gridCol w="1555750">
                  <a:extLst>
                    <a:ext uri="{9D8B030D-6E8A-4147-A177-3AD203B41FA5}">
                      <a16:colId xmlns:a16="http://schemas.microsoft.com/office/drawing/2014/main" val="20000"/>
                    </a:ext>
                  </a:extLst>
                </a:gridCol>
                <a:gridCol w="1555750">
                  <a:extLst>
                    <a:ext uri="{9D8B030D-6E8A-4147-A177-3AD203B41FA5}">
                      <a16:colId xmlns:a16="http://schemas.microsoft.com/office/drawing/2014/main" val="20001"/>
                    </a:ext>
                  </a:extLst>
                </a:gridCol>
                <a:gridCol w="1554163">
                  <a:extLst>
                    <a:ext uri="{9D8B030D-6E8A-4147-A177-3AD203B41FA5}">
                      <a16:colId xmlns:a16="http://schemas.microsoft.com/office/drawing/2014/main" val="20002"/>
                    </a:ext>
                  </a:extLst>
                </a:gridCol>
                <a:gridCol w="1555750">
                  <a:extLst>
                    <a:ext uri="{9D8B030D-6E8A-4147-A177-3AD203B41FA5}">
                      <a16:colId xmlns:a16="http://schemas.microsoft.com/office/drawing/2014/main" val="20003"/>
                    </a:ext>
                  </a:extLst>
                </a:gridCol>
                <a:gridCol w="1555750">
                  <a:extLst>
                    <a:ext uri="{9D8B030D-6E8A-4147-A177-3AD203B41FA5}">
                      <a16:colId xmlns:a16="http://schemas.microsoft.com/office/drawing/2014/main" val="20004"/>
                    </a:ext>
                  </a:extLst>
                </a:gridCol>
              </a:tblGrid>
              <a:tr h="182563">
                <a:tc>
                  <a:txBody>
                    <a:bodyPr/>
                    <a:lstStyle/>
                    <a:p>
                      <a:pPr marL="0" marR="0" lvl="0" indent="0" algn="l" defTabSz="920750" rtl="0" eaLnBrk="0" fontAlgn="base" latinLnBrk="0" hangingPunct="0">
                        <a:lnSpc>
                          <a:spcPct val="93000"/>
                        </a:lnSpc>
                        <a:spcBef>
                          <a:spcPct val="40000"/>
                        </a:spcBef>
                        <a:spcAft>
                          <a:spcPct val="0"/>
                        </a:spcAft>
                        <a:buClr>
                          <a:schemeClr val="tx1"/>
                        </a:buClr>
                        <a:buSzPct val="100000"/>
                        <a:buFont typeface="Wingdings" pitchFamily="2" charset="2"/>
                        <a:buNone/>
                        <a:tabLst/>
                      </a:pPr>
                      <a:r>
                        <a:rPr kumimoji="0" lang="en-US" sz="1800" b="1" i="0" u="none" strike="noStrike" cap="none" normalizeH="0" baseline="0" dirty="0" smtClean="0">
                          <a:ln>
                            <a:noFill/>
                          </a:ln>
                          <a:solidFill>
                            <a:schemeClr val="tx2"/>
                          </a:solidFill>
                          <a:effectLst/>
                          <a:latin typeface="Helvetica" pitchFamily="34" charset="0"/>
                        </a:rPr>
                        <a:t>Test Case 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20750" rtl="0" eaLnBrk="0" fontAlgn="base" latinLnBrk="0" hangingPunct="0">
                        <a:lnSpc>
                          <a:spcPct val="93000"/>
                        </a:lnSpc>
                        <a:spcBef>
                          <a:spcPct val="40000"/>
                        </a:spcBef>
                        <a:spcAft>
                          <a:spcPct val="0"/>
                        </a:spcAft>
                        <a:buClr>
                          <a:schemeClr val="tx1"/>
                        </a:buClr>
                        <a:buSzPct val="100000"/>
                        <a:buFont typeface="Wingdings" pitchFamily="2" charset="2"/>
                        <a:buNone/>
                        <a:tabLst/>
                      </a:pPr>
                      <a:r>
                        <a:rPr kumimoji="0" lang="en-US" sz="1800" b="1" i="0" u="none" strike="noStrike" cap="none" normalizeH="0" baseline="0" smtClean="0">
                          <a:ln>
                            <a:noFill/>
                          </a:ln>
                          <a:solidFill>
                            <a:schemeClr val="tx2"/>
                          </a:solidFill>
                          <a:effectLst/>
                          <a:latin typeface="Helvetica" pitchFamily="34" charset="0"/>
                        </a:rPr>
                        <a:t>Month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20750" rtl="0" eaLnBrk="0" fontAlgn="base" latinLnBrk="0" hangingPunct="0">
                        <a:lnSpc>
                          <a:spcPct val="93000"/>
                        </a:lnSpc>
                        <a:spcBef>
                          <a:spcPct val="40000"/>
                        </a:spcBef>
                        <a:spcAft>
                          <a:spcPct val="0"/>
                        </a:spcAft>
                        <a:buClr>
                          <a:schemeClr val="tx1"/>
                        </a:buClr>
                        <a:buSzPct val="100000"/>
                        <a:buFont typeface="Wingdings" pitchFamily="2" charset="2"/>
                        <a:buNone/>
                        <a:tabLst/>
                      </a:pPr>
                      <a:r>
                        <a:rPr kumimoji="0" lang="en-US" sz="1800" b="1" i="0" u="none" strike="noStrike" cap="none" normalizeH="0" baseline="0" smtClean="0">
                          <a:ln>
                            <a:noFill/>
                          </a:ln>
                          <a:solidFill>
                            <a:schemeClr val="tx2"/>
                          </a:solidFill>
                          <a:effectLst/>
                          <a:latin typeface="Helvetica" pitchFamily="34" charset="0"/>
                        </a:rPr>
                        <a:t>Day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20750" rtl="0" eaLnBrk="0" fontAlgn="base" latinLnBrk="0" hangingPunct="0">
                        <a:lnSpc>
                          <a:spcPct val="93000"/>
                        </a:lnSpc>
                        <a:spcBef>
                          <a:spcPct val="40000"/>
                        </a:spcBef>
                        <a:spcAft>
                          <a:spcPct val="0"/>
                        </a:spcAft>
                        <a:buClr>
                          <a:schemeClr val="tx1"/>
                        </a:buClr>
                        <a:buSzPct val="100000"/>
                        <a:buFont typeface="Wingdings" pitchFamily="2" charset="2"/>
                        <a:buNone/>
                        <a:tabLst/>
                      </a:pPr>
                      <a:r>
                        <a:rPr kumimoji="0" lang="en-US" sz="1800" b="1" i="0" u="none" strike="noStrike" cap="none" normalizeH="0" baseline="0" smtClean="0">
                          <a:ln>
                            <a:noFill/>
                          </a:ln>
                          <a:solidFill>
                            <a:schemeClr val="tx2"/>
                          </a:solidFill>
                          <a:effectLst/>
                          <a:latin typeface="Helvetica" pitchFamily="34" charset="0"/>
                        </a:rPr>
                        <a:t>Year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20750" rtl="0" eaLnBrk="0" fontAlgn="base" latinLnBrk="0" hangingPunct="0">
                        <a:lnSpc>
                          <a:spcPct val="93000"/>
                        </a:lnSpc>
                        <a:spcBef>
                          <a:spcPct val="40000"/>
                        </a:spcBef>
                        <a:spcAft>
                          <a:spcPct val="0"/>
                        </a:spcAft>
                        <a:buClr>
                          <a:schemeClr val="tx1"/>
                        </a:buClr>
                        <a:buSzPct val="100000"/>
                        <a:buFont typeface="Wingdings" pitchFamily="2" charset="2"/>
                        <a:buNone/>
                        <a:tabLst/>
                      </a:pPr>
                      <a:r>
                        <a:rPr kumimoji="0" lang="en-US" sz="1800" b="1" i="0" u="none" strike="noStrike" cap="none" normalizeH="0" baseline="0" smtClean="0">
                          <a:ln>
                            <a:noFill/>
                          </a:ln>
                          <a:solidFill>
                            <a:schemeClr val="tx2"/>
                          </a:solidFill>
                          <a:effectLst/>
                          <a:latin typeface="Helvetica" pitchFamily="34" charset="0"/>
                        </a:rPr>
                        <a:t>Output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85763">
                <a:tc>
                  <a:txBody>
                    <a:bodyPr/>
                    <a:lstStyle/>
                    <a:p>
                      <a:pPr marL="0" marR="0" lvl="0" indent="0" algn="l" defTabSz="920750" rtl="0" eaLnBrk="0" fontAlgn="base" latinLnBrk="0" hangingPunct="0">
                        <a:lnSpc>
                          <a:spcPct val="93000"/>
                        </a:lnSpc>
                        <a:spcBef>
                          <a:spcPct val="40000"/>
                        </a:spcBef>
                        <a:spcAft>
                          <a:spcPct val="0"/>
                        </a:spcAft>
                        <a:buClr>
                          <a:schemeClr val="tx1"/>
                        </a:buClr>
                        <a:buSzPct val="100000"/>
                        <a:buFont typeface="Wingdings" pitchFamily="2" charset="2"/>
                        <a:buNone/>
                        <a:tabLst/>
                      </a:pPr>
                      <a:r>
                        <a:rPr kumimoji="0" lang="en-US" sz="1800" b="1" i="0" u="none" strike="noStrike" cap="none" normalizeH="0" baseline="0" smtClean="0">
                          <a:ln>
                            <a:noFill/>
                          </a:ln>
                          <a:solidFill>
                            <a:schemeClr val="tx2"/>
                          </a:solidFill>
                          <a:effectLst/>
                          <a:latin typeface="Helvetica" pitchFamily="34" charset="0"/>
                        </a:rPr>
                        <a:t>WETC1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20750" rtl="0" eaLnBrk="0" fontAlgn="base" latinLnBrk="0" hangingPunct="0">
                        <a:lnSpc>
                          <a:spcPct val="93000"/>
                        </a:lnSpc>
                        <a:spcBef>
                          <a:spcPct val="40000"/>
                        </a:spcBef>
                        <a:spcAft>
                          <a:spcPct val="0"/>
                        </a:spcAft>
                        <a:buClr>
                          <a:schemeClr val="tx1"/>
                        </a:buClr>
                        <a:buSzPct val="100000"/>
                        <a:buFont typeface="Wingdings" pitchFamily="2" charset="2"/>
                        <a:buNone/>
                        <a:tabLst/>
                      </a:pPr>
                      <a:r>
                        <a:rPr kumimoji="0" lang="en-US" sz="1800" b="1" i="0" u="none" strike="noStrike" cap="none" normalizeH="0" baseline="0" smtClean="0">
                          <a:ln>
                            <a:noFill/>
                          </a:ln>
                          <a:solidFill>
                            <a:schemeClr val="tx2"/>
                          </a:solidFill>
                          <a:effectLst/>
                          <a:latin typeface="Helvetica" pitchFamily="34"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20750" rtl="0" eaLnBrk="0" fontAlgn="base" latinLnBrk="0" hangingPunct="0">
                        <a:lnSpc>
                          <a:spcPct val="93000"/>
                        </a:lnSpc>
                        <a:spcBef>
                          <a:spcPct val="40000"/>
                        </a:spcBef>
                        <a:spcAft>
                          <a:spcPct val="0"/>
                        </a:spcAft>
                        <a:buClr>
                          <a:schemeClr val="tx1"/>
                        </a:buClr>
                        <a:buSzPct val="100000"/>
                        <a:buFont typeface="Wingdings" pitchFamily="2" charset="2"/>
                        <a:buNone/>
                        <a:tabLst/>
                      </a:pPr>
                      <a:r>
                        <a:rPr kumimoji="0" lang="en-US" sz="1900" b="1" i="0" u="none" strike="noStrike" cap="none" normalizeH="0" baseline="0" smtClean="0">
                          <a:ln>
                            <a:noFill/>
                          </a:ln>
                          <a:solidFill>
                            <a:schemeClr val="tx2"/>
                          </a:solidFill>
                          <a:effectLst/>
                          <a:latin typeface="Helvetica" pitchFamily="34" charset="0"/>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20750" rtl="0" eaLnBrk="0" fontAlgn="base" latinLnBrk="0" hangingPunct="0">
                        <a:lnSpc>
                          <a:spcPct val="93000"/>
                        </a:lnSpc>
                        <a:spcBef>
                          <a:spcPct val="40000"/>
                        </a:spcBef>
                        <a:spcAft>
                          <a:spcPct val="0"/>
                        </a:spcAft>
                        <a:buClr>
                          <a:schemeClr val="tx1"/>
                        </a:buClr>
                        <a:buSzPct val="100000"/>
                        <a:buFont typeface="Wingdings" pitchFamily="2" charset="2"/>
                        <a:buNone/>
                        <a:tabLst/>
                      </a:pPr>
                      <a:r>
                        <a:rPr kumimoji="0" lang="en-US" sz="1800" b="1" i="0" u="none" strike="noStrike" cap="none" normalizeH="0" baseline="0" smtClean="0">
                          <a:ln>
                            <a:noFill/>
                          </a:ln>
                          <a:solidFill>
                            <a:schemeClr val="tx2"/>
                          </a:solidFill>
                          <a:effectLst/>
                          <a:latin typeface="Helvetica" pitchFamily="34" charset="0"/>
                        </a:rPr>
                        <a:t>1900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20750" rtl="0" eaLnBrk="0" fontAlgn="base" latinLnBrk="0" hangingPunct="0">
                        <a:lnSpc>
                          <a:spcPct val="93000"/>
                        </a:lnSpc>
                        <a:spcBef>
                          <a:spcPct val="40000"/>
                        </a:spcBef>
                        <a:spcAft>
                          <a:spcPct val="0"/>
                        </a:spcAft>
                        <a:buClr>
                          <a:schemeClr val="tx1"/>
                        </a:buClr>
                        <a:buSzPct val="100000"/>
                        <a:buFont typeface="Wingdings" pitchFamily="2" charset="2"/>
                        <a:buNone/>
                        <a:tabLst/>
                      </a:pPr>
                      <a:r>
                        <a:rPr kumimoji="0" lang="en-US" sz="1800" b="1" i="0" u="none" strike="noStrike" cap="none" normalizeH="0" baseline="0" smtClean="0">
                          <a:ln>
                            <a:noFill/>
                          </a:ln>
                          <a:solidFill>
                            <a:schemeClr val="tx2"/>
                          </a:solidFill>
                          <a:effectLst/>
                          <a:latin typeface="Helvetica" pitchFamily="34" charset="0"/>
                        </a:rPr>
                        <a:t>6/15/1900</a:t>
                      </a:r>
                      <a:endParaRPr kumimoji="0" lang="en-US" sz="1900" b="1" i="0" u="none" strike="noStrike" cap="none" normalizeH="0" baseline="0" smtClean="0">
                        <a:ln>
                          <a:noFill/>
                        </a:ln>
                        <a:solidFill>
                          <a:schemeClr val="tx2"/>
                        </a:solidFill>
                        <a:effectLst/>
                        <a:latin typeface="Helvetic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7350">
                <a:tc>
                  <a:txBody>
                    <a:bodyPr/>
                    <a:lstStyle/>
                    <a:p>
                      <a:pPr marL="0" marR="0" lvl="0" indent="0" algn="l" defTabSz="920750" rtl="0" eaLnBrk="0" fontAlgn="base" latinLnBrk="0" hangingPunct="0">
                        <a:lnSpc>
                          <a:spcPct val="93000"/>
                        </a:lnSpc>
                        <a:spcBef>
                          <a:spcPct val="40000"/>
                        </a:spcBef>
                        <a:spcAft>
                          <a:spcPct val="0"/>
                        </a:spcAft>
                        <a:buClr>
                          <a:schemeClr val="tx1"/>
                        </a:buClr>
                        <a:buSzPct val="100000"/>
                        <a:buFont typeface="Wingdings" pitchFamily="2" charset="2"/>
                        <a:buNone/>
                        <a:tabLst/>
                      </a:pPr>
                      <a:r>
                        <a:rPr kumimoji="0" lang="en-US" sz="1800" b="1" i="0" u="none" strike="noStrike" cap="none" normalizeH="0" baseline="0" smtClean="0">
                          <a:ln>
                            <a:noFill/>
                          </a:ln>
                          <a:solidFill>
                            <a:schemeClr val="tx2"/>
                          </a:solidFill>
                          <a:effectLst/>
                          <a:latin typeface="Helvetica" pitchFamily="34" charset="0"/>
                        </a:rPr>
                        <a:t>WETC2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20750" rtl="0" eaLnBrk="0" fontAlgn="base" latinLnBrk="0" hangingPunct="0">
                        <a:lnSpc>
                          <a:spcPct val="93000"/>
                        </a:lnSpc>
                        <a:spcBef>
                          <a:spcPct val="40000"/>
                        </a:spcBef>
                        <a:spcAft>
                          <a:spcPct val="0"/>
                        </a:spcAft>
                        <a:buClr>
                          <a:schemeClr val="tx1"/>
                        </a:buClr>
                        <a:buSzPct val="100000"/>
                        <a:buFont typeface="Wingdings" pitchFamily="2" charset="2"/>
                        <a:buNone/>
                        <a:tabLst/>
                      </a:pPr>
                      <a:r>
                        <a:rPr kumimoji="0" lang="en-US" sz="1800" b="1" i="0" u="none" strike="noStrike" cap="none" normalizeH="0" baseline="0" smtClean="0">
                          <a:ln>
                            <a:noFill/>
                          </a:ln>
                          <a:solidFill>
                            <a:schemeClr val="tx2"/>
                          </a:solidFill>
                          <a:effectLst/>
                          <a:latin typeface="Helvetica" pitchFamily="34"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20750" rtl="0" eaLnBrk="0" fontAlgn="base" latinLnBrk="0" hangingPunct="0">
                        <a:lnSpc>
                          <a:spcPct val="93000"/>
                        </a:lnSpc>
                        <a:spcBef>
                          <a:spcPct val="40000"/>
                        </a:spcBef>
                        <a:spcAft>
                          <a:spcPct val="0"/>
                        </a:spcAft>
                        <a:buClr>
                          <a:schemeClr val="tx1"/>
                        </a:buClr>
                        <a:buSzPct val="100000"/>
                        <a:buFont typeface="Wingdings" pitchFamily="2" charset="2"/>
                        <a:buNone/>
                        <a:tabLst/>
                      </a:pPr>
                      <a:r>
                        <a:rPr kumimoji="0" lang="en-US" sz="1900" b="1" i="0" u="none" strike="noStrike" cap="none" normalizeH="0" baseline="0" smtClean="0">
                          <a:ln>
                            <a:noFill/>
                          </a:ln>
                          <a:solidFill>
                            <a:schemeClr val="tx2"/>
                          </a:solidFill>
                          <a:effectLst/>
                          <a:latin typeface="Helvetica" pitchFamily="34" charset="0"/>
                        </a:rPr>
                        <a:t>29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20750" rtl="0" eaLnBrk="0" fontAlgn="base" latinLnBrk="0" hangingPunct="0">
                        <a:lnSpc>
                          <a:spcPct val="93000"/>
                        </a:lnSpc>
                        <a:spcBef>
                          <a:spcPct val="40000"/>
                        </a:spcBef>
                        <a:spcAft>
                          <a:spcPct val="0"/>
                        </a:spcAft>
                        <a:buClr>
                          <a:schemeClr val="tx1"/>
                        </a:buClr>
                        <a:buSzPct val="100000"/>
                        <a:buFont typeface="Wingdings" pitchFamily="2" charset="2"/>
                        <a:buNone/>
                        <a:tabLst/>
                      </a:pPr>
                      <a:r>
                        <a:rPr kumimoji="0" lang="en-US" sz="1900" b="1" i="0" u="none" strike="noStrike" cap="none" normalizeH="0" baseline="0" smtClean="0">
                          <a:ln>
                            <a:noFill/>
                          </a:ln>
                          <a:solidFill>
                            <a:schemeClr val="tx2"/>
                          </a:solidFill>
                          <a:effectLst/>
                          <a:latin typeface="Helvetica" pitchFamily="34" charset="0"/>
                        </a:rPr>
                        <a:t>1912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20750" rtl="0" eaLnBrk="0" fontAlgn="base" latinLnBrk="0" hangingPunct="0">
                        <a:lnSpc>
                          <a:spcPct val="93000"/>
                        </a:lnSpc>
                        <a:spcBef>
                          <a:spcPct val="40000"/>
                        </a:spcBef>
                        <a:spcAft>
                          <a:spcPct val="0"/>
                        </a:spcAft>
                        <a:buClr>
                          <a:schemeClr val="tx1"/>
                        </a:buClr>
                        <a:buSzPct val="100000"/>
                        <a:buFont typeface="Wingdings" pitchFamily="2" charset="2"/>
                        <a:buNone/>
                        <a:tabLst/>
                      </a:pPr>
                      <a:r>
                        <a:rPr kumimoji="0" lang="en-US" sz="1800" b="1" i="0" u="none" strike="noStrike" cap="none" normalizeH="0" baseline="0" smtClean="0">
                          <a:ln>
                            <a:noFill/>
                          </a:ln>
                          <a:solidFill>
                            <a:schemeClr val="tx2"/>
                          </a:solidFill>
                          <a:effectLst/>
                          <a:latin typeface="Helvetica" pitchFamily="34" charset="0"/>
                        </a:rPr>
                        <a:t>7/30/1912</a:t>
                      </a:r>
                      <a:endParaRPr kumimoji="0" lang="en-US" sz="1900" b="1" i="0" u="none" strike="noStrike" cap="none" normalizeH="0" baseline="0" smtClean="0">
                        <a:ln>
                          <a:noFill/>
                        </a:ln>
                        <a:solidFill>
                          <a:schemeClr val="tx2"/>
                        </a:solidFill>
                        <a:effectLst/>
                        <a:latin typeface="Helvetic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5763">
                <a:tc>
                  <a:txBody>
                    <a:bodyPr/>
                    <a:lstStyle/>
                    <a:p>
                      <a:pPr marL="0" marR="0" lvl="0" indent="0" algn="l" defTabSz="920750" rtl="0" eaLnBrk="0" fontAlgn="base" latinLnBrk="0" hangingPunct="0">
                        <a:lnSpc>
                          <a:spcPct val="93000"/>
                        </a:lnSpc>
                        <a:spcBef>
                          <a:spcPct val="40000"/>
                        </a:spcBef>
                        <a:spcAft>
                          <a:spcPct val="0"/>
                        </a:spcAft>
                        <a:buClr>
                          <a:schemeClr val="tx1"/>
                        </a:buClr>
                        <a:buSzPct val="100000"/>
                        <a:buFont typeface="Wingdings" pitchFamily="2" charset="2"/>
                        <a:buNone/>
                        <a:tabLst/>
                      </a:pPr>
                      <a:r>
                        <a:rPr kumimoji="0" lang="en-US" sz="1800" b="1" i="0" u="none" strike="noStrike" cap="none" normalizeH="0" baseline="0" smtClean="0">
                          <a:ln>
                            <a:noFill/>
                          </a:ln>
                          <a:solidFill>
                            <a:schemeClr val="tx2"/>
                          </a:solidFill>
                          <a:effectLst/>
                          <a:latin typeface="Helvetica" pitchFamily="34" charset="0"/>
                        </a:rPr>
                        <a:t>WETC3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20750" rtl="0" eaLnBrk="0" fontAlgn="base" latinLnBrk="0" hangingPunct="0">
                        <a:lnSpc>
                          <a:spcPct val="93000"/>
                        </a:lnSpc>
                        <a:spcBef>
                          <a:spcPct val="40000"/>
                        </a:spcBef>
                        <a:spcAft>
                          <a:spcPct val="0"/>
                        </a:spcAft>
                        <a:buClr>
                          <a:schemeClr val="tx1"/>
                        </a:buClr>
                        <a:buSzPct val="100000"/>
                        <a:buFont typeface="Wingdings" pitchFamily="2" charset="2"/>
                        <a:buNone/>
                        <a:tabLst/>
                      </a:pPr>
                      <a:r>
                        <a:rPr kumimoji="0" lang="en-US" sz="1800" b="1" i="0" u="none" strike="noStrike" cap="none" normalizeH="0" baseline="0" smtClean="0">
                          <a:ln>
                            <a:noFill/>
                          </a:ln>
                          <a:solidFill>
                            <a:schemeClr val="tx2"/>
                          </a:solidFill>
                          <a:effectLst/>
                          <a:latin typeface="Helvetica"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20750" rtl="0" eaLnBrk="0" fontAlgn="base" latinLnBrk="0" hangingPunct="0">
                        <a:lnSpc>
                          <a:spcPct val="93000"/>
                        </a:lnSpc>
                        <a:spcBef>
                          <a:spcPct val="40000"/>
                        </a:spcBef>
                        <a:spcAft>
                          <a:spcPct val="0"/>
                        </a:spcAft>
                        <a:buClr>
                          <a:schemeClr val="tx1"/>
                        </a:buClr>
                        <a:buSzPct val="100000"/>
                        <a:buFont typeface="Wingdings" pitchFamily="2" charset="2"/>
                        <a:buNone/>
                        <a:tabLst/>
                      </a:pPr>
                      <a:r>
                        <a:rPr kumimoji="0" lang="en-US" sz="1800" b="1" i="0" u="none" strike="noStrike" cap="none" normalizeH="0" baseline="0" smtClean="0">
                          <a:ln>
                            <a:noFill/>
                          </a:ln>
                          <a:solidFill>
                            <a:schemeClr val="tx2"/>
                          </a:solidFill>
                          <a:effectLst/>
                          <a:latin typeface="Helvetica" pitchFamily="34" charset="0"/>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20750" rtl="0" eaLnBrk="0" fontAlgn="base" latinLnBrk="0" hangingPunct="0">
                        <a:lnSpc>
                          <a:spcPct val="93000"/>
                        </a:lnSpc>
                        <a:spcBef>
                          <a:spcPct val="40000"/>
                        </a:spcBef>
                        <a:spcAft>
                          <a:spcPct val="0"/>
                        </a:spcAft>
                        <a:buClr>
                          <a:schemeClr val="tx1"/>
                        </a:buClr>
                        <a:buSzPct val="100000"/>
                        <a:buFont typeface="Wingdings" pitchFamily="2" charset="2"/>
                        <a:buNone/>
                        <a:tabLst/>
                      </a:pPr>
                      <a:r>
                        <a:rPr kumimoji="0" lang="en-US" sz="1800" b="1" i="0" u="none" strike="noStrike" cap="none" normalizeH="0" baseline="0" smtClean="0">
                          <a:ln>
                            <a:noFill/>
                          </a:ln>
                          <a:solidFill>
                            <a:schemeClr val="tx2"/>
                          </a:solidFill>
                          <a:effectLst/>
                          <a:latin typeface="Helvetica" pitchFamily="34" charset="0"/>
                        </a:rPr>
                        <a:t>1913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20750" rtl="0" eaLnBrk="0" fontAlgn="base" latinLnBrk="0" hangingPunct="0">
                        <a:lnSpc>
                          <a:spcPct val="93000"/>
                        </a:lnSpc>
                        <a:spcBef>
                          <a:spcPct val="40000"/>
                        </a:spcBef>
                        <a:spcAft>
                          <a:spcPct val="0"/>
                        </a:spcAft>
                        <a:buClr>
                          <a:schemeClr val="tx1"/>
                        </a:buClr>
                        <a:buSzPct val="100000"/>
                        <a:buFont typeface="Wingdings" pitchFamily="2" charset="2"/>
                        <a:buNone/>
                        <a:tabLst/>
                      </a:pPr>
                      <a:r>
                        <a:rPr kumimoji="0" lang="en-US" sz="1800" b="1" i="0" u="none" strike="noStrike" cap="none" normalizeH="0" baseline="0" smtClean="0">
                          <a:ln>
                            <a:noFill/>
                          </a:ln>
                          <a:solidFill>
                            <a:schemeClr val="tx2"/>
                          </a:solidFill>
                          <a:effectLst/>
                          <a:latin typeface="Helvetica" pitchFamily="34" charset="0"/>
                        </a:rPr>
                        <a:t>Invalid Input date (not possible)</a:t>
                      </a:r>
                      <a:endParaRPr kumimoji="0" lang="en-US" sz="1900" b="1" i="0" u="none" strike="noStrike" cap="none" normalizeH="0" baseline="0" smtClean="0">
                        <a:ln>
                          <a:noFill/>
                        </a:ln>
                        <a:solidFill>
                          <a:schemeClr val="tx2"/>
                        </a:solidFill>
                        <a:effectLst/>
                        <a:latin typeface="Helvetic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5763">
                <a:tc>
                  <a:txBody>
                    <a:bodyPr/>
                    <a:lstStyle/>
                    <a:p>
                      <a:pPr marL="0" marR="0" lvl="0" indent="0" algn="l" defTabSz="920750" rtl="0" eaLnBrk="0" fontAlgn="base" latinLnBrk="0" hangingPunct="0">
                        <a:lnSpc>
                          <a:spcPct val="93000"/>
                        </a:lnSpc>
                        <a:spcBef>
                          <a:spcPct val="40000"/>
                        </a:spcBef>
                        <a:spcAft>
                          <a:spcPct val="0"/>
                        </a:spcAft>
                        <a:buClr>
                          <a:schemeClr val="tx1"/>
                        </a:buClr>
                        <a:buSzPct val="100000"/>
                        <a:buFont typeface="Wingdings" pitchFamily="2" charset="2"/>
                        <a:buNone/>
                        <a:tabLst/>
                      </a:pPr>
                      <a:r>
                        <a:rPr kumimoji="0" lang="en-US" sz="1800" b="1" i="0" u="none" strike="noStrike" cap="none" normalizeH="0" baseline="0" smtClean="0">
                          <a:ln>
                            <a:noFill/>
                          </a:ln>
                          <a:solidFill>
                            <a:schemeClr val="tx2"/>
                          </a:solidFill>
                          <a:effectLst/>
                          <a:latin typeface="Helvetica" pitchFamily="34" charset="0"/>
                        </a:rPr>
                        <a:t>WETC4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20750" rtl="0" eaLnBrk="0" fontAlgn="base" latinLnBrk="0" hangingPunct="0">
                        <a:lnSpc>
                          <a:spcPct val="93000"/>
                        </a:lnSpc>
                        <a:spcBef>
                          <a:spcPct val="40000"/>
                        </a:spcBef>
                        <a:spcAft>
                          <a:spcPct val="0"/>
                        </a:spcAft>
                        <a:buClr>
                          <a:schemeClr val="tx1"/>
                        </a:buClr>
                        <a:buSzPct val="100000"/>
                        <a:buFont typeface="Wingdings" pitchFamily="2" charset="2"/>
                        <a:buNone/>
                        <a:tabLst/>
                      </a:pPr>
                      <a:r>
                        <a:rPr kumimoji="0" lang="en-US" sz="1800" b="1" i="0" u="none" strike="noStrike" cap="none" normalizeH="0" baseline="0" smtClean="0">
                          <a:ln>
                            <a:noFill/>
                          </a:ln>
                          <a:solidFill>
                            <a:schemeClr val="tx2"/>
                          </a:solidFill>
                          <a:effectLst/>
                          <a:latin typeface="Helvetica" pitchFamily="34" charset="0"/>
                        </a:rPr>
                        <a:t>5</a:t>
                      </a:r>
                      <a:endParaRPr kumimoji="0" lang="en-US" sz="1800" b="1" i="0" u="none" strike="noStrike" cap="none" normalizeH="0" baseline="0" dirty="0" smtClean="0">
                        <a:ln>
                          <a:noFill/>
                        </a:ln>
                        <a:solidFill>
                          <a:schemeClr val="tx2"/>
                        </a:solidFill>
                        <a:effectLst/>
                        <a:latin typeface="Helvetic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20750" rtl="0" eaLnBrk="0" fontAlgn="base" latinLnBrk="0" hangingPunct="0">
                        <a:lnSpc>
                          <a:spcPct val="93000"/>
                        </a:lnSpc>
                        <a:spcBef>
                          <a:spcPct val="40000"/>
                        </a:spcBef>
                        <a:spcAft>
                          <a:spcPct val="0"/>
                        </a:spcAft>
                        <a:buClr>
                          <a:schemeClr val="tx1"/>
                        </a:buClr>
                        <a:buSzPct val="100000"/>
                        <a:buFont typeface="Wingdings" pitchFamily="2" charset="2"/>
                        <a:buNone/>
                        <a:tabLst/>
                      </a:pPr>
                      <a:r>
                        <a:rPr kumimoji="0" lang="en-US" sz="1800" b="1" i="0" u="none" strike="noStrike" cap="none" normalizeH="0" baseline="0" smtClean="0">
                          <a:ln>
                            <a:noFill/>
                          </a:ln>
                          <a:solidFill>
                            <a:schemeClr val="tx2"/>
                          </a:solidFill>
                          <a:effectLst/>
                          <a:latin typeface="Helvetica" pitchFamily="34" charset="0"/>
                        </a:rPr>
                        <a:t>31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20750" rtl="0" eaLnBrk="0" fontAlgn="base" latinLnBrk="0" hangingPunct="0">
                        <a:lnSpc>
                          <a:spcPct val="93000"/>
                        </a:lnSpc>
                        <a:spcBef>
                          <a:spcPct val="40000"/>
                        </a:spcBef>
                        <a:spcAft>
                          <a:spcPct val="0"/>
                        </a:spcAft>
                        <a:buClr>
                          <a:schemeClr val="tx1"/>
                        </a:buClr>
                        <a:buSzPct val="100000"/>
                        <a:buFont typeface="Wingdings" pitchFamily="2" charset="2"/>
                        <a:buNone/>
                        <a:tabLst/>
                      </a:pPr>
                      <a:r>
                        <a:rPr kumimoji="0" lang="en-US" sz="1800" b="1" i="0" u="none" strike="noStrike" cap="none" normalizeH="0" baseline="0" smtClean="0">
                          <a:ln>
                            <a:noFill/>
                          </a:ln>
                          <a:solidFill>
                            <a:schemeClr val="tx2"/>
                          </a:solidFill>
                          <a:effectLst/>
                          <a:latin typeface="Helvetica" pitchFamily="34" charset="0"/>
                        </a:rPr>
                        <a:t>1900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20750" rtl="0" eaLnBrk="0" fontAlgn="base" latinLnBrk="0" hangingPunct="0">
                        <a:lnSpc>
                          <a:spcPct val="93000"/>
                        </a:lnSpc>
                        <a:spcBef>
                          <a:spcPct val="40000"/>
                        </a:spcBef>
                        <a:spcAft>
                          <a:spcPct val="0"/>
                        </a:spcAft>
                        <a:buClr>
                          <a:schemeClr val="tx1"/>
                        </a:buClr>
                        <a:buSzPct val="100000"/>
                        <a:buFont typeface="Wingdings" pitchFamily="2" charset="2"/>
                        <a:buNone/>
                        <a:tabLst/>
                      </a:pPr>
                      <a:r>
                        <a:rPr kumimoji="0" lang="en-US" sz="1800" b="1" i="0" u="none" strike="noStrike" cap="none" normalizeH="0" baseline="0" smtClean="0">
                          <a:ln>
                            <a:noFill/>
                          </a:ln>
                          <a:solidFill>
                            <a:schemeClr val="tx2"/>
                          </a:solidFill>
                          <a:effectLst/>
                          <a:latin typeface="Helvetica" pitchFamily="34" charset="0"/>
                        </a:rPr>
                        <a:t>Invalid Input date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500091933"/>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2800" b="0" dirty="0" err="1" smtClean="0">
                <a:latin typeface="Courier New" pitchFamily="49" charset="0"/>
              </a:rPr>
              <a:t>NextDate</a:t>
            </a:r>
            <a:r>
              <a:rPr lang="en-US" sz="2800" b="0" dirty="0" smtClean="0"/>
              <a:t/>
            </a:r>
            <a:br>
              <a:rPr lang="en-US" sz="2800" b="0" dirty="0" smtClean="0"/>
            </a:br>
            <a:r>
              <a:rPr lang="en-US" sz="2200" b="0" dirty="0" smtClean="0">
                <a:solidFill>
                  <a:schemeClr val="tx1"/>
                </a:solidFill>
                <a:effectLst/>
              </a:rPr>
              <a:t>Strong Equivalence Class Testing (</a:t>
            </a:r>
            <a:r>
              <a:rPr lang="en-US" sz="2200" b="0" dirty="0" smtClean="0">
                <a:effectLst/>
              </a:rPr>
              <a:t>SECT)</a:t>
            </a:r>
            <a:r>
              <a:rPr lang="en-US" sz="2200" b="0" dirty="0" smtClean="0">
                <a:solidFill>
                  <a:schemeClr val="tx1"/>
                </a:solidFill>
                <a:effectLst/>
              </a:rPr>
              <a:t> - </a:t>
            </a:r>
            <a:r>
              <a:rPr lang="en-US" sz="2200" b="0" dirty="0" smtClean="0">
                <a:effectLst/>
              </a:rPr>
              <a:t>Test Cases</a:t>
            </a:r>
            <a:endParaRPr lang="en-US" sz="2800" b="0" dirty="0" smtClean="0"/>
          </a:p>
        </p:txBody>
      </p:sp>
      <p:graphicFrame>
        <p:nvGraphicFramePr>
          <p:cNvPr id="19702" name="Group 246"/>
          <p:cNvGraphicFramePr>
            <a:graphicFrameLocks noGrp="1"/>
          </p:cNvGraphicFramePr>
          <p:nvPr/>
        </p:nvGraphicFramePr>
        <p:xfrm>
          <a:off x="246063" y="2106613"/>
          <a:ext cx="3897312" cy="4400876"/>
        </p:xfrm>
        <a:graphic>
          <a:graphicData uri="http://schemas.openxmlformats.org/drawingml/2006/table">
            <a:tbl>
              <a:tblPr/>
              <a:tblGrid>
                <a:gridCol w="62865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62865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1268412">
                  <a:extLst>
                    <a:ext uri="{9D8B030D-6E8A-4147-A177-3AD203B41FA5}">
                      <a16:colId xmlns:a16="http://schemas.microsoft.com/office/drawing/2014/main" val="20004"/>
                    </a:ext>
                  </a:extLst>
                </a:gridCol>
              </a:tblGrid>
              <a:tr h="2301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dirty="0" smtClean="0">
                          <a:ln>
                            <a:noFill/>
                          </a:ln>
                          <a:solidFill>
                            <a:schemeClr val="tx1"/>
                          </a:solidFill>
                          <a:effectLst/>
                          <a:latin typeface="Helvetica" pitchFamily="34" charset="0"/>
                          <a:cs typeface="Times New Roman" pitchFamily="18" charset="0"/>
                        </a:rPr>
                        <a:t>Test Case ID</a:t>
                      </a:r>
                      <a:endParaRPr kumimoji="0" lang="en-US" sz="1600" b="1" i="0" u="none" strike="noStrike" cap="none" normalizeH="0" baseline="-25000" dirty="0" smtClean="0">
                        <a:ln>
                          <a:noFill/>
                        </a:ln>
                        <a:solidFill>
                          <a:schemeClr val="tx1"/>
                        </a:solidFill>
                        <a:effectLst/>
                        <a:latin typeface="Helvetica" pitchFamily="34"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Month</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Day</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Year</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dirty="0" smtClean="0">
                          <a:ln>
                            <a:noFill/>
                          </a:ln>
                          <a:solidFill>
                            <a:schemeClr val="tx1"/>
                          </a:solidFill>
                          <a:effectLst/>
                          <a:latin typeface="Helvetica" pitchFamily="34" charset="0"/>
                          <a:cs typeface="Times New Roman" pitchFamily="18" charset="0"/>
                        </a:rPr>
                        <a:t>Expected Output</a:t>
                      </a:r>
                      <a:endParaRPr kumimoji="0" lang="en-US" sz="1600" b="1" i="0" u="none" strike="noStrike" cap="none" normalizeH="0" baseline="-25000" dirty="0" smtClean="0">
                        <a:ln>
                          <a:noFill/>
                        </a:ln>
                        <a:solidFill>
                          <a:schemeClr val="tx1"/>
                        </a:solidFill>
                        <a:effectLst/>
                        <a:latin typeface="Helvetica" pitchFamily="34"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2301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SE1</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6</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14</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1900</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6/15/1900</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301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SE2</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6</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14</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1912</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6/15/1912</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301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SE3</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6</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14</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1913</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6/15/1913</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301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SE4</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6</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29</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1900</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6/30/1900</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301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SE5</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6</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29</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1912</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6/30/1912</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301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SE6</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6</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29</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1913</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6/30/1913</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301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SE7</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6</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30</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1900</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7/1/1900</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301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SE8</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6</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30</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1912</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7/1/1912</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301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SE9</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6</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30</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1913</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7/1/1913</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301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SE10</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6</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31</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1900</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ERROR</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301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SE11</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6</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31</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1912</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ERROR</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301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SE12</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6</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31</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1913</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ERROR</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301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SE13</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7</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14</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1900</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7/15/1900</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301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SE14</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7</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14</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1912</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7/15/1912</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2301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SE15</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7</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14</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1913</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7/15/1913</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2301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SE16</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7</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29</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1900</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7/30/1900</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2301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SE17</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7</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29</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1912</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7/30/1912</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bl>
          </a:graphicData>
        </a:graphic>
      </p:graphicFrame>
      <p:graphicFrame>
        <p:nvGraphicFramePr>
          <p:cNvPr id="19703" name="Group 247"/>
          <p:cNvGraphicFramePr>
            <a:graphicFrameLocks noGrp="1"/>
          </p:cNvGraphicFramePr>
          <p:nvPr/>
        </p:nvGraphicFramePr>
        <p:xfrm>
          <a:off x="4643438" y="2036763"/>
          <a:ext cx="3897312" cy="4494222"/>
        </p:xfrm>
        <a:graphic>
          <a:graphicData uri="http://schemas.openxmlformats.org/drawingml/2006/table">
            <a:tbl>
              <a:tblPr/>
              <a:tblGrid>
                <a:gridCol w="62865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62865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1268412">
                  <a:extLst>
                    <a:ext uri="{9D8B030D-6E8A-4147-A177-3AD203B41FA5}">
                      <a16:colId xmlns:a16="http://schemas.microsoft.com/office/drawing/2014/main" val="20004"/>
                    </a:ext>
                  </a:extLst>
                </a:gridCol>
              </a:tblGrid>
              <a:tr h="2365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SE18</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7</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29</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1913</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7/30/1913</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365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SE19</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7</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30</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1900</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7/31/1900</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365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SE20</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7</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30</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1912</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7/31/1912</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365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SE21</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7</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30</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1913</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7/31/1913</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365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SE22</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7</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31</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1900</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8/1/1900</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365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SE23</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7</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31</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1912</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8/1/1912</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365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SE24</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7</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31</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1913</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8/1/1913</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365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SE25</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2</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14</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1900</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2/15/1900</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365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SE26</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2</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14</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1912</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2/15/1912</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365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SE27</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2</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14</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1913</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2/15/1913</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365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SE28</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2</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29</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1900</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ERROR</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365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SE29</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2</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29</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1912</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3/1/1912</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365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SE30</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2</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29</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1913</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ERROR</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365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SE31</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2</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30</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1900</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ERROR</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365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SE32</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2</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30</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1912</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ERROR</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2365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SE33</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2</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30</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1913</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ERROR</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2365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SE34</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2</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31</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1900</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ERROR</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2365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SE35</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2</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31</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1912</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ERROR</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r h="2365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SE36</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2</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31</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1913</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25000" smtClean="0">
                          <a:ln>
                            <a:noFill/>
                          </a:ln>
                          <a:solidFill>
                            <a:schemeClr val="tx1"/>
                          </a:solidFill>
                          <a:effectLst/>
                          <a:latin typeface="Helvetica" pitchFamily="34" charset="0"/>
                          <a:cs typeface="Times New Roman" pitchFamily="18" charset="0"/>
                        </a:rPr>
                        <a:t>ERROR</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8"/>
                  </a:ext>
                </a:extLst>
              </a:tr>
            </a:tbl>
          </a:graphicData>
        </a:graphic>
      </p:graphicFrame>
      <p:sp>
        <p:nvSpPr>
          <p:cNvPr id="19699" name="Rectangle 3"/>
          <p:cNvSpPr>
            <a:spLocks noChangeArrowheads="1"/>
          </p:cNvSpPr>
          <p:nvPr/>
        </p:nvSpPr>
        <p:spPr bwMode="auto">
          <a:xfrm>
            <a:off x="179388" y="1268413"/>
            <a:ext cx="8713787" cy="638175"/>
          </a:xfrm>
          <a:prstGeom prst="rect">
            <a:avLst/>
          </a:prstGeom>
          <a:noFill/>
          <a:ln w="12700">
            <a:noFill/>
            <a:miter lim="800000"/>
            <a:headEnd/>
            <a:tailEnd/>
          </a:ln>
        </p:spPr>
        <p:txBody>
          <a:bodyPr lIns="90488" tIns="44450" rIns="90488" bIns="44450">
            <a:spAutoFit/>
          </a:bodyPr>
          <a:lstStyle/>
          <a:p>
            <a:pPr marL="327025" indent="-327025" defTabSz="920750">
              <a:lnSpc>
                <a:spcPct val="90000"/>
              </a:lnSpc>
              <a:spcBef>
                <a:spcPct val="40000"/>
              </a:spcBef>
              <a:buClr>
                <a:schemeClr val="tx1"/>
              </a:buClr>
              <a:buSzPct val="100000"/>
              <a:buFont typeface="Wingdings" pitchFamily="2" charset="2"/>
              <a:buChar char="§"/>
            </a:pPr>
            <a:r>
              <a:rPr lang="en-US" sz="2000" b="0">
                <a:solidFill>
                  <a:schemeClr val="tx2"/>
                </a:solidFill>
                <a:latin typeface="Helvetica" pitchFamily="34" charset="0"/>
              </a:rPr>
              <a:t>Number of SECT test cases= partition size (D) x partition size (M) x partition size (Y) = 3x4x3=36 test cases</a:t>
            </a:r>
          </a:p>
        </p:txBody>
      </p:sp>
    </p:spTree>
    <p:extLst>
      <p:ext uri="{BB962C8B-B14F-4D97-AF65-F5344CB8AC3E}">
        <p14:creationId xmlns:p14="http://schemas.microsoft.com/office/powerpoint/2010/main" val="3178995285"/>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z="2700" b="0" smtClean="0">
                <a:effectLst/>
              </a:rPr>
              <a:t>Equivalence Class Testing</a:t>
            </a:r>
            <a:br>
              <a:rPr lang="en-US" sz="2700" b="0" smtClean="0">
                <a:effectLst/>
              </a:rPr>
            </a:br>
            <a:r>
              <a:rPr lang="en-US" sz="2700" smtClean="0">
                <a:effectLst/>
                <a:latin typeface="Courier New" pitchFamily="49" charset="0"/>
              </a:rPr>
              <a:t>NextDate</a:t>
            </a:r>
            <a:r>
              <a:rPr lang="en-US" sz="2700" b="0" smtClean="0">
                <a:effectLst/>
              </a:rPr>
              <a:t> Example - Discussion</a:t>
            </a:r>
          </a:p>
        </p:txBody>
      </p:sp>
      <p:sp>
        <p:nvSpPr>
          <p:cNvPr id="20483" name="Rectangle 3"/>
          <p:cNvSpPr>
            <a:spLocks noGrp="1" noChangeArrowheads="1"/>
          </p:cNvSpPr>
          <p:nvPr>
            <p:ph idx="1"/>
          </p:nvPr>
        </p:nvSpPr>
        <p:spPr>
          <a:xfrm>
            <a:off x="179388" y="1268413"/>
            <a:ext cx="8713787" cy="2709862"/>
          </a:xfrm>
        </p:spPr>
        <p:txBody>
          <a:bodyPr/>
          <a:lstStyle/>
          <a:p>
            <a:pPr>
              <a:lnSpc>
                <a:spcPct val="90000"/>
              </a:lnSpc>
            </a:pPr>
            <a:r>
              <a:rPr lang="en-US" sz="2400" b="0" smtClean="0"/>
              <a:t>If error conditions are a high priority, we should extend strong equivalence class testing to include invalid classes</a:t>
            </a:r>
          </a:p>
          <a:p>
            <a:pPr marL="742950" lvl="1" indent="-285750">
              <a:lnSpc>
                <a:spcPct val="90000"/>
              </a:lnSpc>
            </a:pPr>
            <a:r>
              <a:rPr lang="en-US" sz="1800" b="1" smtClean="0"/>
              <a:t>E.g., year | year &lt; 1812 or year &gt; 2012</a:t>
            </a:r>
            <a:endParaRPr lang="en-US" sz="2000" b="1" smtClean="0"/>
          </a:p>
          <a:p>
            <a:pPr>
              <a:lnSpc>
                <a:spcPct val="90000"/>
              </a:lnSpc>
            </a:pPr>
            <a:r>
              <a:rPr lang="en-US" sz="2400" b="0" smtClean="0"/>
              <a:t>Equivalence Class Testing is appropriate when input data defined in terms of ranges and sets of discrete values</a:t>
            </a:r>
          </a:p>
          <a:p>
            <a:pPr>
              <a:lnSpc>
                <a:spcPct val="90000"/>
              </a:lnSpc>
            </a:pPr>
            <a:r>
              <a:rPr lang="en-US" sz="2400" b="0" smtClean="0"/>
              <a:t>We can also consider extra equivalence classes to consider the “invalid” situations, e.g., years before 1812 or after 2012</a:t>
            </a:r>
          </a:p>
        </p:txBody>
      </p:sp>
    </p:spTree>
    <p:extLst>
      <p:ext uri="{BB962C8B-B14F-4D97-AF65-F5344CB8AC3E}">
        <p14:creationId xmlns:p14="http://schemas.microsoft.com/office/powerpoint/2010/main" val="32512413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474" name="Rectangle 2"/>
          <p:cNvSpPr>
            <a:spLocks noGrp="1" noChangeArrowheads="1"/>
          </p:cNvSpPr>
          <p:nvPr>
            <p:ph type="title"/>
          </p:nvPr>
        </p:nvSpPr>
        <p:spPr>
          <a:noFill/>
          <a:ln w="9525"/>
        </p:spPr>
        <p:txBody>
          <a:bodyPr/>
          <a:lstStyle/>
          <a:p>
            <a:r>
              <a:rPr lang="en-US" sz="2000" dirty="0" smtClean="0">
                <a:effectLst/>
              </a:rPr>
              <a:t>Equivalence Class Testing – Class Exercise</a:t>
            </a:r>
            <a:br>
              <a:rPr lang="en-US" sz="2000" dirty="0" smtClean="0">
                <a:effectLst/>
              </a:rPr>
            </a:br>
            <a:r>
              <a:rPr lang="en-US" sz="2000" dirty="0" smtClean="0">
                <a:effectLst/>
              </a:rPr>
              <a:t>JFreeChart </a:t>
            </a:r>
          </a:p>
        </p:txBody>
      </p:sp>
      <p:sp>
        <p:nvSpPr>
          <p:cNvPr id="1001475" name="Rectangle 3"/>
          <p:cNvSpPr>
            <a:spLocks noGrp="1" noChangeArrowheads="1"/>
          </p:cNvSpPr>
          <p:nvPr>
            <p:ph idx="1"/>
          </p:nvPr>
        </p:nvSpPr>
        <p:spPr>
          <a:xfrm>
            <a:off x="5649" y="936253"/>
            <a:ext cx="9138351" cy="1628651"/>
          </a:xfrm>
        </p:spPr>
        <p:txBody>
          <a:bodyPr/>
          <a:lstStyle/>
          <a:p>
            <a:pPr>
              <a:lnSpc>
                <a:spcPct val="100000"/>
              </a:lnSpc>
              <a:spcBef>
                <a:spcPct val="0"/>
              </a:spcBef>
              <a:buClrTx/>
              <a:buSzTx/>
              <a:buFontTx/>
              <a:buChar char="•"/>
            </a:pPr>
            <a:r>
              <a:rPr lang="en-US" sz="2000" dirty="0" smtClean="0"/>
              <a:t>We will test this system in lab #2</a:t>
            </a:r>
          </a:p>
          <a:p>
            <a:pPr>
              <a:lnSpc>
                <a:spcPct val="100000"/>
              </a:lnSpc>
              <a:spcBef>
                <a:spcPct val="0"/>
              </a:spcBef>
              <a:buClrTx/>
              <a:buSzTx/>
              <a:buFontTx/>
              <a:buChar char="•"/>
            </a:pPr>
            <a:r>
              <a:rPr lang="en-US" sz="2000" dirty="0" smtClean="0">
                <a:solidFill>
                  <a:srgbClr val="663300"/>
                </a:solidFill>
              </a:rPr>
              <a:t>http://www.jfree.org/jfreechart</a:t>
            </a:r>
          </a:p>
          <a:p>
            <a:pPr>
              <a:lnSpc>
                <a:spcPct val="100000"/>
              </a:lnSpc>
              <a:spcBef>
                <a:spcPct val="0"/>
              </a:spcBef>
              <a:buClrTx/>
              <a:buSzTx/>
              <a:buFontTx/>
              <a:buChar char="•"/>
            </a:pPr>
            <a:r>
              <a:rPr lang="en-US" sz="2000" dirty="0" smtClean="0"/>
              <a:t>The JFreeChart framework is a free/open-source library intended to be integrated into other systems as a quick and simple way to add charting functionality to Java applications. </a:t>
            </a:r>
          </a:p>
        </p:txBody>
      </p:sp>
      <p:pic>
        <p:nvPicPr>
          <p:cNvPr id="1001477" name="Picture 5"/>
          <p:cNvPicPr>
            <a:picLocks noChangeAspect="1" noChangeArrowheads="1"/>
          </p:cNvPicPr>
          <p:nvPr/>
        </p:nvPicPr>
        <p:blipFill>
          <a:blip r:embed="rId3" cstate="print"/>
          <a:srcRect/>
          <a:stretch>
            <a:fillRect/>
          </a:stretch>
        </p:blipFill>
        <p:spPr bwMode="auto">
          <a:xfrm>
            <a:off x="2264303" y="2852936"/>
            <a:ext cx="4827977" cy="3890764"/>
          </a:xfrm>
          <a:prstGeom prst="rect">
            <a:avLst/>
          </a:prstGeom>
          <a:noFill/>
          <a:ln w="9525">
            <a:noFill/>
            <a:miter lim="800000"/>
            <a:headEnd/>
            <a:tailEnd/>
          </a:ln>
        </p:spPr>
      </p:pic>
    </p:spTree>
    <p:extLst>
      <p:ext uri="{BB962C8B-B14F-4D97-AF65-F5344CB8AC3E}">
        <p14:creationId xmlns:p14="http://schemas.microsoft.com/office/powerpoint/2010/main" val="1887602021"/>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22" name="Rectangle 2"/>
          <p:cNvSpPr>
            <a:spLocks noGrp="1" noChangeArrowheads="1"/>
          </p:cNvSpPr>
          <p:nvPr>
            <p:ph type="title"/>
          </p:nvPr>
        </p:nvSpPr>
        <p:spPr>
          <a:noFill/>
          <a:ln w="9525"/>
        </p:spPr>
        <p:txBody>
          <a:bodyPr/>
          <a:lstStyle/>
          <a:p>
            <a:r>
              <a:rPr lang="en-US" sz="2400" smtClean="0">
                <a:effectLst/>
              </a:rPr>
              <a:t>JFreeChart – Requirements</a:t>
            </a:r>
          </a:p>
        </p:txBody>
      </p:sp>
      <p:sp>
        <p:nvSpPr>
          <p:cNvPr id="1003523" name="Rectangle 3"/>
          <p:cNvSpPr>
            <a:spLocks noGrp="1" noChangeArrowheads="1"/>
          </p:cNvSpPr>
          <p:nvPr>
            <p:ph idx="1"/>
          </p:nvPr>
        </p:nvSpPr>
        <p:spPr>
          <a:xfrm>
            <a:off x="5649" y="764704"/>
            <a:ext cx="9138351" cy="5737468"/>
          </a:xfrm>
        </p:spPr>
        <p:txBody>
          <a:bodyPr/>
          <a:lstStyle/>
          <a:p>
            <a:r>
              <a:rPr lang="en-US" sz="2000" dirty="0" smtClean="0"/>
              <a:t>Reminder: SW Requirements can come in many different formats, e.g., plain English, UML models, Javadoc, …</a:t>
            </a:r>
          </a:p>
          <a:p>
            <a:r>
              <a:rPr lang="en-US" sz="2000" dirty="0" smtClean="0"/>
              <a:t>In lab #2, we will use the Javadoc documentation of JFreeChart as its requirements </a:t>
            </a:r>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r>
              <a:rPr lang="en-US" sz="2000" dirty="0" smtClean="0"/>
              <a:t>Start reviewing the lab #2 document and the JFreeChart Javadoc after the class (are online).</a:t>
            </a:r>
          </a:p>
        </p:txBody>
      </p:sp>
      <p:pic>
        <p:nvPicPr>
          <p:cNvPr id="1003524" name="Picture 4"/>
          <p:cNvPicPr>
            <a:picLocks noChangeAspect="1" noChangeArrowheads="1"/>
          </p:cNvPicPr>
          <p:nvPr/>
        </p:nvPicPr>
        <p:blipFill>
          <a:blip r:embed="rId2" cstate="print"/>
          <a:srcRect r="60564" b="38194"/>
          <a:stretch>
            <a:fillRect/>
          </a:stretch>
        </p:blipFill>
        <p:spPr bwMode="auto">
          <a:xfrm>
            <a:off x="755650" y="2283495"/>
            <a:ext cx="7308850" cy="3233737"/>
          </a:xfrm>
          <a:prstGeom prst="rect">
            <a:avLst/>
          </a:prstGeom>
          <a:noFill/>
          <a:ln w="12700">
            <a:noFill/>
            <a:miter lim="800000"/>
            <a:headEnd/>
            <a:tailEnd/>
          </a:ln>
          <a:effectLst/>
        </p:spPr>
      </p:pic>
    </p:spTree>
    <p:extLst>
      <p:ext uri="{BB962C8B-B14F-4D97-AF65-F5344CB8AC3E}">
        <p14:creationId xmlns:p14="http://schemas.microsoft.com/office/powerpoint/2010/main" val="4086028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35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0352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570" name="Rectangle 2"/>
          <p:cNvSpPr>
            <a:spLocks noGrp="1" noChangeArrowheads="1"/>
          </p:cNvSpPr>
          <p:nvPr>
            <p:ph type="title"/>
          </p:nvPr>
        </p:nvSpPr>
        <p:spPr>
          <a:noFill/>
          <a:ln w="9525"/>
        </p:spPr>
        <p:txBody>
          <a:bodyPr/>
          <a:lstStyle/>
          <a:p>
            <a:r>
              <a:rPr lang="en-US" sz="2400" smtClean="0">
                <a:effectLst/>
              </a:rPr>
              <a:t>Lab #2 - JFreeChart – Classes to test based on requirements</a:t>
            </a:r>
          </a:p>
        </p:txBody>
      </p:sp>
      <p:sp>
        <p:nvSpPr>
          <p:cNvPr id="1005571" name="Rectangle 3"/>
          <p:cNvSpPr>
            <a:spLocks noGrp="1" noChangeArrowheads="1"/>
          </p:cNvSpPr>
          <p:nvPr>
            <p:ph idx="1"/>
          </p:nvPr>
        </p:nvSpPr>
        <p:spPr/>
        <p:txBody>
          <a:bodyPr/>
          <a:lstStyle/>
          <a:p>
            <a:r>
              <a:rPr lang="en-US" smtClean="0">
                <a:latin typeface="Courier New" pitchFamily="49" charset="0"/>
              </a:rPr>
              <a:t>org.jfree.data.DataUtilities</a:t>
            </a:r>
            <a:r>
              <a:rPr lang="en-US" smtClean="0"/>
              <a:t>: Has 5 methods (details next)</a:t>
            </a:r>
          </a:p>
          <a:p>
            <a:r>
              <a:rPr lang="en-US" smtClean="0">
                <a:latin typeface="Courier New" pitchFamily="49" charset="0"/>
              </a:rPr>
              <a:t>org.jfree.data.Range</a:t>
            </a:r>
            <a:r>
              <a:rPr lang="en-US" smtClean="0"/>
              <a:t>…</a:t>
            </a:r>
          </a:p>
          <a:p>
            <a:r>
              <a:rPr lang="en-US" smtClean="0">
                <a:latin typeface="Courier New" pitchFamily="49" charset="0"/>
              </a:rPr>
              <a:t>org.jfree.data.io.CSV</a:t>
            </a:r>
            <a:r>
              <a:rPr lang="en-US" smtClean="0"/>
              <a:t>…</a:t>
            </a:r>
          </a:p>
        </p:txBody>
      </p:sp>
    </p:spTree>
    <p:extLst>
      <p:ext uri="{BB962C8B-B14F-4D97-AF65-F5344CB8AC3E}">
        <p14:creationId xmlns:p14="http://schemas.microsoft.com/office/powerpoint/2010/main" val="2597255924"/>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594" name="Rectangle 2"/>
          <p:cNvSpPr>
            <a:spLocks noGrp="1" noChangeArrowheads="1"/>
          </p:cNvSpPr>
          <p:nvPr>
            <p:ph type="title"/>
          </p:nvPr>
        </p:nvSpPr>
        <p:spPr>
          <a:xfrm>
            <a:off x="7030" y="229285"/>
            <a:ext cx="9136970" cy="679435"/>
          </a:xfrm>
          <a:noFill/>
          <a:ln w="9525"/>
        </p:spPr>
        <p:txBody>
          <a:bodyPr/>
          <a:lstStyle/>
          <a:p>
            <a:r>
              <a:rPr lang="en-US" sz="2000" dirty="0" smtClean="0">
                <a:effectLst/>
              </a:rPr>
              <a:t>JFreeChart – Class </a:t>
            </a:r>
            <a:r>
              <a:rPr lang="en-US" sz="2000" dirty="0" err="1" smtClean="0">
                <a:effectLst/>
                <a:latin typeface="Courier New" pitchFamily="49" charset="0"/>
              </a:rPr>
              <a:t>org.jfree.data.DataUtilities</a:t>
            </a:r>
            <a:r>
              <a:rPr lang="en-US" sz="2000" dirty="0" smtClean="0">
                <a:effectLst/>
                <a:latin typeface="Courier New" pitchFamily="49" charset="0"/>
              </a:rPr>
              <a:t/>
            </a:r>
            <a:br>
              <a:rPr lang="en-US" sz="2000" dirty="0" smtClean="0">
                <a:effectLst/>
                <a:latin typeface="Courier New" pitchFamily="49" charset="0"/>
              </a:rPr>
            </a:br>
            <a:r>
              <a:rPr lang="en-US" sz="2700" dirty="0" smtClean="0">
                <a:effectLst/>
              </a:rPr>
              <a:t>Has 5 methods…</a:t>
            </a:r>
          </a:p>
        </p:txBody>
      </p:sp>
      <p:pic>
        <p:nvPicPr>
          <p:cNvPr id="1006596" name="Picture 4"/>
          <p:cNvPicPr>
            <a:picLocks noChangeAspect="1" noChangeArrowheads="1"/>
          </p:cNvPicPr>
          <p:nvPr/>
        </p:nvPicPr>
        <p:blipFill>
          <a:blip r:embed="rId2" cstate="print"/>
          <a:srcRect l="10107" t="3488" r="63629" b="18489"/>
          <a:stretch>
            <a:fillRect/>
          </a:stretch>
        </p:blipFill>
        <p:spPr bwMode="auto">
          <a:xfrm>
            <a:off x="34925" y="1341438"/>
            <a:ext cx="6265863" cy="5256212"/>
          </a:xfrm>
          <a:prstGeom prst="rect">
            <a:avLst/>
          </a:prstGeom>
          <a:noFill/>
          <a:ln w="12700">
            <a:noFill/>
            <a:miter lim="800000"/>
            <a:headEnd/>
            <a:tailEnd/>
          </a:ln>
          <a:effectLst/>
        </p:spPr>
      </p:pic>
      <p:sp>
        <p:nvSpPr>
          <p:cNvPr id="1006598" name="Rectangle 6"/>
          <p:cNvSpPr>
            <a:spLocks noChangeArrowheads="1"/>
          </p:cNvSpPr>
          <p:nvPr/>
        </p:nvSpPr>
        <p:spPr bwMode="auto">
          <a:xfrm>
            <a:off x="6408738" y="3429000"/>
            <a:ext cx="2700337" cy="2308324"/>
          </a:xfrm>
          <a:prstGeom prst="rect">
            <a:avLst/>
          </a:prstGeom>
          <a:noFill/>
          <a:ln w="12700">
            <a:noFill/>
            <a:miter lim="800000"/>
            <a:headEnd/>
            <a:tailEnd/>
          </a:ln>
          <a:effectLst/>
        </p:spPr>
        <p:txBody>
          <a:bodyPr>
            <a:spAutoFit/>
          </a:bodyPr>
          <a:lstStyle/>
          <a:p>
            <a:r>
              <a:rPr lang="en-US" sz="1800" b="1" i="0" dirty="0">
                <a:solidFill>
                  <a:schemeClr val="tx2"/>
                </a:solidFill>
              </a:rPr>
              <a:t>Let’s apply equivalence partitioning testing to this method (NEXT).</a:t>
            </a:r>
          </a:p>
          <a:p>
            <a:endParaRPr lang="en-US" sz="1800" b="1" i="0" dirty="0">
              <a:solidFill>
                <a:schemeClr val="tx2"/>
              </a:solidFill>
            </a:endParaRPr>
          </a:p>
          <a:p>
            <a:r>
              <a:rPr lang="en-US" sz="1800" b="1" i="0" dirty="0" smtClean="0">
                <a:solidFill>
                  <a:schemeClr val="tx2"/>
                </a:solidFill>
              </a:rPr>
              <a:t>The </a:t>
            </a:r>
            <a:r>
              <a:rPr lang="en-US" sz="1800" b="1" i="0" dirty="0">
                <a:solidFill>
                  <a:schemeClr val="tx2"/>
                </a:solidFill>
              </a:rPr>
              <a:t>rest </a:t>
            </a:r>
            <a:r>
              <a:rPr lang="en-US" sz="1800" b="1" i="0" dirty="0" smtClean="0">
                <a:solidFill>
                  <a:schemeClr val="tx2"/>
                </a:solidFill>
              </a:rPr>
              <a:t>will be done in lab </a:t>
            </a:r>
            <a:r>
              <a:rPr lang="en-US" sz="1800" b="1" i="0" dirty="0">
                <a:solidFill>
                  <a:schemeClr val="tx2"/>
                </a:solidFill>
              </a:rPr>
              <a:t>#</a:t>
            </a:r>
            <a:r>
              <a:rPr lang="en-US" sz="1800" b="1" i="0" dirty="0" smtClean="0">
                <a:solidFill>
                  <a:schemeClr val="tx2"/>
                </a:solidFill>
              </a:rPr>
              <a:t>2</a:t>
            </a:r>
            <a:endParaRPr lang="en-US" sz="1800" b="1" i="0" dirty="0">
              <a:solidFill>
                <a:schemeClr val="tx2"/>
              </a:solidFill>
            </a:endParaRPr>
          </a:p>
          <a:p>
            <a:endParaRPr lang="en-US" sz="1800" b="1" i="0" dirty="0">
              <a:solidFill>
                <a:schemeClr val="tx2"/>
              </a:solidFill>
            </a:endParaRPr>
          </a:p>
        </p:txBody>
      </p:sp>
      <p:grpSp>
        <p:nvGrpSpPr>
          <p:cNvPr id="2" name="Group 8"/>
          <p:cNvGrpSpPr>
            <a:grpSpLocks/>
          </p:cNvGrpSpPr>
          <p:nvPr/>
        </p:nvGrpSpPr>
        <p:grpSpPr bwMode="auto">
          <a:xfrm>
            <a:off x="1763713" y="3789363"/>
            <a:ext cx="4679950" cy="1295400"/>
            <a:chOff x="1111" y="2387"/>
            <a:chExt cx="2948" cy="816"/>
          </a:xfrm>
        </p:grpSpPr>
        <p:sp>
          <p:nvSpPr>
            <p:cNvPr id="1006597" name="Rectangle 5"/>
            <p:cNvSpPr>
              <a:spLocks noChangeArrowheads="1"/>
            </p:cNvSpPr>
            <p:nvPr/>
          </p:nvSpPr>
          <p:spPr bwMode="auto">
            <a:xfrm>
              <a:off x="1111" y="2886"/>
              <a:ext cx="2903" cy="317"/>
            </a:xfrm>
            <a:prstGeom prst="rect">
              <a:avLst/>
            </a:prstGeom>
            <a:noFill/>
            <a:ln w="38100">
              <a:solidFill>
                <a:schemeClr val="hlink"/>
              </a:solidFill>
              <a:miter lim="800000"/>
              <a:headEnd/>
              <a:tailEnd/>
            </a:ln>
            <a:effectLst/>
          </p:spPr>
          <p:txBody>
            <a:bodyPr wrap="none" anchor="ctr"/>
            <a:lstStyle/>
            <a:p>
              <a:endParaRPr lang="en-CA"/>
            </a:p>
          </p:txBody>
        </p:sp>
        <p:sp>
          <p:nvSpPr>
            <p:cNvPr id="1006599" name="Line 7"/>
            <p:cNvSpPr>
              <a:spLocks noChangeShapeType="1"/>
            </p:cNvSpPr>
            <p:nvPr/>
          </p:nvSpPr>
          <p:spPr bwMode="auto">
            <a:xfrm flipH="1">
              <a:off x="3379" y="2387"/>
              <a:ext cx="680" cy="453"/>
            </a:xfrm>
            <a:prstGeom prst="line">
              <a:avLst/>
            </a:prstGeom>
            <a:noFill/>
            <a:ln w="12700">
              <a:solidFill>
                <a:schemeClr val="hlink"/>
              </a:solidFill>
              <a:round/>
              <a:headEnd/>
              <a:tailEnd type="triangle" w="med" len="med"/>
            </a:ln>
            <a:effectLst/>
          </p:spPr>
          <p:txBody>
            <a:bodyPr/>
            <a:lstStyle/>
            <a:p>
              <a:endParaRPr lang="en-CA"/>
            </a:p>
          </p:txBody>
        </p:sp>
      </p:grpSp>
    </p:spTree>
    <p:extLst>
      <p:ext uri="{BB962C8B-B14F-4D97-AF65-F5344CB8AC3E}">
        <p14:creationId xmlns:p14="http://schemas.microsoft.com/office/powerpoint/2010/main" val="35017894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0659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0659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642" name="Rectangle 2"/>
          <p:cNvSpPr>
            <a:spLocks noGrp="1" noChangeArrowheads="1"/>
          </p:cNvSpPr>
          <p:nvPr>
            <p:ph type="title"/>
          </p:nvPr>
        </p:nvSpPr>
        <p:spPr>
          <a:noFill/>
          <a:ln w="9525"/>
        </p:spPr>
        <p:txBody>
          <a:bodyPr/>
          <a:lstStyle/>
          <a:p>
            <a:r>
              <a:rPr lang="en-US" sz="2200" smtClean="0">
                <a:effectLst/>
              </a:rPr>
              <a:t>Systematic procedure for equivalence partitioning</a:t>
            </a:r>
            <a:br>
              <a:rPr lang="en-US" sz="2200" smtClean="0">
                <a:effectLst/>
              </a:rPr>
            </a:br>
            <a:r>
              <a:rPr lang="en-US" sz="2000" smtClean="0">
                <a:effectLst/>
              </a:rPr>
              <a:t>Class </a:t>
            </a:r>
            <a:r>
              <a:rPr lang="en-US" sz="2000" smtClean="0">
                <a:effectLst/>
                <a:latin typeface="Courier New" pitchFamily="49" charset="0"/>
              </a:rPr>
              <a:t>org.jfree.data.DataUtilities</a:t>
            </a:r>
          </a:p>
        </p:txBody>
      </p:sp>
      <p:sp>
        <p:nvSpPr>
          <p:cNvPr id="1008643" name="Rectangle 3"/>
          <p:cNvSpPr>
            <a:spLocks noGrp="1" noChangeArrowheads="1"/>
          </p:cNvSpPr>
          <p:nvPr>
            <p:ph idx="1"/>
          </p:nvPr>
        </p:nvSpPr>
        <p:spPr/>
        <p:txBody>
          <a:bodyPr/>
          <a:lstStyle/>
          <a:p>
            <a:pPr marL="476250" indent="-476250">
              <a:buFont typeface="Wingdings" pitchFamily="2" charset="2"/>
              <a:buAutoNum type="arabicPeriod"/>
            </a:pPr>
            <a:r>
              <a:rPr lang="en-US" sz="1800" smtClean="0">
                <a:solidFill>
                  <a:schemeClr val="tx1"/>
                </a:solidFill>
              </a:rPr>
              <a:t>Identify the input domain</a:t>
            </a:r>
          </a:p>
          <a:p>
            <a:pPr marL="476250" indent="-476250"/>
            <a:endParaRPr lang="en-US" sz="1800" smtClean="0">
              <a:solidFill>
                <a:schemeClr val="tx1"/>
              </a:solidFill>
            </a:endParaRPr>
          </a:p>
          <a:p>
            <a:pPr marL="476250" indent="-476250"/>
            <a:r>
              <a:rPr lang="en-US" sz="1800" smtClean="0">
                <a:solidFill>
                  <a:schemeClr val="tx1"/>
                </a:solidFill>
              </a:rPr>
              <a:t>We should start from the </a:t>
            </a:r>
            <a:r>
              <a:rPr lang="en-US" sz="1800" smtClean="0"/>
              <a:t>Requirements (in Javadoc format)</a:t>
            </a:r>
          </a:p>
          <a:p>
            <a:pPr marL="476250" indent="-476250"/>
            <a:r>
              <a:rPr lang="en-US" sz="1800" smtClean="0">
                <a:solidFill>
                  <a:srgbClr val="663300"/>
                </a:solidFill>
              </a:rPr>
              <a:t>Exercise:</a:t>
            </a:r>
            <a:r>
              <a:rPr lang="en-US" sz="1800" smtClean="0">
                <a:solidFill>
                  <a:schemeClr val="tx1"/>
                </a:solidFill>
              </a:rPr>
              <a:t> What is the input domain of method </a:t>
            </a:r>
            <a:r>
              <a:rPr lang="en-US" sz="1800" smtClean="0">
                <a:latin typeface="Courier New" pitchFamily="49" charset="0"/>
              </a:rPr>
              <a:t>calculateColumnTotal</a:t>
            </a:r>
            <a:r>
              <a:rPr lang="en-US" sz="1800" smtClean="0">
                <a:solidFill>
                  <a:schemeClr val="tx1"/>
                </a:solidFill>
              </a:rPr>
              <a:t>?</a:t>
            </a:r>
          </a:p>
        </p:txBody>
      </p:sp>
      <p:pic>
        <p:nvPicPr>
          <p:cNvPr id="1008644" name="Picture 4"/>
          <p:cNvPicPr>
            <a:picLocks noChangeAspect="1" noChangeArrowheads="1"/>
          </p:cNvPicPr>
          <p:nvPr/>
        </p:nvPicPr>
        <p:blipFill>
          <a:blip r:embed="rId2" cstate="print"/>
          <a:srcRect l="10287" t="2930" r="60251" b="53777"/>
          <a:stretch>
            <a:fillRect/>
          </a:stretch>
        </p:blipFill>
        <p:spPr bwMode="auto">
          <a:xfrm>
            <a:off x="611560" y="3208505"/>
            <a:ext cx="7920880" cy="3286726"/>
          </a:xfrm>
          <a:prstGeom prst="rect">
            <a:avLst/>
          </a:prstGeom>
          <a:noFill/>
          <a:ln w="12700">
            <a:noFill/>
            <a:miter lim="800000"/>
            <a:headEnd/>
            <a:tailEnd/>
          </a:ln>
          <a:effectLst/>
        </p:spPr>
      </p:pic>
      <p:pic>
        <p:nvPicPr>
          <p:cNvPr id="1008645" name="Picture 5"/>
          <p:cNvPicPr>
            <a:picLocks noChangeAspect="1" noChangeArrowheads="1"/>
          </p:cNvPicPr>
          <p:nvPr/>
        </p:nvPicPr>
        <p:blipFill>
          <a:blip r:embed="rId3" cstate="print"/>
          <a:srcRect/>
          <a:stretch>
            <a:fillRect/>
          </a:stretch>
        </p:blipFill>
        <p:spPr bwMode="auto">
          <a:xfrm>
            <a:off x="6488140" y="3501008"/>
            <a:ext cx="1193475" cy="895672"/>
          </a:xfrm>
          <a:prstGeom prst="rect">
            <a:avLst/>
          </a:prstGeom>
          <a:noFill/>
          <a:ln w="12700">
            <a:noFill/>
            <a:miter lim="800000"/>
            <a:headEnd/>
            <a:tailEnd/>
          </a:ln>
          <a:effectLst/>
        </p:spPr>
      </p:pic>
      <p:pic>
        <p:nvPicPr>
          <p:cNvPr id="1008646" name="Picture 6"/>
          <p:cNvPicPr>
            <a:picLocks noChangeAspect="1" noChangeArrowheads="1"/>
          </p:cNvPicPr>
          <p:nvPr/>
        </p:nvPicPr>
        <p:blipFill>
          <a:blip r:embed="rId4" cstate="print"/>
          <a:srcRect/>
          <a:stretch>
            <a:fillRect/>
          </a:stretch>
        </p:blipFill>
        <p:spPr bwMode="auto">
          <a:xfrm>
            <a:off x="7928300" y="3500098"/>
            <a:ext cx="766586" cy="893407"/>
          </a:xfrm>
          <a:prstGeom prst="rect">
            <a:avLst/>
          </a:prstGeom>
          <a:noFill/>
          <a:ln w="9525">
            <a:noFill/>
            <a:miter lim="800000"/>
            <a:headEnd/>
            <a:tailEnd/>
          </a:ln>
          <a:effectLst/>
        </p:spPr>
      </p:pic>
    </p:spTree>
    <p:extLst>
      <p:ext uri="{BB962C8B-B14F-4D97-AF65-F5344CB8AC3E}">
        <p14:creationId xmlns:p14="http://schemas.microsoft.com/office/powerpoint/2010/main" val="1716314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86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864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086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086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2600" dirty="0" smtClean="0">
                <a:solidFill>
                  <a:srgbClr val="663300"/>
                </a:solidFill>
                <a:effectLst/>
              </a:rPr>
              <a:t>Introduction to Software Testing- </a:t>
            </a:r>
            <a:r>
              <a:rPr lang="en-US" sz="2600" dirty="0" smtClean="0"/>
              <a:t>Outline</a:t>
            </a:r>
          </a:p>
        </p:txBody>
      </p:sp>
      <p:sp>
        <p:nvSpPr>
          <p:cNvPr id="4099" name="Content Placeholder 2"/>
          <p:cNvSpPr>
            <a:spLocks noGrp="1"/>
          </p:cNvSpPr>
          <p:nvPr>
            <p:ph idx="1"/>
          </p:nvPr>
        </p:nvSpPr>
        <p:spPr>
          <a:xfrm>
            <a:off x="77657" y="721724"/>
            <a:ext cx="8742815" cy="5806141"/>
          </a:xfrm>
        </p:spPr>
        <p:txBody>
          <a:bodyPr/>
          <a:lstStyle/>
          <a:p>
            <a:r>
              <a:rPr lang="en-CA" sz="1900" b="1" dirty="0" smtClean="0"/>
              <a:t>Definitions</a:t>
            </a:r>
          </a:p>
          <a:p>
            <a:r>
              <a:rPr lang="en-CA" sz="1900" b="1" dirty="0" smtClean="0"/>
              <a:t>Why is SW testing important?</a:t>
            </a:r>
          </a:p>
          <a:p>
            <a:r>
              <a:rPr lang="en-CA" sz="1900" b="1" dirty="0" smtClean="0"/>
              <a:t>Examples of Software Failures</a:t>
            </a:r>
          </a:p>
          <a:p>
            <a:r>
              <a:rPr lang="en-CA" sz="1900" b="1" dirty="0" smtClean="0"/>
              <a:t>Dealing with SW Faults </a:t>
            </a:r>
          </a:p>
          <a:p>
            <a:r>
              <a:rPr lang="en-CA" sz="1900" b="1" dirty="0" smtClean="0"/>
              <a:t>Testing Process Overview</a:t>
            </a:r>
          </a:p>
          <a:p>
            <a:r>
              <a:rPr lang="en-CA" sz="1900" b="1" dirty="0" smtClean="0"/>
              <a:t>What is a Test Case and Test Suite (Test Set)?</a:t>
            </a:r>
          </a:p>
          <a:p>
            <a:r>
              <a:rPr lang="en-CA" sz="1900" b="1" dirty="0" smtClean="0"/>
              <a:t>Types of Test Activities</a:t>
            </a:r>
          </a:p>
          <a:p>
            <a:r>
              <a:rPr lang="en-CA" sz="1900" b="1" dirty="0" smtClean="0"/>
              <a:t>Types of Testing</a:t>
            </a:r>
          </a:p>
          <a:p>
            <a:r>
              <a:rPr lang="en-CA" sz="1900" b="1" dirty="0" smtClean="0"/>
              <a:t>Test Levels/ Test Organization</a:t>
            </a:r>
          </a:p>
          <a:p>
            <a:r>
              <a:rPr lang="en-CA" sz="1900" b="1" dirty="0" smtClean="0"/>
              <a:t>Testing can be Manual or Automatic</a:t>
            </a:r>
          </a:p>
          <a:p>
            <a:r>
              <a:rPr lang="en-CA" sz="1900" b="1" dirty="0" smtClean="0"/>
              <a:t>What is a good test case?</a:t>
            </a:r>
          </a:p>
          <a:p>
            <a:r>
              <a:rPr lang="en-CA" sz="1900" b="1" dirty="0" smtClean="0"/>
              <a:t>Exhaustive (Complete) Testing</a:t>
            </a:r>
          </a:p>
          <a:p>
            <a:r>
              <a:rPr lang="en-CA" sz="1900" b="1" dirty="0" smtClean="0"/>
              <a:t>Test Adequacy and Coverage: When can we say testing is enough?</a:t>
            </a:r>
          </a:p>
          <a:p>
            <a:r>
              <a:rPr lang="en-CA" sz="1900" b="1" dirty="0" smtClean="0"/>
              <a:t>Testing throughout the Software Development Life Cycle</a:t>
            </a:r>
          </a:p>
          <a:p>
            <a:r>
              <a:rPr lang="en-CA" sz="1900" b="1" dirty="0" smtClean="0"/>
              <a:t>Testing Maturity Levels</a:t>
            </a:r>
            <a:endParaRPr lang="en-US" sz="1900" b="1" dirty="0" smtClean="0"/>
          </a:p>
        </p:txBody>
      </p:sp>
    </p:spTree>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0690" name="Rectangle 2"/>
          <p:cNvSpPr>
            <a:spLocks noGrp="1" noChangeArrowheads="1"/>
          </p:cNvSpPr>
          <p:nvPr>
            <p:ph type="title"/>
          </p:nvPr>
        </p:nvSpPr>
        <p:spPr>
          <a:noFill/>
          <a:ln w="9525"/>
        </p:spPr>
        <p:txBody>
          <a:bodyPr/>
          <a:lstStyle/>
          <a:p>
            <a:r>
              <a:rPr lang="en-US" sz="2200" smtClean="0">
                <a:effectLst/>
              </a:rPr>
              <a:t>Systematic procedure for equivalence partitioning</a:t>
            </a:r>
            <a:br>
              <a:rPr lang="en-US" sz="2200" smtClean="0">
                <a:effectLst/>
              </a:rPr>
            </a:br>
            <a:r>
              <a:rPr lang="en-US" sz="2000" smtClean="0">
                <a:effectLst/>
              </a:rPr>
              <a:t>JFreeChart – Class </a:t>
            </a:r>
            <a:r>
              <a:rPr lang="en-US" sz="2000" smtClean="0">
                <a:effectLst/>
                <a:latin typeface="Courier New" pitchFamily="49" charset="0"/>
              </a:rPr>
              <a:t>org.jfree.data.DataUtilities</a:t>
            </a:r>
          </a:p>
        </p:txBody>
      </p:sp>
      <p:sp>
        <p:nvSpPr>
          <p:cNvPr id="1010691" name="Rectangle 3"/>
          <p:cNvSpPr>
            <a:spLocks noGrp="1" noChangeArrowheads="1"/>
          </p:cNvSpPr>
          <p:nvPr>
            <p:ph idx="1"/>
          </p:nvPr>
        </p:nvSpPr>
        <p:spPr/>
        <p:txBody>
          <a:bodyPr/>
          <a:lstStyle/>
          <a:p>
            <a:pPr marL="476250" indent="-476250">
              <a:buFont typeface="Wingdings" pitchFamily="2" charset="2"/>
              <a:buAutoNum type="arabicPeriod" startAt="2"/>
            </a:pPr>
            <a:r>
              <a:rPr lang="en-US" sz="2000" b="0" smtClean="0">
                <a:solidFill>
                  <a:schemeClr val="tx1"/>
                </a:solidFill>
              </a:rPr>
              <a:t>Equivalence classing</a:t>
            </a:r>
          </a:p>
          <a:p>
            <a:pPr marL="476250" indent="-476250"/>
            <a:endParaRPr lang="en-US" sz="2000" smtClean="0"/>
          </a:p>
          <a:p>
            <a:pPr marL="476250" indent="-476250"/>
            <a:r>
              <a:rPr lang="en-US" sz="2000" smtClean="0"/>
              <a:t>L</a:t>
            </a:r>
            <a:r>
              <a:rPr lang="en-US" sz="2000" smtClean="0">
                <a:solidFill>
                  <a:schemeClr val="tx1"/>
                </a:solidFill>
              </a:rPr>
              <a:t>et’s draw the equivalence classes diagram for method </a:t>
            </a:r>
            <a:r>
              <a:rPr lang="en-US" sz="2000" smtClean="0">
                <a:latin typeface="Courier New" pitchFamily="49" charset="0"/>
              </a:rPr>
              <a:t>calculateColumnTotal?</a:t>
            </a:r>
            <a:endParaRPr lang="en-US" sz="2000" b="0" smtClean="0">
              <a:solidFill>
                <a:schemeClr val="tx1"/>
              </a:solidFill>
            </a:endParaRPr>
          </a:p>
        </p:txBody>
      </p:sp>
      <p:pic>
        <p:nvPicPr>
          <p:cNvPr id="1010692" name="Picture 4"/>
          <p:cNvPicPr>
            <a:picLocks noChangeAspect="1" noChangeArrowheads="1"/>
          </p:cNvPicPr>
          <p:nvPr/>
        </p:nvPicPr>
        <p:blipFill>
          <a:blip r:embed="rId2" cstate="print"/>
          <a:srcRect l="10287" t="2930" r="60251" b="53777"/>
          <a:stretch>
            <a:fillRect/>
          </a:stretch>
        </p:blipFill>
        <p:spPr bwMode="auto">
          <a:xfrm>
            <a:off x="179388" y="2954338"/>
            <a:ext cx="8604250" cy="3570287"/>
          </a:xfrm>
          <a:prstGeom prst="rect">
            <a:avLst/>
          </a:prstGeom>
          <a:noFill/>
          <a:ln w="12700">
            <a:noFill/>
            <a:miter lim="800000"/>
            <a:headEnd/>
            <a:tailEnd/>
          </a:ln>
          <a:effectLst/>
        </p:spPr>
      </p:pic>
      <p:pic>
        <p:nvPicPr>
          <p:cNvPr id="1010693" name="Picture 5"/>
          <p:cNvPicPr>
            <a:picLocks noChangeAspect="1" noChangeArrowheads="1"/>
          </p:cNvPicPr>
          <p:nvPr/>
        </p:nvPicPr>
        <p:blipFill>
          <a:blip r:embed="rId3" cstate="print"/>
          <a:srcRect/>
          <a:stretch>
            <a:fillRect/>
          </a:stretch>
        </p:blipFill>
        <p:spPr bwMode="auto">
          <a:xfrm>
            <a:off x="5989638" y="2852738"/>
            <a:ext cx="1673225" cy="1255712"/>
          </a:xfrm>
          <a:prstGeom prst="rect">
            <a:avLst/>
          </a:prstGeom>
          <a:noFill/>
          <a:ln w="12700">
            <a:noFill/>
            <a:miter lim="800000"/>
            <a:headEnd/>
            <a:tailEnd/>
          </a:ln>
          <a:effectLst/>
        </p:spPr>
      </p:pic>
      <p:pic>
        <p:nvPicPr>
          <p:cNvPr id="1010694" name="Picture 6"/>
          <p:cNvPicPr>
            <a:picLocks noChangeAspect="1" noChangeArrowheads="1"/>
          </p:cNvPicPr>
          <p:nvPr/>
        </p:nvPicPr>
        <p:blipFill>
          <a:blip r:embed="rId4" cstate="print"/>
          <a:srcRect/>
          <a:stretch>
            <a:fillRect/>
          </a:stretch>
        </p:blipFill>
        <p:spPr bwMode="auto">
          <a:xfrm>
            <a:off x="7818438" y="2852738"/>
            <a:ext cx="1074737" cy="1252537"/>
          </a:xfrm>
          <a:prstGeom prst="rect">
            <a:avLst/>
          </a:prstGeom>
          <a:noFill/>
          <a:ln w="9525">
            <a:noFill/>
            <a:miter lim="800000"/>
            <a:headEnd/>
            <a:tailEnd/>
          </a:ln>
          <a:effectLst/>
        </p:spPr>
      </p:pic>
    </p:spTree>
    <p:extLst>
      <p:ext uri="{BB962C8B-B14F-4D97-AF65-F5344CB8AC3E}">
        <p14:creationId xmlns:p14="http://schemas.microsoft.com/office/powerpoint/2010/main" val="728889260"/>
      </p:ext>
    </p:extLst>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5810" name="Rectangle 2"/>
          <p:cNvSpPr>
            <a:spLocks noGrp="1" noChangeArrowheads="1"/>
          </p:cNvSpPr>
          <p:nvPr>
            <p:ph type="title"/>
          </p:nvPr>
        </p:nvSpPr>
        <p:spPr>
          <a:noFill/>
          <a:ln w="9525"/>
        </p:spPr>
        <p:txBody>
          <a:bodyPr/>
          <a:lstStyle/>
          <a:p>
            <a:r>
              <a:rPr lang="en-US" sz="2200" smtClean="0">
                <a:effectLst/>
              </a:rPr>
              <a:t>Systematic procedure for equivalence partitioning</a:t>
            </a:r>
            <a:br>
              <a:rPr lang="en-US" sz="2200" smtClean="0">
                <a:effectLst/>
              </a:rPr>
            </a:br>
            <a:r>
              <a:rPr lang="en-US" sz="2000" smtClean="0">
                <a:effectLst/>
              </a:rPr>
              <a:t>JFreeChart – Class </a:t>
            </a:r>
            <a:r>
              <a:rPr lang="en-US" sz="2000" smtClean="0">
                <a:effectLst/>
                <a:latin typeface="Courier New" pitchFamily="49" charset="0"/>
              </a:rPr>
              <a:t>org.jfree.data.DataUtilities</a:t>
            </a:r>
          </a:p>
        </p:txBody>
      </p:sp>
      <p:sp>
        <p:nvSpPr>
          <p:cNvPr id="1015811" name="Rectangle 3"/>
          <p:cNvSpPr>
            <a:spLocks noGrp="1" noChangeArrowheads="1"/>
          </p:cNvSpPr>
          <p:nvPr>
            <p:ph idx="1"/>
          </p:nvPr>
        </p:nvSpPr>
        <p:spPr>
          <a:xfrm>
            <a:off x="5649" y="711746"/>
            <a:ext cx="9138351" cy="5589287"/>
          </a:xfrm>
        </p:spPr>
        <p:txBody>
          <a:bodyPr/>
          <a:lstStyle/>
          <a:p>
            <a:pPr marL="476250" indent="-476250">
              <a:buFont typeface="Wingdings" pitchFamily="2" charset="2"/>
              <a:buAutoNum type="arabicPeriod" startAt="3"/>
            </a:pPr>
            <a:r>
              <a:rPr lang="en-US" sz="2400" b="0" dirty="0" smtClean="0">
                <a:solidFill>
                  <a:schemeClr val="tx1"/>
                </a:solidFill>
              </a:rPr>
              <a:t>Combine equivalence classes:</a:t>
            </a:r>
          </a:p>
          <a:p>
            <a:pPr marL="476250" indent="-476250"/>
            <a:r>
              <a:rPr lang="en-US" sz="2400" b="0" dirty="0" smtClean="0">
                <a:solidFill>
                  <a:schemeClr val="tx1"/>
                </a:solidFill>
              </a:rPr>
              <a:t>We should use either Weak Equivalence Class Testing (WECT) (one-dimensional), or Strong … (SECT) (multi-dimensional)</a:t>
            </a:r>
          </a:p>
          <a:p>
            <a:pPr marL="476250" indent="-476250"/>
            <a:r>
              <a:rPr lang="en-US" sz="2400" b="0" dirty="0" smtClean="0">
                <a:solidFill>
                  <a:schemeClr val="tx1"/>
                </a:solidFill>
              </a:rPr>
              <a:t>Also, specify the expected output for each test case.</a:t>
            </a:r>
          </a:p>
          <a:p>
            <a:pPr marL="476250" indent="-476250"/>
            <a:endParaRPr lang="en-US" sz="2400" b="0" dirty="0" smtClean="0">
              <a:solidFill>
                <a:schemeClr val="tx1"/>
              </a:solidFill>
            </a:endParaRPr>
          </a:p>
          <a:p>
            <a:pPr marL="476250" indent="-476250"/>
            <a:endParaRPr lang="en-US" sz="2400" b="0" dirty="0" smtClean="0">
              <a:solidFill>
                <a:schemeClr val="tx1"/>
              </a:solidFill>
            </a:endParaRPr>
          </a:p>
          <a:p>
            <a:pPr marL="476250" indent="-476250"/>
            <a:endParaRPr lang="en-US" sz="2400" b="0" dirty="0" smtClean="0">
              <a:solidFill>
                <a:schemeClr val="tx1"/>
              </a:solidFill>
            </a:endParaRPr>
          </a:p>
          <a:p>
            <a:pPr marL="476250" indent="-476250"/>
            <a:endParaRPr lang="en-US" sz="2400" b="0" dirty="0" smtClean="0">
              <a:solidFill>
                <a:schemeClr val="tx1"/>
              </a:solidFill>
            </a:endParaRPr>
          </a:p>
          <a:p>
            <a:pPr marL="476250" indent="-476250"/>
            <a:r>
              <a:rPr lang="en-US" sz="2400" b="0" dirty="0" smtClean="0">
                <a:solidFill>
                  <a:schemeClr val="tx1"/>
                </a:solidFill>
              </a:rPr>
              <a:t>Hint: In Java, </a:t>
            </a:r>
            <a:r>
              <a:rPr lang="en-US" sz="2400" b="0" dirty="0" err="1" smtClean="0">
                <a:latin typeface="Courier New" pitchFamily="49" charset="0"/>
              </a:rPr>
              <a:t>InvalidParameterException</a:t>
            </a:r>
            <a:r>
              <a:rPr lang="en-US" sz="2400" b="0" dirty="0" smtClean="0"/>
              <a:t> (which extends </a:t>
            </a:r>
            <a:r>
              <a:rPr lang="en-US" sz="2400" b="0" dirty="0" err="1" smtClean="0">
                <a:latin typeface="Courier New" pitchFamily="49" charset="0"/>
              </a:rPr>
              <a:t>IllegalArgumentException</a:t>
            </a:r>
            <a:r>
              <a:rPr lang="en-US" sz="2400" b="0" dirty="0" smtClean="0"/>
              <a:t>) </a:t>
            </a:r>
            <a:r>
              <a:rPr lang="en-US" sz="2400" b="0" u="sng" dirty="0" smtClean="0"/>
              <a:t>should </a:t>
            </a:r>
            <a:r>
              <a:rPr lang="en-US" sz="2400" b="0" dirty="0" smtClean="0"/>
              <a:t>be thrown (by our code) when an invalid parameter is passed to a method.</a:t>
            </a:r>
          </a:p>
        </p:txBody>
      </p:sp>
      <p:pic>
        <p:nvPicPr>
          <p:cNvPr id="1015813" name="Picture 5"/>
          <p:cNvPicPr>
            <a:picLocks noChangeAspect="1" noChangeArrowheads="1"/>
          </p:cNvPicPr>
          <p:nvPr/>
        </p:nvPicPr>
        <p:blipFill>
          <a:blip r:embed="rId2" cstate="print"/>
          <a:srcRect/>
          <a:stretch>
            <a:fillRect/>
          </a:stretch>
        </p:blipFill>
        <p:spPr bwMode="auto">
          <a:xfrm>
            <a:off x="2771775" y="3181399"/>
            <a:ext cx="1673225" cy="1255713"/>
          </a:xfrm>
          <a:prstGeom prst="rect">
            <a:avLst/>
          </a:prstGeom>
          <a:noFill/>
          <a:ln w="12700">
            <a:noFill/>
            <a:miter lim="800000"/>
            <a:headEnd/>
            <a:tailEnd/>
          </a:ln>
          <a:effectLst/>
        </p:spPr>
      </p:pic>
      <p:pic>
        <p:nvPicPr>
          <p:cNvPr id="1015814" name="Picture 6"/>
          <p:cNvPicPr>
            <a:picLocks noChangeAspect="1" noChangeArrowheads="1"/>
          </p:cNvPicPr>
          <p:nvPr/>
        </p:nvPicPr>
        <p:blipFill>
          <a:blip r:embed="rId3" cstate="print"/>
          <a:srcRect/>
          <a:stretch>
            <a:fillRect/>
          </a:stretch>
        </p:blipFill>
        <p:spPr bwMode="auto">
          <a:xfrm>
            <a:off x="4600575" y="3181399"/>
            <a:ext cx="1074738" cy="1252538"/>
          </a:xfrm>
          <a:prstGeom prst="rect">
            <a:avLst/>
          </a:prstGeom>
          <a:noFill/>
          <a:ln w="9525">
            <a:noFill/>
            <a:miter lim="800000"/>
            <a:headEnd/>
            <a:tailEnd/>
          </a:ln>
          <a:effectLst/>
        </p:spPr>
      </p:pic>
    </p:spTree>
    <p:extLst>
      <p:ext uri="{BB962C8B-B14F-4D97-AF65-F5344CB8AC3E}">
        <p14:creationId xmlns:p14="http://schemas.microsoft.com/office/powerpoint/2010/main" val="976266583"/>
      </p:ext>
    </p:extLst>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CA" dirty="0"/>
          </a:p>
        </p:txBody>
      </p:sp>
      <p:sp>
        <p:nvSpPr>
          <p:cNvPr id="3" name="Content Placeholder 2"/>
          <p:cNvSpPr>
            <a:spLocks noGrp="1"/>
          </p:cNvSpPr>
          <p:nvPr>
            <p:ph idx="1"/>
          </p:nvPr>
        </p:nvSpPr>
        <p:spPr>
          <a:xfrm>
            <a:off x="5649" y="721724"/>
            <a:ext cx="9138351" cy="5614357"/>
          </a:xfrm>
        </p:spPr>
        <p:txBody>
          <a:bodyPr/>
          <a:lstStyle/>
          <a:p>
            <a:r>
              <a:rPr lang="en-US" dirty="0" smtClean="0"/>
              <a:t>Use equivalence-class testing to </a:t>
            </a:r>
            <a:r>
              <a:rPr lang="en-US" dirty="0"/>
              <a:t>develop an automated black-box (functional) test suite to test the “</a:t>
            </a:r>
            <a:r>
              <a:rPr lang="en-US" i="1" dirty="0"/>
              <a:t>Send Email</a:t>
            </a:r>
            <a:r>
              <a:rPr lang="en-US" dirty="0"/>
              <a:t>” feature (use case) of the Google Mail. See the screenshot below. </a:t>
            </a: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Was in exam a few years ago!</a:t>
            </a:r>
            <a:endParaRPr lang="en-CA"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395536" y="2420888"/>
            <a:ext cx="5550607" cy="2520280"/>
          </a:xfrm>
          <a:prstGeom prst="rect">
            <a:avLst/>
          </a:prstGeom>
          <a:noFill/>
          <a:ln>
            <a:noFill/>
          </a:ln>
        </p:spPr>
      </p:pic>
      <p:pic>
        <p:nvPicPr>
          <p:cNvPr id="5" name="Picture 4"/>
          <p:cNvPicPr>
            <a:picLocks noChangeAspect="1"/>
          </p:cNvPicPr>
          <p:nvPr/>
        </p:nvPicPr>
        <p:blipFill>
          <a:blip r:embed="rId3"/>
          <a:stretch>
            <a:fillRect/>
          </a:stretch>
        </p:blipFill>
        <p:spPr>
          <a:xfrm>
            <a:off x="5152008" y="4365104"/>
            <a:ext cx="3812480" cy="2395530"/>
          </a:xfrm>
          <a:prstGeom prst="rect">
            <a:avLst/>
          </a:prstGeom>
          <a:ln>
            <a:solidFill>
              <a:srgbClr val="0070C0"/>
            </a:solidFill>
          </a:ln>
        </p:spPr>
      </p:pic>
    </p:spTree>
    <p:extLst>
      <p:ext uri="{BB962C8B-B14F-4D97-AF65-F5344CB8AC3E}">
        <p14:creationId xmlns:p14="http://schemas.microsoft.com/office/powerpoint/2010/main" val="8056833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050"/>
          <p:cNvSpPr>
            <a:spLocks noGrp="1" noChangeArrowheads="1"/>
          </p:cNvSpPr>
          <p:nvPr>
            <p:ph type="title"/>
          </p:nvPr>
        </p:nvSpPr>
        <p:spPr/>
        <p:txBody>
          <a:bodyPr/>
          <a:lstStyle/>
          <a:p>
            <a:r>
              <a:rPr lang="en-US" sz="3200" b="0" smtClean="0">
                <a:effectLst/>
                <a:cs typeface="Times New Roman" pitchFamily="18" charset="0"/>
              </a:rPr>
              <a:t>Black-box Testing: </a:t>
            </a:r>
            <a:r>
              <a:rPr lang="en-US" b="0" smtClean="0">
                <a:effectLst/>
              </a:rPr>
              <a:t>Outline</a:t>
            </a:r>
          </a:p>
        </p:txBody>
      </p:sp>
      <p:sp>
        <p:nvSpPr>
          <p:cNvPr id="265219" name="Rectangle 2051"/>
          <p:cNvSpPr>
            <a:spLocks noGrp="1" noChangeArrowheads="1"/>
          </p:cNvSpPr>
          <p:nvPr>
            <p:ph idx="1"/>
          </p:nvPr>
        </p:nvSpPr>
        <p:spPr>
          <a:xfrm>
            <a:off x="179388" y="1268413"/>
            <a:ext cx="8713787" cy="2494273"/>
          </a:xfrm>
        </p:spPr>
        <p:txBody>
          <a:bodyPr/>
          <a:lstStyle/>
          <a:p>
            <a:r>
              <a:rPr lang="en-US" b="0" dirty="0" smtClean="0">
                <a:solidFill>
                  <a:srgbClr val="7F7F7F"/>
                </a:solidFill>
              </a:rPr>
              <a:t>Equivalence Class Partitioning</a:t>
            </a:r>
          </a:p>
          <a:p>
            <a:r>
              <a:rPr lang="en-US" b="0" dirty="0" smtClean="0"/>
              <a:t>Boundary-Value Analysis</a:t>
            </a:r>
          </a:p>
          <a:p>
            <a:r>
              <a:rPr lang="en-US" b="0" dirty="0" smtClean="0">
                <a:solidFill>
                  <a:srgbClr val="7F7F7F"/>
                </a:solidFill>
              </a:rPr>
              <a:t>Category-Partition</a:t>
            </a:r>
          </a:p>
          <a:p>
            <a:r>
              <a:rPr lang="en-US" b="0" dirty="0" smtClean="0">
                <a:solidFill>
                  <a:srgbClr val="7F7F7F"/>
                </a:solidFill>
              </a:rPr>
              <a:t>Decision tables</a:t>
            </a:r>
          </a:p>
          <a:p>
            <a:r>
              <a:rPr lang="en-US" b="0" dirty="0" smtClean="0">
                <a:solidFill>
                  <a:srgbClr val="7F7F7F"/>
                </a:solidFill>
              </a:rPr>
              <a:t>Cause-Effect Graphs</a:t>
            </a:r>
          </a:p>
        </p:txBody>
      </p:sp>
    </p:spTree>
    <p:extLst>
      <p:ext uri="{BB962C8B-B14F-4D97-AF65-F5344CB8AC3E}">
        <p14:creationId xmlns:p14="http://schemas.microsoft.com/office/powerpoint/2010/main" val="1706864540"/>
      </p:ext>
    </p:extLst>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sz="2700" b="0" smtClean="0">
                <a:effectLst/>
              </a:rPr>
              <a:t>Boundary-Value Analysis</a:t>
            </a:r>
            <a:r>
              <a:rPr lang="en-US" sz="2700" b="0" smtClean="0"/>
              <a:t> </a:t>
            </a:r>
            <a:br>
              <a:rPr lang="en-US" sz="2700" b="0" smtClean="0"/>
            </a:br>
            <a:r>
              <a:rPr lang="en-US" sz="2700" b="0" smtClean="0">
                <a:effectLst/>
              </a:rPr>
              <a:t>Motivations</a:t>
            </a:r>
          </a:p>
        </p:txBody>
      </p:sp>
      <p:sp>
        <p:nvSpPr>
          <p:cNvPr id="22531" name="Rectangle 3"/>
          <p:cNvSpPr>
            <a:spLocks noGrp="1" noChangeArrowheads="1"/>
          </p:cNvSpPr>
          <p:nvPr>
            <p:ph idx="1"/>
          </p:nvPr>
        </p:nvSpPr>
        <p:spPr>
          <a:xfrm>
            <a:off x="179388" y="1268413"/>
            <a:ext cx="8713787" cy="4702175"/>
          </a:xfrm>
        </p:spPr>
        <p:txBody>
          <a:bodyPr/>
          <a:lstStyle/>
          <a:p>
            <a:r>
              <a:rPr lang="en-US" sz="2400" b="0" smtClean="0"/>
              <a:t>In equivalence class testing, we partitioned input domains into equivalence classes, on the assumption that the behavior of the program is “similar” for all input values of a equivalence class </a:t>
            </a:r>
          </a:p>
          <a:p>
            <a:r>
              <a:rPr lang="en-US" sz="2400" b="0" smtClean="0"/>
              <a:t>But the above assumption may not be true in all cases as…</a:t>
            </a:r>
          </a:p>
          <a:p>
            <a:r>
              <a:rPr lang="en-US" sz="2400" b="0" smtClean="0"/>
              <a:t>Some typical programming errors happen to be at the </a:t>
            </a:r>
            <a:r>
              <a:rPr lang="en-US" sz="2400" b="0" u="sng" smtClean="0"/>
              <a:t>boundary</a:t>
            </a:r>
            <a:r>
              <a:rPr lang="en-US" sz="2400" b="0" smtClean="0"/>
              <a:t> between different equivalence classes</a:t>
            </a:r>
          </a:p>
          <a:p>
            <a:r>
              <a:rPr lang="en-US" sz="2400" b="0" smtClean="0"/>
              <a:t>This is what boundary value testing </a:t>
            </a:r>
          </a:p>
          <a:p>
            <a:pPr>
              <a:buFont typeface="Wingdings" pitchFamily="2" charset="2"/>
              <a:buNone/>
            </a:pPr>
            <a:r>
              <a:rPr lang="en-US" sz="2400" b="0" smtClean="0"/>
              <a:t>	focuses on</a:t>
            </a:r>
          </a:p>
          <a:p>
            <a:r>
              <a:rPr lang="en-US" sz="2400" b="0" smtClean="0"/>
              <a:t>Simpler but complementary to </a:t>
            </a:r>
          </a:p>
          <a:p>
            <a:pPr>
              <a:buFont typeface="Wingdings" pitchFamily="2" charset="2"/>
              <a:buNone/>
            </a:pPr>
            <a:r>
              <a:rPr lang="en-US" sz="2400" b="0" smtClean="0"/>
              <a:t>	equivalence class testing</a:t>
            </a:r>
          </a:p>
        </p:txBody>
      </p:sp>
      <p:pic>
        <p:nvPicPr>
          <p:cNvPr id="22533" name="Picture 5" descr="Image:Set partition.svg">
            <a:hlinkClick r:id="rId2"/>
          </p:cNvPr>
          <p:cNvPicPr>
            <a:picLocks noChangeAspect="1" noChangeArrowheads="1"/>
          </p:cNvPicPr>
          <p:nvPr/>
        </p:nvPicPr>
        <p:blipFill>
          <a:blip r:embed="rId3" cstate="print"/>
          <a:srcRect/>
          <a:stretch>
            <a:fillRect/>
          </a:stretch>
        </p:blipFill>
        <p:spPr bwMode="auto">
          <a:xfrm>
            <a:off x="6300788" y="4365625"/>
            <a:ext cx="1920875" cy="1920875"/>
          </a:xfrm>
          <a:prstGeom prst="rect">
            <a:avLst/>
          </a:prstGeom>
          <a:noFill/>
        </p:spPr>
      </p:pic>
      <p:sp>
        <p:nvSpPr>
          <p:cNvPr id="22535" name="Freeform 7"/>
          <p:cNvSpPr>
            <a:spLocks/>
          </p:cNvSpPr>
          <p:nvPr/>
        </p:nvSpPr>
        <p:spPr bwMode="auto">
          <a:xfrm>
            <a:off x="6353175" y="4337050"/>
            <a:ext cx="863600" cy="792163"/>
          </a:xfrm>
          <a:custGeom>
            <a:avLst/>
            <a:gdLst/>
            <a:ahLst/>
            <a:cxnLst>
              <a:cxn ang="0">
                <a:pos x="544" y="0"/>
              </a:cxn>
              <a:cxn ang="0">
                <a:pos x="408" y="363"/>
              </a:cxn>
              <a:cxn ang="0">
                <a:pos x="0" y="499"/>
              </a:cxn>
            </a:cxnLst>
            <a:rect l="0" t="0" r="r" b="b"/>
            <a:pathLst>
              <a:path w="544" h="499">
                <a:moveTo>
                  <a:pt x="544" y="0"/>
                </a:moveTo>
                <a:cubicBezTo>
                  <a:pt x="521" y="140"/>
                  <a:pt x="499" y="280"/>
                  <a:pt x="408" y="363"/>
                </a:cubicBezTo>
                <a:cubicBezTo>
                  <a:pt x="317" y="446"/>
                  <a:pt x="75" y="484"/>
                  <a:pt x="0" y="499"/>
                </a:cubicBezTo>
              </a:path>
            </a:pathLst>
          </a:custGeom>
          <a:noFill/>
          <a:ln w="152400" cap="rnd" cmpd="sng">
            <a:solidFill>
              <a:srgbClr val="FF0000"/>
            </a:solidFill>
            <a:prstDash val="sysDot"/>
            <a:round/>
            <a:headEnd type="none" w="med" len="med"/>
            <a:tailEnd type="none" w="med" len="med"/>
          </a:ln>
          <a:effectLst/>
        </p:spPr>
        <p:txBody>
          <a:bodyPr/>
          <a:lstStyle/>
          <a:p>
            <a:endParaRPr lang="en-CA"/>
          </a:p>
        </p:txBody>
      </p:sp>
    </p:spTree>
    <p:extLst>
      <p:ext uri="{BB962C8B-B14F-4D97-AF65-F5344CB8AC3E}">
        <p14:creationId xmlns:p14="http://schemas.microsoft.com/office/powerpoint/2010/main" val="36104882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3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531">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531">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53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a:noFill/>
          <a:ln w="9525"/>
        </p:spPr>
        <p:txBody>
          <a:bodyPr/>
          <a:lstStyle/>
          <a:p>
            <a:endParaRPr lang="en-US" smtClean="0">
              <a:effectLst/>
            </a:endParaRPr>
          </a:p>
        </p:txBody>
      </p:sp>
      <p:sp>
        <p:nvSpPr>
          <p:cNvPr id="219139" name="Rectangle 3"/>
          <p:cNvSpPr>
            <a:spLocks noGrp="1" noChangeArrowheads="1"/>
          </p:cNvSpPr>
          <p:nvPr>
            <p:ph type="body" idx="1"/>
          </p:nvPr>
        </p:nvSpPr>
        <p:spPr/>
        <p:txBody>
          <a:bodyPr/>
          <a:lstStyle/>
          <a:p>
            <a:endParaRPr lang="en-US" smtClean="0"/>
          </a:p>
        </p:txBody>
      </p:sp>
      <p:pic>
        <p:nvPicPr>
          <p:cNvPr id="219140" name="Picture 4"/>
          <p:cNvPicPr>
            <a:picLocks noChangeAspect="1" noChangeArrowheads="1"/>
          </p:cNvPicPr>
          <p:nvPr/>
        </p:nvPicPr>
        <p:blipFill>
          <a:blip r:embed="rId2" cstate="print"/>
          <a:srcRect/>
          <a:stretch>
            <a:fillRect/>
          </a:stretch>
        </p:blipFill>
        <p:spPr bwMode="auto">
          <a:xfrm>
            <a:off x="84138" y="1352550"/>
            <a:ext cx="8951912" cy="4152900"/>
          </a:xfrm>
          <a:prstGeom prst="rect">
            <a:avLst/>
          </a:prstGeom>
          <a:noFill/>
        </p:spPr>
      </p:pic>
    </p:spTree>
    <p:extLst>
      <p:ext uri="{BB962C8B-B14F-4D97-AF65-F5344CB8AC3E}">
        <p14:creationId xmlns:p14="http://schemas.microsoft.com/office/powerpoint/2010/main" val="78767553"/>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sz="2700" b="0" smtClean="0">
                <a:effectLst/>
              </a:rPr>
              <a:t>Boundary-Value Analysis</a:t>
            </a:r>
            <a:br>
              <a:rPr lang="en-US" sz="2700" b="0" smtClean="0">
                <a:effectLst/>
              </a:rPr>
            </a:br>
            <a:r>
              <a:rPr lang="en-US" sz="2800" b="0" smtClean="0">
                <a:effectLst/>
              </a:rPr>
              <a:t>Basic Ideas</a:t>
            </a:r>
          </a:p>
        </p:txBody>
      </p:sp>
      <p:sp>
        <p:nvSpPr>
          <p:cNvPr id="23555" name="Rectangle 3"/>
          <p:cNvSpPr>
            <a:spLocks noGrp="1" noChangeArrowheads="1"/>
          </p:cNvSpPr>
          <p:nvPr>
            <p:ph idx="1"/>
          </p:nvPr>
        </p:nvSpPr>
        <p:spPr>
          <a:xfrm>
            <a:off x="179388" y="1268413"/>
            <a:ext cx="8713787" cy="3322637"/>
          </a:xfrm>
        </p:spPr>
        <p:txBody>
          <a:bodyPr/>
          <a:lstStyle/>
          <a:p>
            <a:pPr>
              <a:lnSpc>
                <a:spcPct val="90000"/>
              </a:lnSpc>
            </a:pPr>
            <a:r>
              <a:rPr lang="en-US" sz="2400" b="0" smtClean="0"/>
              <a:t>Assume a function F, with two variables x1 and x2</a:t>
            </a:r>
          </a:p>
          <a:p>
            <a:pPr>
              <a:lnSpc>
                <a:spcPct val="90000"/>
              </a:lnSpc>
            </a:pPr>
            <a:r>
              <a:rPr lang="en-US" sz="2400" b="0" smtClean="0"/>
              <a:t>(Possibly unstated) boundaries: a &lt;= x1 &lt;= b, c &lt;= x2 &lt;= d</a:t>
            </a:r>
          </a:p>
          <a:p>
            <a:pPr>
              <a:lnSpc>
                <a:spcPct val="90000"/>
              </a:lnSpc>
            </a:pPr>
            <a:r>
              <a:rPr lang="en-US" sz="2400" b="0" smtClean="0"/>
              <a:t>In some programming languages, strong typing allows the specification of such intervals</a:t>
            </a:r>
          </a:p>
          <a:p>
            <a:pPr>
              <a:lnSpc>
                <a:spcPct val="90000"/>
              </a:lnSpc>
            </a:pPr>
            <a:r>
              <a:rPr lang="en-US" b="0" smtClean="0"/>
              <a:t>In boundary-value analysis</a:t>
            </a:r>
            <a:r>
              <a:rPr lang="en-US" sz="2400" b="0" smtClean="0"/>
              <a:t> (and testing), the focus is on the boundary of the input space for identifying test cases</a:t>
            </a:r>
          </a:p>
          <a:p>
            <a:pPr>
              <a:lnSpc>
                <a:spcPct val="90000"/>
              </a:lnSpc>
            </a:pPr>
            <a:r>
              <a:rPr lang="en-US" sz="2400" b="0" smtClean="0"/>
              <a:t>The rationale is that errors tend to occur near extreme values of input variables</a:t>
            </a:r>
          </a:p>
        </p:txBody>
      </p:sp>
      <p:pic>
        <p:nvPicPr>
          <p:cNvPr id="23557" name="Picture 5" descr="Image:Set partition.svg">
            <a:hlinkClick r:id="rId2"/>
          </p:cNvPr>
          <p:cNvPicPr>
            <a:picLocks noChangeAspect="1" noChangeArrowheads="1"/>
          </p:cNvPicPr>
          <p:nvPr/>
        </p:nvPicPr>
        <p:blipFill>
          <a:blip r:embed="rId3" cstate="print"/>
          <a:srcRect/>
          <a:stretch>
            <a:fillRect/>
          </a:stretch>
        </p:blipFill>
        <p:spPr bwMode="auto">
          <a:xfrm>
            <a:off x="6300788" y="4365625"/>
            <a:ext cx="1920875" cy="1920875"/>
          </a:xfrm>
          <a:prstGeom prst="rect">
            <a:avLst/>
          </a:prstGeom>
          <a:noFill/>
        </p:spPr>
      </p:pic>
      <p:sp>
        <p:nvSpPr>
          <p:cNvPr id="23558" name="Freeform 6"/>
          <p:cNvSpPr>
            <a:spLocks/>
          </p:cNvSpPr>
          <p:nvPr/>
        </p:nvSpPr>
        <p:spPr bwMode="auto">
          <a:xfrm>
            <a:off x="6353175" y="4337050"/>
            <a:ext cx="863600" cy="792163"/>
          </a:xfrm>
          <a:custGeom>
            <a:avLst/>
            <a:gdLst/>
            <a:ahLst/>
            <a:cxnLst>
              <a:cxn ang="0">
                <a:pos x="544" y="0"/>
              </a:cxn>
              <a:cxn ang="0">
                <a:pos x="408" y="363"/>
              </a:cxn>
              <a:cxn ang="0">
                <a:pos x="0" y="499"/>
              </a:cxn>
            </a:cxnLst>
            <a:rect l="0" t="0" r="r" b="b"/>
            <a:pathLst>
              <a:path w="544" h="499">
                <a:moveTo>
                  <a:pt x="544" y="0"/>
                </a:moveTo>
                <a:cubicBezTo>
                  <a:pt x="521" y="140"/>
                  <a:pt x="499" y="280"/>
                  <a:pt x="408" y="363"/>
                </a:cubicBezTo>
                <a:cubicBezTo>
                  <a:pt x="317" y="446"/>
                  <a:pt x="75" y="484"/>
                  <a:pt x="0" y="499"/>
                </a:cubicBezTo>
              </a:path>
            </a:pathLst>
          </a:custGeom>
          <a:noFill/>
          <a:ln w="152400" cap="rnd" cmpd="sng">
            <a:solidFill>
              <a:srgbClr val="FF0000"/>
            </a:solidFill>
            <a:prstDash val="sysDot"/>
            <a:round/>
            <a:headEnd type="none" w="med" len="med"/>
            <a:tailEnd type="none" w="med" len="med"/>
          </a:ln>
          <a:effectLst/>
        </p:spPr>
        <p:txBody>
          <a:bodyPr/>
          <a:lstStyle/>
          <a:p>
            <a:endParaRPr lang="en-CA"/>
          </a:p>
        </p:txBody>
      </p:sp>
    </p:spTree>
    <p:extLst>
      <p:ext uri="{BB962C8B-B14F-4D97-AF65-F5344CB8AC3E}">
        <p14:creationId xmlns:p14="http://schemas.microsoft.com/office/powerpoint/2010/main" val="1463003251"/>
      </p:ext>
    </p:extLst>
  </p:cSld>
  <p:clrMapOvr>
    <a:masterClrMapping/>
  </p:clrMapOvr>
  <p:transition>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sz="2700" b="0" smtClean="0">
                <a:effectLst/>
              </a:rPr>
              <a:t>Boundary-Value Analysis</a:t>
            </a:r>
            <a:r>
              <a:rPr lang="en-US" sz="2700" b="0" smtClean="0"/>
              <a:t> </a:t>
            </a:r>
            <a:br>
              <a:rPr lang="en-US" sz="2700" b="0" smtClean="0"/>
            </a:br>
            <a:r>
              <a:rPr lang="en-US" sz="2700" b="0" smtClean="0">
                <a:effectLst/>
              </a:rPr>
              <a:t>Basic Ideas</a:t>
            </a:r>
          </a:p>
        </p:txBody>
      </p:sp>
      <p:sp>
        <p:nvSpPr>
          <p:cNvPr id="24579" name="Rectangle 3"/>
          <p:cNvSpPr>
            <a:spLocks noGrp="1" noChangeArrowheads="1"/>
          </p:cNvSpPr>
          <p:nvPr>
            <p:ph idx="1"/>
          </p:nvPr>
        </p:nvSpPr>
        <p:spPr>
          <a:xfrm>
            <a:off x="179388" y="1268413"/>
            <a:ext cx="8713787" cy="4279900"/>
          </a:xfrm>
        </p:spPr>
        <p:txBody>
          <a:bodyPr/>
          <a:lstStyle/>
          <a:p>
            <a:pPr>
              <a:lnSpc>
                <a:spcPct val="90000"/>
              </a:lnSpc>
            </a:pPr>
            <a:r>
              <a:rPr lang="en-US" b="0" smtClean="0">
                <a:solidFill>
                  <a:srgbClr val="663300"/>
                </a:solidFill>
              </a:rPr>
              <a:t>Approach</a:t>
            </a:r>
            <a:r>
              <a:rPr lang="en-US" b="0" smtClean="0"/>
              <a:t>: Setting values for input variable at their minimum, just above the minimum, a nominal value, just below their maximum, and at their maximum. </a:t>
            </a:r>
          </a:p>
          <a:p>
            <a:pPr>
              <a:lnSpc>
                <a:spcPct val="90000"/>
              </a:lnSpc>
            </a:pPr>
            <a:r>
              <a:rPr lang="en-US" b="0" smtClean="0"/>
              <a:t>Convention for the above notions: </a:t>
            </a:r>
          </a:p>
          <a:p>
            <a:pPr marL="742950" lvl="1" indent="-285750">
              <a:lnSpc>
                <a:spcPct val="90000"/>
              </a:lnSpc>
            </a:pPr>
            <a:r>
              <a:rPr lang="en-US" sz="2500" smtClean="0"/>
              <a:t>min, min+, nom, max-, max</a:t>
            </a:r>
          </a:p>
          <a:p>
            <a:pPr>
              <a:lnSpc>
                <a:spcPct val="90000"/>
              </a:lnSpc>
            </a:pPr>
            <a:r>
              <a:rPr lang="en-US" b="0" smtClean="0"/>
              <a:t>A usual strategy for all input variables: Holding the values of all but one variable at their nominal values, letting one variable assume its extreme value</a:t>
            </a:r>
          </a:p>
          <a:p>
            <a:pPr>
              <a:lnSpc>
                <a:spcPct val="90000"/>
              </a:lnSpc>
            </a:pPr>
            <a:endParaRPr lang="en-US" b="0" smtClean="0"/>
          </a:p>
          <a:p>
            <a:pPr>
              <a:lnSpc>
                <a:spcPct val="90000"/>
              </a:lnSpc>
            </a:pPr>
            <a:r>
              <a:rPr lang="en-US" b="0" smtClean="0"/>
              <a:t>Examples next…</a:t>
            </a:r>
          </a:p>
        </p:txBody>
      </p:sp>
    </p:spTree>
    <p:extLst>
      <p:ext uri="{BB962C8B-B14F-4D97-AF65-F5344CB8AC3E}">
        <p14:creationId xmlns:p14="http://schemas.microsoft.com/office/powerpoint/2010/main" val="954164894"/>
      </p:ext>
    </p:extLst>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sz="2300" b="0" smtClean="0">
                <a:effectLst/>
              </a:rPr>
              <a:t>Boundary-Value Analysis</a:t>
            </a:r>
            <a:r>
              <a:rPr lang="en-US" sz="2300" b="0" smtClean="0"/>
              <a:t> </a:t>
            </a:r>
            <a:br>
              <a:rPr lang="en-US" sz="2300" b="0" smtClean="0"/>
            </a:br>
            <a:r>
              <a:rPr lang="en-US" sz="2300" b="0" smtClean="0">
                <a:effectLst/>
              </a:rPr>
              <a:t>Input Domain of Function F</a:t>
            </a:r>
          </a:p>
        </p:txBody>
      </p:sp>
      <p:sp>
        <p:nvSpPr>
          <p:cNvPr id="25604" name="Line 3"/>
          <p:cNvSpPr>
            <a:spLocks noChangeShapeType="1"/>
          </p:cNvSpPr>
          <p:nvPr/>
        </p:nvSpPr>
        <p:spPr bwMode="auto">
          <a:xfrm flipV="1">
            <a:off x="1900238" y="2493963"/>
            <a:ext cx="0" cy="3733800"/>
          </a:xfrm>
          <a:prstGeom prst="line">
            <a:avLst/>
          </a:prstGeom>
          <a:noFill/>
          <a:ln w="38100">
            <a:solidFill>
              <a:schemeClr val="tx1"/>
            </a:solidFill>
            <a:round/>
            <a:headEnd/>
            <a:tailEnd type="stealth" w="med" len="med"/>
          </a:ln>
        </p:spPr>
        <p:txBody>
          <a:bodyPr/>
          <a:lstStyle/>
          <a:p>
            <a:endParaRPr lang="en-CA"/>
          </a:p>
        </p:txBody>
      </p:sp>
      <p:sp>
        <p:nvSpPr>
          <p:cNvPr id="25605" name="Line 4"/>
          <p:cNvSpPr>
            <a:spLocks noChangeShapeType="1"/>
          </p:cNvSpPr>
          <p:nvPr/>
        </p:nvSpPr>
        <p:spPr bwMode="auto">
          <a:xfrm>
            <a:off x="1747838" y="5999163"/>
            <a:ext cx="5410200" cy="0"/>
          </a:xfrm>
          <a:prstGeom prst="line">
            <a:avLst/>
          </a:prstGeom>
          <a:noFill/>
          <a:ln w="38100">
            <a:solidFill>
              <a:schemeClr val="tx1"/>
            </a:solidFill>
            <a:round/>
            <a:headEnd/>
            <a:tailEnd type="triangle" w="med" len="med"/>
          </a:ln>
        </p:spPr>
        <p:txBody>
          <a:bodyPr/>
          <a:lstStyle/>
          <a:p>
            <a:endParaRPr lang="en-CA"/>
          </a:p>
        </p:txBody>
      </p:sp>
      <p:sp>
        <p:nvSpPr>
          <p:cNvPr id="25606" name="Line 5"/>
          <p:cNvSpPr>
            <a:spLocks noChangeShapeType="1"/>
          </p:cNvSpPr>
          <p:nvPr/>
        </p:nvSpPr>
        <p:spPr bwMode="auto">
          <a:xfrm>
            <a:off x="1900238" y="3179763"/>
            <a:ext cx="4648200" cy="0"/>
          </a:xfrm>
          <a:prstGeom prst="line">
            <a:avLst/>
          </a:prstGeom>
          <a:noFill/>
          <a:ln w="9525">
            <a:solidFill>
              <a:schemeClr val="tx1"/>
            </a:solidFill>
            <a:prstDash val="dashDot"/>
            <a:round/>
            <a:headEnd/>
            <a:tailEnd/>
          </a:ln>
        </p:spPr>
        <p:txBody>
          <a:bodyPr/>
          <a:lstStyle/>
          <a:p>
            <a:endParaRPr lang="en-CA"/>
          </a:p>
        </p:txBody>
      </p:sp>
      <p:sp>
        <p:nvSpPr>
          <p:cNvPr id="25607" name="Line 6"/>
          <p:cNvSpPr>
            <a:spLocks noChangeShapeType="1"/>
          </p:cNvSpPr>
          <p:nvPr/>
        </p:nvSpPr>
        <p:spPr bwMode="auto">
          <a:xfrm>
            <a:off x="1900238" y="5084763"/>
            <a:ext cx="4648200" cy="0"/>
          </a:xfrm>
          <a:prstGeom prst="line">
            <a:avLst/>
          </a:prstGeom>
          <a:noFill/>
          <a:ln w="9525">
            <a:solidFill>
              <a:schemeClr val="tx1"/>
            </a:solidFill>
            <a:prstDash val="dashDot"/>
            <a:round/>
            <a:headEnd/>
            <a:tailEnd/>
          </a:ln>
        </p:spPr>
        <p:txBody>
          <a:bodyPr/>
          <a:lstStyle/>
          <a:p>
            <a:endParaRPr lang="en-CA"/>
          </a:p>
        </p:txBody>
      </p:sp>
      <p:sp>
        <p:nvSpPr>
          <p:cNvPr id="25608" name="Line 7"/>
          <p:cNvSpPr>
            <a:spLocks noChangeShapeType="1"/>
          </p:cNvSpPr>
          <p:nvPr/>
        </p:nvSpPr>
        <p:spPr bwMode="auto">
          <a:xfrm flipV="1">
            <a:off x="2509838" y="2570163"/>
            <a:ext cx="0" cy="3429000"/>
          </a:xfrm>
          <a:prstGeom prst="line">
            <a:avLst/>
          </a:prstGeom>
          <a:noFill/>
          <a:ln w="9525">
            <a:solidFill>
              <a:schemeClr val="tx1"/>
            </a:solidFill>
            <a:prstDash val="dashDot"/>
            <a:round/>
            <a:headEnd/>
            <a:tailEnd/>
          </a:ln>
        </p:spPr>
        <p:txBody>
          <a:bodyPr/>
          <a:lstStyle/>
          <a:p>
            <a:endParaRPr lang="en-CA"/>
          </a:p>
        </p:txBody>
      </p:sp>
      <p:sp>
        <p:nvSpPr>
          <p:cNvPr id="25609" name="Line 8"/>
          <p:cNvSpPr>
            <a:spLocks noChangeShapeType="1"/>
          </p:cNvSpPr>
          <p:nvPr/>
        </p:nvSpPr>
        <p:spPr bwMode="auto">
          <a:xfrm flipV="1">
            <a:off x="6015038" y="2570163"/>
            <a:ext cx="0" cy="3429000"/>
          </a:xfrm>
          <a:prstGeom prst="line">
            <a:avLst/>
          </a:prstGeom>
          <a:noFill/>
          <a:ln w="9525">
            <a:solidFill>
              <a:schemeClr val="tx1"/>
            </a:solidFill>
            <a:prstDash val="dashDot"/>
            <a:round/>
            <a:headEnd/>
            <a:tailEnd/>
          </a:ln>
        </p:spPr>
        <p:txBody>
          <a:bodyPr/>
          <a:lstStyle/>
          <a:p>
            <a:endParaRPr lang="en-CA"/>
          </a:p>
        </p:txBody>
      </p:sp>
      <p:sp>
        <p:nvSpPr>
          <p:cNvPr id="25610" name="Rectangle 9"/>
          <p:cNvSpPr>
            <a:spLocks noChangeArrowheads="1"/>
          </p:cNvSpPr>
          <p:nvPr/>
        </p:nvSpPr>
        <p:spPr bwMode="auto">
          <a:xfrm>
            <a:off x="2509838" y="3179763"/>
            <a:ext cx="3505200" cy="1905000"/>
          </a:xfrm>
          <a:prstGeom prst="rect">
            <a:avLst/>
          </a:prstGeom>
          <a:solidFill>
            <a:schemeClr val="accent1"/>
          </a:solidFill>
          <a:ln w="9525">
            <a:solidFill>
              <a:schemeClr val="tx1"/>
            </a:solidFill>
            <a:miter lim="800000"/>
            <a:headEnd/>
            <a:tailEnd/>
          </a:ln>
        </p:spPr>
        <p:txBody>
          <a:bodyPr wrap="none" anchor="ctr"/>
          <a:lstStyle/>
          <a:p>
            <a:endParaRPr lang="en-US" b="0"/>
          </a:p>
        </p:txBody>
      </p:sp>
      <p:sp>
        <p:nvSpPr>
          <p:cNvPr id="25611" name="Text Box 10"/>
          <p:cNvSpPr txBox="1">
            <a:spLocks noChangeArrowheads="1"/>
          </p:cNvSpPr>
          <p:nvPr/>
        </p:nvSpPr>
        <p:spPr bwMode="auto">
          <a:xfrm>
            <a:off x="2341563" y="6116638"/>
            <a:ext cx="311150" cy="366712"/>
          </a:xfrm>
          <a:prstGeom prst="rect">
            <a:avLst/>
          </a:prstGeom>
          <a:noFill/>
          <a:ln w="9525">
            <a:noFill/>
            <a:miter lim="800000"/>
            <a:headEnd/>
            <a:tailEnd/>
          </a:ln>
        </p:spPr>
        <p:txBody>
          <a:bodyPr wrap="none">
            <a:spAutoFit/>
          </a:bodyPr>
          <a:lstStyle/>
          <a:p>
            <a:r>
              <a:rPr lang="en-US" b="0"/>
              <a:t>a</a:t>
            </a:r>
          </a:p>
        </p:txBody>
      </p:sp>
      <p:sp>
        <p:nvSpPr>
          <p:cNvPr id="25612" name="Text Box 11"/>
          <p:cNvSpPr txBox="1">
            <a:spLocks noChangeArrowheads="1"/>
          </p:cNvSpPr>
          <p:nvPr/>
        </p:nvSpPr>
        <p:spPr bwMode="auto">
          <a:xfrm>
            <a:off x="5862638" y="6075363"/>
            <a:ext cx="311150" cy="366712"/>
          </a:xfrm>
          <a:prstGeom prst="rect">
            <a:avLst/>
          </a:prstGeom>
          <a:noFill/>
          <a:ln w="9525">
            <a:noFill/>
            <a:miter lim="800000"/>
            <a:headEnd/>
            <a:tailEnd/>
          </a:ln>
        </p:spPr>
        <p:txBody>
          <a:bodyPr wrap="none">
            <a:spAutoFit/>
          </a:bodyPr>
          <a:lstStyle/>
          <a:p>
            <a:r>
              <a:rPr lang="en-US" b="0"/>
              <a:t>b</a:t>
            </a:r>
          </a:p>
        </p:txBody>
      </p:sp>
      <p:sp>
        <p:nvSpPr>
          <p:cNvPr id="25613" name="Text Box 12"/>
          <p:cNvSpPr txBox="1">
            <a:spLocks noChangeArrowheads="1"/>
          </p:cNvSpPr>
          <p:nvPr/>
        </p:nvSpPr>
        <p:spPr bwMode="auto">
          <a:xfrm>
            <a:off x="1290638" y="2951163"/>
            <a:ext cx="311150" cy="366712"/>
          </a:xfrm>
          <a:prstGeom prst="rect">
            <a:avLst/>
          </a:prstGeom>
          <a:noFill/>
          <a:ln w="9525">
            <a:noFill/>
            <a:miter lim="800000"/>
            <a:headEnd/>
            <a:tailEnd/>
          </a:ln>
        </p:spPr>
        <p:txBody>
          <a:bodyPr wrap="none">
            <a:spAutoFit/>
          </a:bodyPr>
          <a:lstStyle/>
          <a:p>
            <a:r>
              <a:rPr lang="en-US" b="0"/>
              <a:t>d</a:t>
            </a:r>
          </a:p>
        </p:txBody>
      </p:sp>
      <p:sp>
        <p:nvSpPr>
          <p:cNvPr id="25614" name="Text Box 13"/>
          <p:cNvSpPr txBox="1">
            <a:spLocks noChangeArrowheads="1"/>
          </p:cNvSpPr>
          <p:nvPr/>
        </p:nvSpPr>
        <p:spPr bwMode="auto">
          <a:xfrm>
            <a:off x="1290638" y="4856163"/>
            <a:ext cx="298450" cy="366712"/>
          </a:xfrm>
          <a:prstGeom prst="rect">
            <a:avLst/>
          </a:prstGeom>
          <a:noFill/>
          <a:ln w="9525">
            <a:noFill/>
            <a:miter lim="800000"/>
            <a:headEnd/>
            <a:tailEnd/>
          </a:ln>
        </p:spPr>
        <p:txBody>
          <a:bodyPr wrap="none">
            <a:spAutoFit/>
          </a:bodyPr>
          <a:lstStyle/>
          <a:p>
            <a:r>
              <a:rPr lang="en-US" b="0"/>
              <a:t>c</a:t>
            </a:r>
          </a:p>
        </p:txBody>
      </p:sp>
      <p:sp>
        <p:nvSpPr>
          <p:cNvPr id="25615" name="Text Box 14"/>
          <p:cNvSpPr txBox="1">
            <a:spLocks noChangeArrowheads="1"/>
          </p:cNvSpPr>
          <p:nvPr/>
        </p:nvSpPr>
        <p:spPr bwMode="auto">
          <a:xfrm>
            <a:off x="7204075" y="5888038"/>
            <a:ext cx="463550" cy="366712"/>
          </a:xfrm>
          <a:prstGeom prst="rect">
            <a:avLst/>
          </a:prstGeom>
          <a:noFill/>
          <a:ln w="9525">
            <a:noFill/>
            <a:miter lim="800000"/>
            <a:headEnd/>
            <a:tailEnd/>
          </a:ln>
        </p:spPr>
        <p:txBody>
          <a:bodyPr wrap="none">
            <a:spAutoFit/>
          </a:bodyPr>
          <a:lstStyle/>
          <a:p>
            <a:r>
              <a:rPr lang="en-US" b="0"/>
              <a:t>X1</a:t>
            </a:r>
          </a:p>
        </p:txBody>
      </p:sp>
      <p:sp>
        <p:nvSpPr>
          <p:cNvPr id="25616" name="Text Box 15"/>
          <p:cNvSpPr txBox="1">
            <a:spLocks noChangeArrowheads="1"/>
          </p:cNvSpPr>
          <p:nvPr/>
        </p:nvSpPr>
        <p:spPr bwMode="auto">
          <a:xfrm>
            <a:off x="1516063" y="2133600"/>
            <a:ext cx="463550" cy="366713"/>
          </a:xfrm>
          <a:prstGeom prst="rect">
            <a:avLst/>
          </a:prstGeom>
          <a:noFill/>
          <a:ln w="9525">
            <a:noFill/>
            <a:miter lim="800000"/>
            <a:headEnd/>
            <a:tailEnd/>
          </a:ln>
        </p:spPr>
        <p:txBody>
          <a:bodyPr wrap="none">
            <a:spAutoFit/>
          </a:bodyPr>
          <a:lstStyle/>
          <a:p>
            <a:r>
              <a:rPr lang="en-US" b="0"/>
              <a:t>X2</a:t>
            </a:r>
          </a:p>
        </p:txBody>
      </p:sp>
      <p:sp>
        <p:nvSpPr>
          <p:cNvPr id="25619" name="Rectangle 3"/>
          <p:cNvSpPr>
            <a:spLocks noChangeArrowheads="1"/>
          </p:cNvSpPr>
          <p:nvPr/>
        </p:nvSpPr>
        <p:spPr bwMode="auto">
          <a:xfrm>
            <a:off x="179388" y="1268413"/>
            <a:ext cx="8713787" cy="760412"/>
          </a:xfrm>
          <a:prstGeom prst="rect">
            <a:avLst/>
          </a:prstGeom>
          <a:noFill/>
          <a:ln w="12700">
            <a:noFill/>
            <a:miter lim="800000"/>
            <a:headEnd/>
            <a:tailEnd/>
          </a:ln>
        </p:spPr>
        <p:txBody>
          <a:bodyPr lIns="90488" tIns="44450" rIns="90488" bIns="44450">
            <a:spAutoFit/>
          </a:bodyPr>
          <a:lstStyle/>
          <a:p>
            <a:pPr marL="327025" indent="-327025" defTabSz="920750">
              <a:lnSpc>
                <a:spcPct val="90000"/>
              </a:lnSpc>
              <a:spcBef>
                <a:spcPct val="40000"/>
              </a:spcBef>
              <a:buClr>
                <a:schemeClr val="tx1"/>
              </a:buClr>
              <a:buSzPct val="100000"/>
              <a:buFont typeface="Wingdings" pitchFamily="2" charset="2"/>
              <a:buChar char="§"/>
            </a:pPr>
            <a:r>
              <a:rPr lang="en-US" sz="2000" b="0">
                <a:solidFill>
                  <a:schemeClr val="tx2"/>
                </a:solidFill>
                <a:latin typeface="Helvetica" pitchFamily="34" charset="0"/>
              </a:rPr>
              <a:t>Assume a function F, with two variables x1 and x2, domains X1 and X2</a:t>
            </a:r>
          </a:p>
          <a:p>
            <a:pPr marL="327025" indent="-327025" defTabSz="920750">
              <a:lnSpc>
                <a:spcPct val="90000"/>
              </a:lnSpc>
              <a:spcBef>
                <a:spcPct val="40000"/>
              </a:spcBef>
              <a:buClr>
                <a:schemeClr val="tx1"/>
              </a:buClr>
              <a:buSzPct val="100000"/>
              <a:buFont typeface="Wingdings" pitchFamily="2" charset="2"/>
              <a:buChar char="§"/>
            </a:pPr>
            <a:r>
              <a:rPr lang="en-US" sz="2000" b="0">
                <a:solidFill>
                  <a:schemeClr val="tx2"/>
                </a:solidFill>
                <a:latin typeface="Helvetica" pitchFamily="34" charset="0"/>
              </a:rPr>
              <a:t>(Possibly unstated) boundaries: a &lt;= x1 &lt;= b, c &lt;= x2 &lt;= d</a:t>
            </a:r>
          </a:p>
        </p:txBody>
      </p:sp>
    </p:spTree>
    <p:extLst>
      <p:ext uri="{BB962C8B-B14F-4D97-AF65-F5344CB8AC3E}">
        <p14:creationId xmlns:p14="http://schemas.microsoft.com/office/powerpoint/2010/main" val="2022357051"/>
      </p:ext>
    </p:extLst>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sz="2700" b="0" smtClean="0">
                <a:effectLst/>
              </a:rPr>
              <a:t>Boundary-value Analysis </a:t>
            </a:r>
            <a:br>
              <a:rPr lang="en-US" sz="2700" b="0" smtClean="0">
                <a:effectLst/>
              </a:rPr>
            </a:br>
            <a:r>
              <a:rPr lang="en-US" sz="2700" b="0" smtClean="0">
                <a:effectLst/>
              </a:rPr>
              <a:t>Test Cases</a:t>
            </a:r>
          </a:p>
        </p:txBody>
      </p:sp>
      <p:sp>
        <p:nvSpPr>
          <p:cNvPr id="26627" name="Rectangle 3"/>
          <p:cNvSpPr>
            <a:spLocks noGrp="1" noChangeArrowheads="1"/>
          </p:cNvSpPr>
          <p:nvPr>
            <p:ph idx="1"/>
          </p:nvPr>
        </p:nvSpPr>
        <p:spPr>
          <a:xfrm>
            <a:off x="179388" y="1196975"/>
            <a:ext cx="8713787" cy="1347788"/>
          </a:xfrm>
        </p:spPr>
        <p:txBody>
          <a:bodyPr/>
          <a:lstStyle/>
          <a:p>
            <a:r>
              <a:rPr lang="en-US" sz="2000" b="0" smtClean="0"/>
              <a:t>Test set ={ &lt;x1</a:t>
            </a:r>
            <a:r>
              <a:rPr lang="en-US" sz="2000" b="0" baseline="-25000" smtClean="0"/>
              <a:t>nom</a:t>
            </a:r>
            <a:r>
              <a:rPr lang="en-US" sz="2000" b="0" smtClean="0"/>
              <a:t>, x2</a:t>
            </a:r>
            <a:r>
              <a:rPr lang="en-US" sz="2000" b="0" baseline="-25000" smtClean="0"/>
              <a:t>min</a:t>
            </a:r>
            <a:r>
              <a:rPr lang="en-US" sz="2000" b="0" smtClean="0"/>
              <a:t>&gt;, &lt;x1</a:t>
            </a:r>
            <a:r>
              <a:rPr lang="en-US" sz="2000" b="0" baseline="-25000" smtClean="0"/>
              <a:t>nom</a:t>
            </a:r>
            <a:r>
              <a:rPr lang="en-US" sz="2000" b="0" smtClean="0"/>
              <a:t>, x2</a:t>
            </a:r>
            <a:r>
              <a:rPr lang="en-US" sz="2000" b="0" baseline="-25000" smtClean="0"/>
              <a:t>min+</a:t>
            </a:r>
            <a:r>
              <a:rPr lang="en-US" sz="2000" b="0" smtClean="0"/>
              <a:t>&gt;, &lt;x1</a:t>
            </a:r>
            <a:r>
              <a:rPr lang="en-US" sz="2000" b="0" baseline="-25000" smtClean="0"/>
              <a:t>nom</a:t>
            </a:r>
            <a:r>
              <a:rPr lang="en-US" sz="2000" b="0" smtClean="0"/>
              <a:t>, x2</a:t>
            </a:r>
            <a:r>
              <a:rPr lang="en-US" sz="2000" b="0" baseline="-25000" smtClean="0"/>
              <a:t>nom</a:t>
            </a:r>
            <a:r>
              <a:rPr lang="en-US" sz="2000" b="0" smtClean="0"/>
              <a:t>&gt;, &lt;x1</a:t>
            </a:r>
            <a:r>
              <a:rPr lang="en-US" sz="2000" b="0" baseline="-25000" smtClean="0"/>
              <a:t>nom</a:t>
            </a:r>
            <a:r>
              <a:rPr lang="en-US" sz="2000" b="0" smtClean="0"/>
              <a:t>, x2</a:t>
            </a:r>
            <a:r>
              <a:rPr lang="en-US" sz="2000" b="0" baseline="-25000" smtClean="0"/>
              <a:t>max-</a:t>
            </a:r>
            <a:r>
              <a:rPr lang="en-US" sz="2000" b="0" smtClean="0"/>
              <a:t>&gt;, &lt;x1</a:t>
            </a:r>
            <a:r>
              <a:rPr lang="en-US" sz="2000" b="0" baseline="-25000" smtClean="0"/>
              <a:t>nom</a:t>
            </a:r>
            <a:r>
              <a:rPr lang="en-US" sz="2000" b="0" smtClean="0"/>
              <a:t>, x2</a:t>
            </a:r>
            <a:r>
              <a:rPr lang="en-US" sz="2000" b="0" baseline="-25000" smtClean="0"/>
              <a:t>max</a:t>
            </a:r>
            <a:r>
              <a:rPr lang="en-US" sz="2000" b="0" smtClean="0"/>
              <a:t>&gt;, &lt;x1</a:t>
            </a:r>
            <a:r>
              <a:rPr lang="en-US" sz="2000" b="0" baseline="-25000" smtClean="0"/>
              <a:t>min</a:t>
            </a:r>
            <a:r>
              <a:rPr lang="en-US" sz="2000" b="0" smtClean="0"/>
              <a:t>, x2</a:t>
            </a:r>
            <a:r>
              <a:rPr lang="en-US" sz="2000" b="0" baseline="-25000" smtClean="0"/>
              <a:t>nom</a:t>
            </a:r>
            <a:r>
              <a:rPr lang="en-US" sz="2000" b="0" smtClean="0"/>
              <a:t>,&gt;, &lt;x1</a:t>
            </a:r>
            <a:r>
              <a:rPr lang="en-US" sz="2000" b="0" baseline="-25000" smtClean="0"/>
              <a:t>min+</a:t>
            </a:r>
            <a:r>
              <a:rPr lang="en-US" sz="2000" b="0" smtClean="0"/>
              <a:t>, x2</a:t>
            </a:r>
            <a:r>
              <a:rPr lang="en-US" sz="2000" b="0" baseline="-25000" smtClean="0"/>
              <a:t>nom</a:t>
            </a:r>
            <a:r>
              <a:rPr lang="en-US" sz="2000" b="0" smtClean="0"/>
              <a:t>,&gt;, &lt;x1</a:t>
            </a:r>
            <a:r>
              <a:rPr lang="en-US" sz="2000" b="0" baseline="-25000" smtClean="0"/>
              <a:t>max-</a:t>
            </a:r>
            <a:r>
              <a:rPr lang="en-US" sz="2000" b="0" smtClean="0"/>
              <a:t>, x2</a:t>
            </a:r>
            <a:r>
              <a:rPr lang="en-US" sz="2000" b="0" baseline="-25000" smtClean="0"/>
              <a:t>nom</a:t>
            </a:r>
            <a:r>
              <a:rPr lang="en-US" sz="2000" b="0" smtClean="0"/>
              <a:t>&gt;, &lt;x1</a:t>
            </a:r>
            <a:r>
              <a:rPr lang="en-US" sz="2000" b="0" baseline="-25000" smtClean="0"/>
              <a:t>max</a:t>
            </a:r>
            <a:r>
              <a:rPr lang="en-US" sz="2000" b="0" smtClean="0"/>
              <a:t>, x2</a:t>
            </a:r>
            <a:r>
              <a:rPr lang="en-US" sz="2000" b="0" baseline="-25000" smtClean="0"/>
              <a:t>nom</a:t>
            </a:r>
            <a:r>
              <a:rPr lang="en-US" sz="2000" b="0" smtClean="0"/>
              <a:t>&gt;}. </a:t>
            </a:r>
          </a:p>
          <a:p>
            <a:r>
              <a:rPr lang="en-US" sz="2000" b="0" smtClean="0"/>
              <a:t>Number of test cases=9</a:t>
            </a:r>
          </a:p>
        </p:txBody>
      </p:sp>
      <p:sp>
        <p:nvSpPr>
          <p:cNvPr id="26628" name="Line 4"/>
          <p:cNvSpPr>
            <a:spLocks noChangeShapeType="1"/>
          </p:cNvSpPr>
          <p:nvPr/>
        </p:nvSpPr>
        <p:spPr bwMode="auto">
          <a:xfrm flipV="1">
            <a:off x="2473325" y="2557463"/>
            <a:ext cx="0" cy="3733800"/>
          </a:xfrm>
          <a:prstGeom prst="line">
            <a:avLst/>
          </a:prstGeom>
          <a:noFill/>
          <a:ln w="38100">
            <a:solidFill>
              <a:schemeClr val="tx1"/>
            </a:solidFill>
            <a:round/>
            <a:headEnd/>
            <a:tailEnd type="stealth" w="med" len="med"/>
          </a:ln>
        </p:spPr>
        <p:txBody>
          <a:bodyPr/>
          <a:lstStyle/>
          <a:p>
            <a:endParaRPr lang="en-CA"/>
          </a:p>
        </p:txBody>
      </p:sp>
      <p:sp>
        <p:nvSpPr>
          <p:cNvPr id="26629" name="Line 5"/>
          <p:cNvSpPr>
            <a:spLocks noChangeShapeType="1"/>
          </p:cNvSpPr>
          <p:nvPr/>
        </p:nvSpPr>
        <p:spPr bwMode="auto">
          <a:xfrm>
            <a:off x="2320925" y="6062663"/>
            <a:ext cx="5410200" cy="0"/>
          </a:xfrm>
          <a:prstGeom prst="line">
            <a:avLst/>
          </a:prstGeom>
          <a:noFill/>
          <a:ln w="38100">
            <a:solidFill>
              <a:schemeClr val="tx1"/>
            </a:solidFill>
            <a:round/>
            <a:headEnd/>
            <a:tailEnd type="triangle" w="med" len="med"/>
          </a:ln>
        </p:spPr>
        <p:txBody>
          <a:bodyPr/>
          <a:lstStyle/>
          <a:p>
            <a:endParaRPr lang="en-CA"/>
          </a:p>
        </p:txBody>
      </p:sp>
      <p:sp>
        <p:nvSpPr>
          <p:cNvPr id="26630" name="Line 6"/>
          <p:cNvSpPr>
            <a:spLocks noChangeShapeType="1"/>
          </p:cNvSpPr>
          <p:nvPr/>
        </p:nvSpPr>
        <p:spPr bwMode="auto">
          <a:xfrm>
            <a:off x="2473325" y="3243263"/>
            <a:ext cx="4648200" cy="0"/>
          </a:xfrm>
          <a:prstGeom prst="line">
            <a:avLst/>
          </a:prstGeom>
          <a:noFill/>
          <a:ln w="9525">
            <a:solidFill>
              <a:schemeClr val="tx1"/>
            </a:solidFill>
            <a:prstDash val="dashDot"/>
            <a:round/>
            <a:headEnd/>
            <a:tailEnd/>
          </a:ln>
        </p:spPr>
        <p:txBody>
          <a:bodyPr/>
          <a:lstStyle/>
          <a:p>
            <a:endParaRPr lang="en-CA"/>
          </a:p>
        </p:txBody>
      </p:sp>
      <p:sp>
        <p:nvSpPr>
          <p:cNvPr id="26631" name="Line 7"/>
          <p:cNvSpPr>
            <a:spLocks noChangeShapeType="1"/>
          </p:cNvSpPr>
          <p:nvPr/>
        </p:nvSpPr>
        <p:spPr bwMode="auto">
          <a:xfrm>
            <a:off x="2473325" y="5148263"/>
            <a:ext cx="4648200" cy="0"/>
          </a:xfrm>
          <a:prstGeom prst="line">
            <a:avLst/>
          </a:prstGeom>
          <a:noFill/>
          <a:ln w="9525">
            <a:solidFill>
              <a:schemeClr val="tx1"/>
            </a:solidFill>
            <a:prstDash val="dashDot"/>
            <a:round/>
            <a:headEnd/>
            <a:tailEnd/>
          </a:ln>
        </p:spPr>
        <p:txBody>
          <a:bodyPr/>
          <a:lstStyle/>
          <a:p>
            <a:endParaRPr lang="en-CA"/>
          </a:p>
        </p:txBody>
      </p:sp>
      <p:sp>
        <p:nvSpPr>
          <p:cNvPr id="26632" name="Line 8"/>
          <p:cNvSpPr>
            <a:spLocks noChangeShapeType="1"/>
          </p:cNvSpPr>
          <p:nvPr/>
        </p:nvSpPr>
        <p:spPr bwMode="auto">
          <a:xfrm flipV="1">
            <a:off x="3082925" y="2633663"/>
            <a:ext cx="0" cy="3429000"/>
          </a:xfrm>
          <a:prstGeom prst="line">
            <a:avLst/>
          </a:prstGeom>
          <a:noFill/>
          <a:ln w="9525">
            <a:solidFill>
              <a:schemeClr val="tx1"/>
            </a:solidFill>
            <a:prstDash val="dashDot"/>
            <a:round/>
            <a:headEnd/>
            <a:tailEnd/>
          </a:ln>
        </p:spPr>
        <p:txBody>
          <a:bodyPr/>
          <a:lstStyle/>
          <a:p>
            <a:endParaRPr lang="en-CA"/>
          </a:p>
        </p:txBody>
      </p:sp>
      <p:sp>
        <p:nvSpPr>
          <p:cNvPr id="26633" name="Line 9"/>
          <p:cNvSpPr>
            <a:spLocks noChangeShapeType="1"/>
          </p:cNvSpPr>
          <p:nvPr/>
        </p:nvSpPr>
        <p:spPr bwMode="auto">
          <a:xfrm flipV="1">
            <a:off x="6588125" y="2633663"/>
            <a:ext cx="0" cy="3429000"/>
          </a:xfrm>
          <a:prstGeom prst="line">
            <a:avLst/>
          </a:prstGeom>
          <a:noFill/>
          <a:ln w="9525">
            <a:solidFill>
              <a:schemeClr val="tx1"/>
            </a:solidFill>
            <a:prstDash val="dashDot"/>
            <a:round/>
            <a:headEnd/>
            <a:tailEnd/>
          </a:ln>
        </p:spPr>
        <p:txBody>
          <a:bodyPr/>
          <a:lstStyle/>
          <a:p>
            <a:endParaRPr lang="en-CA"/>
          </a:p>
        </p:txBody>
      </p:sp>
      <p:sp>
        <p:nvSpPr>
          <p:cNvPr id="26634" name="Rectangle 10"/>
          <p:cNvSpPr>
            <a:spLocks noChangeArrowheads="1"/>
          </p:cNvSpPr>
          <p:nvPr/>
        </p:nvSpPr>
        <p:spPr bwMode="auto">
          <a:xfrm>
            <a:off x="3082925" y="3243263"/>
            <a:ext cx="3505200" cy="1905000"/>
          </a:xfrm>
          <a:prstGeom prst="rect">
            <a:avLst/>
          </a:prstGeom>
          <a:solidFill>
            <a:schemeClr val="accent1"/>
          </a:solidFill>
          <a:ln w="9525">
            <a:solidFill>
              <a:schemeClr val="tx1"/>
            </a:solidFill>
            <a:miter lim="800000"/>
            <a:headEnd/>
            <a:tailEnd/>
          </a:ln>
        </p:spPr>
        <p:txBody>
          <a:bodyPr wrap="none" anchor="ctr"/>
          <a:lstStyle/>
          <a:p>
            <a:endParaRPr lang="en-US" b="0"/>
          </a:p>
        </p:txBody>
      </p:sp>
      <p:sp>
        <p:nvSpPr>
          <p:cNvPr id="26635" name="Text Box 11"/>
          <p:cNvSpPr txBox="1">
            <a:spLocks noChangeArrowheads="1"/>
          </p:cNvSpPr>
          <p:nvPr/>
        </p:nvSpPr>
        <p:spPr bwMode="auto">
          <a:xfrm>
            <a:off x="2932113" y="6078538"/>
            <a:ext cx="311150" cy="366712"/>
          </a:xfrm>
          <a:prstGeom prst="rect">
            <a:avLst/>
          </a:prstGeom>
          <a:noFill/>
          <a:ln w="9525">
            <a:noFill/>
            <a:miter lim="800000"/>
            <a:headEnd/>
            <a:tailEnd/>
          </a:ln>
        </p:spPr>
        <p:txBody>
          <a:bodyPr wrap="none">
            <a:spAutoFit/>
          </a:bodyPr>
          <a:lstStyle/>
          <a:p>
            <a:r>
              <a:rPr lang="en-US" b="0"/>
              <a:t>a</a:t>
            </a:r>
          </a:p>
        </p:txBody>
      </p:sp>
      <p:sp>
        <p:nvSpPr>
          <p:cNvPr id="26636" name="Text Box 12"/>
          <p:cNvSpPr txBox="1">
            <a:spLocks noChangeArrowheads="1"/>
          </p:cNvSpPr>
          <p:nvPr/>
        </p:nvSpPr>
        <p:spPr bwMode="auto">
          <a:xfrm>
            <a:off x="6453188" y="6037263"/>
            <a:ext cx="311150" cy="366712"/>
          </a:xfrm>
          <a:prstGeom prst="rect">
            <a:avLst/>
          </a:prstGeom>
          <a:noFill/>
          <a:ln w="9525">
            <a:noFill/>
            <a:miter lim="800000"/>
            <a:headEnd/>
            <a:tailEnd/>
          </a:ln>
        </p:spPr>
        <p:txBody>
          <a:bodyPr wrap="none">
            <a:spAutoFit/>
          </a:bodyPr>
          <a:lstStyle/>
          <a:p>
            <a:r>
              <a:rPr lang="en-US" b="0"/>
              <a:t>b</a:t>
            </a:r>
          </a:p>
        </p:txBody>
      </p:sp>
      <p:sp>
        <p:nvSpPr>
          <p:cNvPr id="26637" name="Text Box 13"/>
          <p:cNvSpPr txBox="1">
            <a:spLocks noChangeArrowheads="1"/>
          </p:cNvSpPr>
          <p:nvPr/>
        </p:nvSpPr>
        <p:spPr bwMode="auto">
          <a:xfrm>
            <a:off x="1863725" y="3014663"/>
            <a:ext cx="311150" cy="366712"/>
          </a:xfrm>
          <a:prstGeom prst="rect">
            <a:avLst/>
          </a:prstGeom>
          <a:noFill/>
          <a:ln w="9525">
            <a:noFill/>
            <a:miter lim="800000"/>
            <a:headEnd/>
            <a:tailEnd/>
          </a:ln>
        </p:spPr>
        <p:txBody>
          <a:bodyPr wrap="none">
            <a:spAutoFit/>
          </a:bodyPr>
          <a:lstStyle/>
          <a:p>
            <a:r>
              <a:rPr lang="en-US" b="0"/>
              <a:t>d</a:t>
            </a:r>
          </a:p>
        </p:txBody>
      </p:sp>
      <p:sp>
        <p:nvSpPr>
          <p:cNvPr id="26638" name="Text Box 14"/>
          <p:cNvSpPr txBox="1">
            <a:spLocks noChangeArrowheads="1"/>
          </p:cNvSpPr>
          <p:nvPr/>
        </p:nvSpPr>
        <p:spPr bwMode="auto">
          <a:xfrm>
            <a:off x="1863725" y="4919663"/>
            <a:ext cx="298450" cy="366712"/>
          </a:xfrm>
          <a:prstGeom prst="rect">
            <a:avLst/>
          </a:prstGeom>
          <a:noFill/>
          <a:ln w="9525">
            <a:noFill/>
            <a:miter lim="800000"/>
            <a:headEnd/>
            <a:tailEnd/>
          </a:ln>
        </p:spPr>
        <p:txBody>
          <a:bodyPr wrap="none">
            <a:spAutoFit/>
          </a:bodyPr>
          <a:lstStyle/>
          <a:p>
            <a:r>
              <a:rPr lang="en-US" b="0"/>
              <a:t>c</a:t>
            </a:r>
          </a:p>
        </p:txBody>
      </p:sp>
      <p:sp>
        <p:nvSpPr>
          <p:cNvPr id="26639" name="Text Box 15"/>
          <p:cNvSpPr txBox="1">
            <a:spLocks noChangeArrowheads="1"/>
          </p:cNvSpPr>
          <p:nvPr/>
        </p:nvSpPr>
        <p:spPr bwMode="auto">
          <a:xfrm>
            <a:off x="8172450" y="5951538"/>
            <a:ext cx="463550" cy="366712"/>
          </a:xfrm>
          <a:prstGeom prst="rect">
            <a:avLst/>
          </a:prstGeom>
          <a:noFill/>
          <a:ln w="9525">
            <a:noFill/>
            <a:miter lim="800000"/>
            <a:headEnd/>
            <a:tailEnd/>
          </a:ln>
        </p:spPr>
        <p:txBody>
          <a:bodyPr wrap="none">
            <a:spAutoFit/>
          </a:bodyPr>
          <a:lstStyle/>
          <a:p>
            <a:r>
              <a:rPr lang="en-US" b="0"/>
              <a:t>X1</a:t>
            </a:r>
          </a:p>
        </p:txBody>
      </p:sp>
      <p:sp>
        <p:nvSpPr>
          <p:cNvPr id="26640" name="Text Box 16"/>
          <p:cNvSpPr txBox="1">
            <a:spLocks noChangeArrowheads="1"/>
          </p:cNvSpPr>
          <p:nvPr/>
        </p:nvSpPr>
        <p:spPr bwMode="auto">
          <a:xfrm>
            <a:off x="1908175" y="2628900"/>
            <a:ext cx="463550" cy="366713"/>
          </a:xfrm>
          <a:prstGeom prst="rect">
            <a:avLst/>
          </a:prstGeom>
          <a:noFill/>
          <a:ln w="9525">
            <a:noFill/>
            <a:miter lim="800000"/>
            <a:headEnd/>
            <a:tailEnd/>
          </a:ln>
        </p:spPr>
        <p:txBody>
          <a:bodyPr wrap="none">
            <a:spAutoFit/>
          </a:bodyPr>
          <a:lstStyle/>
          <a:p>
            <a:r>
              <a:rPr lang="en-US" b="0"/>
              <a:t>X2</a:t>
            </a:r>
          </a:p>
        </p:txBody>
      </p:sp>
      <p:sp>
        <p:nvSpPr>
          <p:cNvPr id="26641" name="Oval 17"/>
          <p:cNvSpPr>
            <a:spLocks noChangeArrowheads="1"/>
          </p:cNvSpPr>
          <p:nvPr/>
        </p:nvSpPr>
        <p:spPr bwMode="auto">
          <a:xfrm>
            <a:off x="4683125" y="3132138"/>
            <a:ext cx="152400" cy="152400"/>
          </a:xfrm>
          <a:prstGeom prst="ellipse">
            <a:avLst/>
          </a:prstGeom>
          <a:solidFill>
            <a:schemeClr val="tx1"/>
          </a:solidFill>
          <a:ln w="9525">
            <a:solidFill>
              <a:schemeClr val="tx1"/>
            </a:solidFill>
            <a:round/>
            <a:headEnd/>
            <a:tailEnd/>
          </a:ln>
        </p:spPr>
        <p:txBody>
          <a:bodyPr wrap="none" anchor="ctr"/>
          <a:lstStyle/>
          <a:p>
            <a:endParaRPr lang="en-US" b="0"/>
          </a:p>
        </p:txBody>
      </p:sp>
      <p:sp>
        <p:nvSpPr>
          <p:cNvPr id="26642" name="Oval 18"/>
          <p:cNvSpPr>
            <a:spLocks noChangeArrowheads="1"/>
          </p:cNvSpPr>
          <p:nvPr/>
        </p:nvSpPr>
        <p:spPr bwMode="auto">
          <a:xfrm>
            <a:off x="4683125" y="3436938"/>
            <a:ext cx="152400" cy="152400"/>
          </a:xfrm>
          <a:prstGeom prst="ellipse">
            <a:avLst/>
          </a:prstGeom>
          <a:solidFill>
            <a:schemeClr val="tx1"/>
          </a:solidFill>
          <a:ln w="9525">
            <a:solidFill>
              <a:schemeClr val="tx1"/>
            </a:solidFill>
            <a:round/>
            <a:headEnd/>
            <a:tailEnd/>
          </a:ln>
        </p:spPr>
        <p:txBody>
          <a:bodyPr wrap="none" anchor="ctr"/>
          <a:lstStyle/>
          <a:p>
            <a:endParaRPr lang="en-US" b="0"/>
          </a:p>
        </p:txBody>
      </p:sp>
      <p:sp>
        <p:nvSpPr>
          <p:cNvPr id="26643" name="Oval 19"/>
          <p:cNvSpPr>
            <a:spLocks noChangeArrowheads="1"/>
          </p:cNvSpPr>
          <p:nvPr/>
        </p:nvSpPr>
        <p:spPr bwMode="auto">
          <a:xfrm>
            <a:off x="6511925" y="4122738"/>
            <a:ext cx="152400" cy="152400"/>
          </a:xfrm>
          <a:prstGeom prst="ellipse">
            <a:avLst/>
          </a:prstGeom>
          <a:solidFill>
            <a:schemeClr val="tx1"/>
          </a:solidFill>
          <a:ln w="9525">
            <a:solidFill>
              <a:schemeClr val="tx1"/>
            </a:solidFill>
            <a:round/>
            <a:headEnd/>
            <a:tailEnd/>
          </a:ln>
        </p:spPr>
        <p:txBody>
          <a:bodyPr wrap="none" anchor="ctr"/>
          <a:lstStyle/>
          <a:p>
            <a:endParaRPr lang="en-US" b="0"/>
          </a:p>
        </p:txBody>
      </p:sp>
      <p:sp>
        <p:nvSpPr>
          <p:cNvPr id="26644" name="Oval 20"/>
          <p:cNvSpPr>
            <a:spLocks noChangeArrowheads="1"/>
          </p:cNvSpPr>
          <p:nvPr/>
        </p:nvSpPr>
        <p:spPr bwMode="auto">
          <a:xfrm>
            <a:off x="6207125" y="4122738"/>
            <a:ext cx="152400" cy="152400"/>
          </a:xfrm>
          <a:prstGeom prst="ellipse">
            <a:avLst/>
          </a:prstGeom>
          <a:solidFill>
            <a:schemeClr val="tx1"/>
          </a:solidFill>
          <a:ln w="9525">
            <a:solidFill>
              <a:schemeClr val="tx1"/>
            </a:solidFill>
            <a:round/>
            <a:headEnd/>
            <a:tailEnd/>
          </a:ln>
        </p:spPr>
        <p:txBody>
          <a:bodyPr wrap="none" anchor="ctr"/>
          <a:lstStyle/>
          <a:p>
            <a:endParaRPr lang="en-US" b="0"/>
          </a:p>
        </p:txBody>
      </p:sp>
      <p:sp>
        <p:nvSpPr>
          <p:cNvPr id="26645" name="Oval 21"/>
          <p:cNvSpPr>
            <a:spLocks noChangeArrowheads="1"/>
          </p:cNvSpPr>
          <p:nvPr/>
        </p:nvSpPr>
        <p:spPr bwMode="auto">
          <a:xfrm>
            <a:off x="4683125" y="4122738"/>
            <a:ext cx="152400" cy="152400"/>
          </a:xfrm>
          <a:prstGeom prst="ellipse">
            <a:avLst/>
          </a:prstGeom>
          <a:solidFill>
            <a:schemeClr val="tx1"/>
          </a:solidFill>
          <a:ln w="9525">
            <a:solidFill>
              <a:schemeClr val="tx1"/>
            </a:solidFill>
            <a:round/>
            <a:headEnd/>
            <a:tailEnd/>
          </a:ln>
        </p:spPr>
        <p:txBody>
          <a:bodyPr wrap="none" anchor="ctr"/>
          <a:lstStyle/>
          <a:p>
            <a:endParaRPr lang="en-US" b="0"/>
          </a:p>
        </p:txBody>
      </p:sp>
      <p:sp>
        <p:nvSpPr>
          <p:cNvPr id="26646" name="Oval 22"/>
          <p:cNvSpPr>
            <a:spLocks noChangeArrowheads="1"/>
          </p:cNvSpPr>
          <p:nvPr/>
        </p:nvSpPr>
        <p:spPr bwMode="auto">
          <a:xfrm>
            <a:off x="4683125" y="5113338"/>
            <a:ext cx="152400" cy="152400"/>
          </a:xfrm>
          <a:prstGeom prst="ellipse">
            <a:avLst/>
          </a:prstGeom>
          <a:solidFill>
            <a:schemeClr val="tx1"/>
          </a:solidFill>
          <a:ln w="9525">
            <a:solidFill>
              <a:schemeClr val="tx1"/>
            </a:solidFill>
            <a:round/>
            <a:headEnd/>
            <a:tailEnd/>
          </a:ln>
        </p:spPr>
        <p:txBody>
          <a:bodyPr wrap="none" anchor="ctr"/>
          <a:lstStyle/>
          <a:p>
            <a:endParaRPr lang="en-US" b="0"/>
          </a:p>
        </p:txBody>
      </p:sp>
      <p:sp>
        <p:nvSpPr>
          <p:cNvPr id="26647" name="Oval 23"/>
          <p:cNvSpPr>
            <a:spLocks noChangeArrowheads="1"/>
          </p:cNvSpPr>
          <p:nvPr/>
        </p:nvSpPr>
        <p:spPr bwMode="auto">
          <a:xfrm>
            <a:off x="4683125" y="4808538"/>
            <a:ext cx="152400" cy="152400"/>
          </a:xfrm>
          <a:prstGeom prst="ellipse">
            <a:avLst/>
          </a:prstGeom>
          <a:solidFill>
            <a:schemeClr val="tx1"/>
          </a:solidFill>
          <a:ln w="9525">
            <a:solidFill>
              <a:schemeClr val="tx1"/>
            </a:solidFill>
            <a:round/>
            <a:headEnd/>
            <a:tailEnd/>
          </a:ln>
        </p:spPr>
        <p:txBody>
          <a:bodyPr wrap="none" anchor="ctr"/>
          <a:lstStyle/>
          <a:p>
            <a:endParaRPr lang="en-US" b="0"/>
          </a:p>
        </p:txBody>
      </p:sp>
      <p:sp>
        <p:nvSpPr>
          <p:cNvPr id="26648" name="Oval 24"/>
          <p:cNvSpPr>
            <a:spLocks noChangeArrowheads="1"/>
          </p:cNvSpPr>
          <p:nvPr/>
        </p:nvSpPr>
        <p:spPr bwMode="auto">
          <a:xfrm>
            <a:off x="3006725" y="4122738"/>
            <a:ext cx="152400" cy="152400"/>
          </a:xfrm>
          <a:prstGeom prst="ellipse">
            <a:avLst/>
          </a:prstGeom>
          <a:solidFill>
            <a:schemeClr val="tx1"/>
          </a:solidFill>
          <a:ln w="9525">
            <a:solidFill>
              <a:schemeClr val="tx1"/>
            </a:solidFill>
            <a:round/>
            <a:headEnd/>
            <a:tailEnd/>
          </a:ln>
        </p:spPr>
        <p:txBody>
          <a:bodyPr wrap="none" anchor="ctr"/>
          <a:lstStyle/>
          <a:p>
            <a:endParaRPr lang="en-US" b="0"/>
          </a:p>
        </p:txBody>
      </p:sp>
      <p:sp>
        <p:nvSpPr>
          <p:cNvPr id="26649" name="Oval 25"/>
          <p:cNvSpPr>
            <a:spLocks noChangeArrowheads="1"/>
          </p:cNvSpPr>
          <p:nvPr/>
        </p:nvSpPr>
        <p:spPr bwMode="auto">
          <a:xfrm>
            <a:off x="3311525" y="4122738"/>
            <a:ext cx="152400" cy="152400"/>
          </a:xfrm>
          <a:prstGeom prst="ellipse">
            <a:avLst/>
          </a:prstGeom>
          <a:solidFill>
            <a:schemeClr val="tx1"/>
          </a:solidFill>
          <a:ln w="9525">
            <a:solidFill>
              <a:schemeClr val="tx1"/>
            </a:solidFill>
            <a:round/>
            <a:headEnd/>
            <a:tailEnd/>
          </a:ln>
        </p:spPr>
        <p:txBody>
          <a:bodyPr wrap="none" anchor="ctr"/>
          <a:lstStyle/>
          <a:p>
            <a:endParaRPr lang="en-US" b="0"/>
          </a:p>
        </p:txBody>
      </p:sp>
      <p:sp>
        <p:nvSpPr>
          <p:cNvPr id="26655" name="Rectangle 31"/>
          <p:cNvSpPr>
            <a:spLocks noChangeArrowheads="1"/>
          </p:cNvSpPr>
          <p:nvPr/>
        </p:nvSpPr>
        <p:spPr bwMode="auto">
          <a:xfrm>
            <a:off x="2843213" y="6302375"/>
            <a:ext cx="4127500" cy="366713"/>
          </a:xfrm>
          <a:prstGeom prst="rect">
            <a:avLst/>
          </a:prstGeom>
          <a:noFill/>
          <a:ln w="12700">
            <a:noFill/>
            <a:miter lim="800000"/>
            <a:headEnd/>
            <a:tailEnd/>
          </a:ln>
          <a:effectLst/>
        </p:spPr>
        <p:txBody>
          <a:bodyPr wrap="none">
            <a:spAutoFit/>
          </a:bodyPr>
          <a:lstStyle/>
          <a:p>
            <a:r>
              <a:rPr lang="en-US">
                <a:solidFill>
                  <a:schemeClr val="tx2"/>
                </a:solidFill>
              </a:rPr>
              <a:t>min min+        nom              max- max</a:t>
            </a:r>
          </a:p>
        </p:txBody>
      </p:sp>
    </p:spTree>
    <p:extLst>
      <p:ext uri="{BB962C8B-B14F-4D97-AF65-F5344CB8AC3E}">
        <p14:creationId xmlns:p14="http://schemas.microsoft.com/office/powerpoint/2010/main" val="272730995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idx="4294967295"/>
          </p:nvPr>
        </p:nvSpPr>
        <p:spPr/>
        <p:txBody>
          <a:bodyPr/>
          <a:lstStyle/>
          <a:p>
            <a:pPr>
              <a:defRPr/>
            </a:pPr>
            <a:r>
              <a:rPr lang="en-US" dirty="0" smtClean="0"/>
              <a:t>Definitions</a:t>
            </a:r>
          </a:p>
        </p:txBody>
      </p:sp>
      <p:sp>
        <p:nvSpPr>
          <p:cNvPr id="117763" name="Rectangle 3"/>
          <p:cNvSpPr>
            <a:spLocks noGrp="1" noChangeArrowheads="1"/>
          </p:cNvSpPr>
          <p:nvPr>
            <p:ph idx="4294967295"/>
          </p:nvPr>
        </p:nvSpPr>
        <p:spPr>
          <a:xfrm>
            <a:off x="107950" y="1196975"/>
            <a:ext cx="8928546" cy="5059334"/>
          </a:xfrm>
        </p:spPr>
        <p:txBody>
          <a:bodyPr/>
          <a:lstStyle/>
          <a:p>
            <a:pPr>
              <a:lnSpc>
                <a:spcPct val="100000"/>
              </a:lnSpc>
            </a:pPr>
            <a:r>
              <a:rPr lang="en-US" sz="2200" b="1" dirty="0" smtClean="0">
                <a:solidFill>
                  <a:srgbClr val="663300"/>
                </a:solidFill>
              </a:rPr>
              <a:t>SW Project Management</a:t>
            </a:r>
            <a:r>
              <a:rPr lang="en-US" sz="2200" b="1" dirty="0" smtClean="0"/>
              <a:t>: </a:t>
            </a:r>
            <a:r>
              <a:rPr lang="en-US" sz="2200" dirty="0" smtClean="0"/>
              <a:t>The discipline of managing projects to achieve quality within time constraints and budget</a:t>
            </a:r>
            <a:r>
              <a:rPr lang="en-US" sz="2200" dirty="0" smtClean="0"/>
              <a:t>.</a:t>
            </a:r>
            <a:endParaRPr lang="tr-TR" sz="2200" dirty="0" smtClean="0"/>
          </a:p>
          <a:p>
            <a:pPr>
              <a:lnSpc>
                <a:spcPct val="100000"/>
              </a:lnSpc>
            </a:pPr>
            <a:endParaRPr lang="en-US" sz="800" dirty="0" smtClean="0"/>
          </a:p>
          <a:p>
            <a:pPr>
              <a:lnSpc>
                <a:spcPct val="100000"/>
              </a:lnSpc>
            </a:pPr>
            <a:r>
              <a:rPr lang="en-US" sz="2200" b="1" dirty="0" smtClean="0">
                <a:solidFill>
                  <a:srgbClr val="663300"/>
                </a:solidFill>
              </a:rPr>
              <a:t>SW Quality (Engineering)</a:t>
            </a:r>
            <a:r>
              <a:rPr lang="en-US" sz="2200" b="1" dirty="0" smtClean="0"/>
              <a:t>: </a:t>
            </a:r>
            <a:r>
              <a:rPr lang="en-US" sz="2200" dirty="0" smtClean="0"/>
              <a:t>The discipline of specifying, assuring, monitoring, and controlling the quality of software products</a:t>
            </a:r>
            <a:r>
              <a:rPr lang="en-US" sz="2200" dirty="0" smtClean="0"/>
              <a:t>.</a:t>
            </a:r>
            <a:endParaRPr lang="tr-TR" sz="2200" dirty="0" smtClean="0"/>
          </a:p>
          <a:p>
            <a:pPr>
              <a:lnSpc>
                <a:spcPct val="100000"/>
              </a:lnSpc>
            </a:pPr>
            <a:endParaRPr lang="en-US" sz="800" dirty="0" smtClean="0"/>
          </a:p>
          <a:p>
            <a:r>
              <a:rPr lang="en-US" sz="2200" b="1" dirty="0" smtClean="0">
                <a:solidFill>
                  <a:srgbClr val="663300"/>
                </a:solidFill>
              </a:rPr>
              <a:t>SW Verification</a:t>
            </a:r>
            <a:r>
              <a:rPr lang="en-US" sz="2200" b="1" dirty="0" smtClean="0"/>
              <a:t>: </a:t>
            </a:r>
            <a:r>
              <a:rPr lang="tr-TR" sz="2200" dirty="0">
                <a:solidFill>
                  <a:srgbClr val="0070C0"/>
                </a:solidFill>
              </a:rPr>
              <a:t>D</a:t>
            </a:r>
            <a:r>
              <a:rPr lang="en-US" sz="2200" dirty="0" smtClean="0">
                <a:solidFill>
                  <a:srgbClr val="0070C0"/>
                </a:solidFill>
              </a:rPr>
              <a:t>id </a:t>
            </a:r>
            <a:r>
              <a:rPr lang="en-US" sz="2200" dirty="0" smtClean="0">
                <a:solidFill>
                  <a:srgbClr val="0070C0"/>
                </a:solidFill>
              </a:rPr>
              <a:t>we build </a:t>
            </a:r>
            <a:r>
              <a:rPr lang="en-US" sz="2200" dirty="0">
                <a:solidFill>
                  <a:srgbClr val="0070C0"/>
                </a:solidFill>
              </a:rPr>
              <a:t>the </a:t>
            </a:r>
            <a:r>
              <a:rPr lang="en-US" sz="2200" u="sng" dirty="0">
                <a:solidFill>
                  <a:srgbClr val="0070C0"/>
                </a:solidFill>
              </a:rPr>
              <a:t>product </a:t>
            </a:r>
            <a:r>
              <a:rPr lang="en-US" sz="2200" u="sng" dirty="0" smtClean="0">
                <a:solidFill>
                  <a:srgbClr val="0070C0"/>
                </a:solidFill>
              </a:rPr>
              <a:t>right?</a:t>
            </a:r>
            <a:r>
              <a:rPr lang="tr-TR" sz="2200" dirty="0" smtClean="0"/>
              <a:t> </a:t>
            </a:r>
          </a:p>
          <a:p>
            <a:pPr lvl="1"/>
            <a:r>
              <a:rPr lang="tr-TR" sz="1800" dirty="0" smtClean="0"/>
              <a:t>E</a:t>
            </a:r>
            <a:r>
              <a:rPr lang="en-US" sz="1800" dirty="0" err="1" smtClean="0"/>
              <a:t>nsures</a:t>
            </a:r>
            <a:r>
              <a:rPr lang="en-US" sz="1800" dirty="0" smtClean="0"/>
              <a:t> </a:t>
            </a:r>
            <a:r>
              <a:rPr lang="en-US" sz="1800" dirty="0" smtClean="0"/>
              <a:t>that the product satisfies or matches the original design (low-level checking). </a:t>
            </a:r>
            <a:endParaRPr lang="tr-TR" sz="1800" dirty="0" smtClean="0"/>
          </a:p>
          <a:p>
            <a:pPr lvl="1"/>
            <a:r>
              <a:rPr lang="en-US" sz="1800" dirty="0" smtClean="0"/>
              <a:t>This </a:t>
            </a:r>
            <a:r>
              <a:rPr lang="en-US" sz="1800" dirty="0" smtClean="0"/>
              <a:t>is usually done through white-box testing.</a:t>
            </a:r>
          </a:p>
          <a:p>
            <a:endParaRPr lang="tr-TR" sz="800" dirty="0" smtClean="0">
              <a:solidFill>
                <a:srgbClr val="663300"/>
              </a:solidFill>
            </a:endParaRPr>
          </a:p>
          <a:p>
            <a:r>
              <a:rPr lang="en-US" sz="2200" b="1" dirty="0" smtClean="0">
                <a:solidFill>
                  <a:srgbClr val="663300"/>
                </a:solidFill>
              </a:rPr>
              <a:t>SW </a:t>
            </a:r>
            <a:r>
              <a:rPr lang="en-US" sz="2200" b="1" dirty="0" smtClean="0">
                <a:solidFill>
                  <a:srgbClr val="663300"/>
                </a:solidFill>
              </a:rPr>
              <a:t>Validation</a:t>
            </a:r>
            <a:r>
              <a:rPr lang="en-US" sz="2200" b="1" dirty="0" smtClean="0"/>
              <a:t>: </a:t>
            </a:r>
            <a:r>
              <a:rPr lang="tr-TR" sz="2200" dirty="0" smtClean="0">
                <a:solidFill>
                  <a:srgbClr val="0070C0"/>
                </a:solidFill>
              </a:rPr>
              <a:t>D</a:t>
            </a:r>
            <a:r>
              <a:rPr lang="en-US" sz="2200" dirty="0" smtClean="0">
                <a:solidFill>
                  <a:srgbClr val="0070C0"/>
                </a:solidFill>
              </a:rPr>
              <a:t>id </a:t>
            </a:r>
            <a:r>
              <a:rPr lang="en-US" sz="2200" dirty="0" smtClean="0">
                <a:solidFill>
                  <a:srgbClr val="0070C0"/>
                </a:solidFill>
              </a:rPr>
              <a:t>we built </a:t>
            </a:r>
            <a:r>
              <a:rPr lang="en-US" sz="2200" dirty="0">
                <a:solidFill>
                  <a:srgbClr val="0070C0"/>
                </a:solidFill>
              </a:rPr>
              <a:t>the </a:t>
            </a:r>
            <a:r>
              <a:rPr lang="en-US" sz="2200" u="sng" dirty="0">
                <a:solidFill>
                  <a:srgbClr val="0070C0"/>
                </a:solidFill>
              </a:rPr>
              <a:t>right </a:t>
            </a:r>
            <a:r>
              <a:rPr lang="en-US" sz="2200" u="sng" dirty="0" smtClean="0">
                <a:solidFill>
                  <a:srgbClr val="0070C0"/>
                </a:solidFill>
              </a:rPr>
              <a:t>product</a:t>
            </a:r>
            <a:r>
              <a:rPr lang="en-US" sz="2200" dirty="0" smtClean="0">
                <a:solidFill>
                  <a:srgbClr val="0070C0"/>
                </a:solidFill>
              </a:rPr>
              <a:t>? </a:t>
            </a:r>
            <a:endParaRPr lang="tr-TR" sz="2200" dirty="0" smtClean="0">
              <a:solidFill>
                <a:srgbClr val="0070C0"/>
              </a:solidFill>
            </a:endParaRPr>
          </a:p>
          <a:p>
            <a:pPr lvl="1"/>
            <a:r>
              <a:rPr lang="tr-TR" sz="1800" dirty="0" err="1" smtClean="0"/>
              <a:t>Ch</a:t>
            </a:r>
            <a:r>
              <a:rPr lang="en-US" sz="1800" dirty="0" err="1" smtClean="0"/>
              <a:t>ecks</a:t>
            </a:r>
            <a:r>
              <a:rPr lang="en-US" sz="1800" dirty="0" smtClean="0"/>
              <a:t> </a:t>
            </a:r>
            <a:r>
              <a:rPr lang="en-US" sz="1800" dirty="0" smtClean="0"/>
              <a:t>that the product design satisfies or fits the intended usage (high-level checking). </a:t>
            </a:r>
            <a:endParaRPr lang="tr-TR" sz="1800" dirty="0" smtClean="0"/>
          </a:p>
          <a:p>
            <a:pPr lvl="1"/>
            <a:r>
              <a:rPr lang="en-US" sz="1800" dirty="0" smtClean="0"/>
              <a:t>This </a:t>
            </a:r>
            <a:r>
              <a:rPr lang="en-US" sz="1800" dirty="0" smtClean="0"/>
              <a:t>is usually done through black-box testing.</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776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776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776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776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sz="2700" b="0" smtClean="0">
                <a:effectLst/>
              </a:rPr>
              <a:t>Boundary-Value Analysis</a:t>
            </a:r>
            <a:r>
              <a:rPr lang="en-US" sz="2700" b="0" smtClean="0"/>
              <a:t> </a:t>
            </a:r>
            <a:br>
              <a:rPr lang="en-US" sz="2700" b="0" smtClean="0"/>
            </a:br>
            <a:r>
              <a:rPr lang="en-US" sz="2700" b="0" smtClean="0"/>
              <a:t>General Case and Limitations</a:t>
            </a:r>
          </a:p>
        </p:txBody>
      </p:sp>
      <p:sp>
        <p:nvSpPr>
          <p:cNvPr id="27651" name="Rectangle 3"/>
          <p:cNvSpPr>
            <a:spLocks noGrp="1" noChangeArrowheads="1"/>
          </p:cNvSpPr>
          <p:nvPr>
            <p:ph idx="1"/>
          </p:nvPr>
        </p:nvSpPr>
        <p:spPr>
          <a:xfrm>
            <a:off x="179388" y="1268413"/>
            <a:ext cx="8713787" cy="4767262"/>
          </a:xfrm>
        </p:spPr>
        <p:txBody>
          <a:bodyPr/>
          <a:lstStyle/>
          <a:p>
            <a:pPr>
              <a:lnSpc>
                <a:spcPct val="90000"/>
              </a:lnSpc>
            </a:pPr>
            <a:r>
              <a:rPr lang="en-US" sz="2600" b="0" smtClean="0"/>
              <a:t>A function with </a:t>
            </a:r>
            <a:r>
              <a:rPr lang="en-US" sz="2600" b="0" smtClean="0">
                <a:solidFill>
                  <a:srgbClr val="663300"/>
                </a:solidFill>
              </a:rPr>
              <a:t>n </a:t>
            </a:r>
            <a:r>
              <a:rPr lang="en-US" sz="2600" b="0" smtClean="0"/>
              <a:t>variables will require </a:t>
            </a:r>
            <a:r>
              <a:rPr lang="en-US" sz="2600" b="0" smtClean="0">
                <a:solidFill>
                  <a:srgbClr val="663300"/>
                </a:solidFill>
              </a:rPr>
              <a:t>4n + 1</a:t>
            </a:r>
            <a:r>
              <a:rPr lang="en-US" sz="2600" b="0" smtClean="0"/>
              <a:t> test cases</a:t>
            </a:r>
          </a:p>
          <a:p>
            <a:pPr>
              <a:lnSpc>
                <a:spcPct val="90000"/>
              </a:lnSpc>
            </a:pPr>
            <a:r>
              <a:rPr lang="en-US" sz="2600" b="0" smtClean="0"/>
              <a:t>Works well with variables that represent bounded physical quantities</a:t>
            </a:r>
          </a:p>
          <a:p>
            <a:pPr>
              <a:lnSpc>
                <a:spcPct val="90000"/>
              </a:lnSpc>
            </a:pPr>
            <a:r>
              <a:rPr lang="en-US" sz="2600" b="0" smtClean="0"/>
              <a:t>No consideration of the nature of the function and the meaning of variables</a:t>
            </a:r>
          </a:p>
          <a:p>
            <a:pPr>
              <a:lnSpc>
                <a:spcPct val="90000"/>
              </a:lnSpc>
            </a:pPr>
            <a:r>
              <a:rPr lang="en-US" sz="2600" b="0" smtClean="0"/>
              <a:t>An elementary technique that is a extendable to robustness testing (next)</a:t>
            </a:r>
          </a:p>
          <a:p>
            <a:pPr marL="742950" lvl="1" indent="-285750">
              <a:lnSpc>
                <a:spcPct val="90000"/>
              </a:lnSpc>
            </a:pPr>
            <a:r>
              <a:rPr lang="en-US" smtClean="0"/>
              <a:t>“Robustness is defined as the degree to which a system operates correctly in the presence of </a:t>
            </a:r>
            <a:r>
              <a:rPr lang="en-US" i="1" smtClean="0"/>
              <a:t>exceptional inputs</a:t>
            </a:r>
            <a:r>
              <a:rPr lang="en-US" smtClean="0"/>
              <a:t> or </a:t>
            </a:r>
            <a:r>
              <a:rPr lang="en-US" i="1" smtClean="0"/>
              <a:t>stressful environmental conditions</a:t>
            </a:r>
            <a:r>
              <a:rPr lang="en-US" smtClean="0"/>
              <a:t>.” [IEEE Standard 610.12.1990] </a:t>
            </a:r>
          </a:p>
          <a:p>
            <a:pPr marL="742950" lvl="1" indent="-285750">
              <a:lnSpc>
                <a:spcPct val="90000"/>
              </a:lnSpc>
            </a:pPr>
            <a:r>
              <a:rPr lang="en-US" smtClean="0"/>
              <a:t>The goal of robustness testing is to develop test cases and test environments where a system's robustness can be assessed. </a:t>
            </a:r>
          </a:p>
        </p:txBody>
      </p:sp>
    </p:spTree>
    <p:extLst>
      <p:ext uri="{BB962C8B-B14F-4D97-AF65-F5344CB8AC3E}">
        <p14:creationId xmlns:p14="http://schemas.microsoft.com/office/powerpoint/2010/main" val="990926631"/>
      </p:ext>
    </p:extLst>
  </p:cSld>
  <p:clrMapOvr>
    <a:masterClrMapping/>
  </p:clrMapOvr>
  <p:transition>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z="2700" b="0" smtClean="0">
                <a:effectLst/>
              </a:rPr>
              <a:t>Boundary-Value Analysis: The relationship with Robustness Testing</a:t>
            </a:r>
          </a:p>
        </p:txBody>
      </p:sp>
      <p:sp>
        <p:nvSpPr>
          <p:cNvPr id="28675" name="Content Placeholder 28"/>
          <p:cNvSpPr>
            <a:spLocks noGrp="1"/>
          </p:cNvSpPr>
          <p:nvPr>
            <p:ph idx="1"/>
          </p:nvPr>
        </p:nvSpPr>
        <p:spPr>
          <a:xfrm>
            <a:off x="179388" y="1169988"/>
            <a:ext cx="8713787" cy="1754187"/>
          </a:xfrm>
        </p:spPr>
        <p:txBody>
          <a:bodyPr/>
          <a:lstStyle/>
          <a:p>
            <a:r>
              <a:rPr lang="en-US" sz="2000" b="0" smtClean="0"/>
              <a:t>In Robustness Testing, We also look at the behavior of the system when the variable extremes are exceeded with a value slightly greater than the maximum (</a:t>
            </a:r>
            <a:r>
              <a:rPr lang="en-US" sz="2000" b="0" smtClean="0">
                <a:solidFill>
                  <a:srgbClr val="663300"/>
                </a:solidFill>
              </a:rPr>
              <a:t>max+</a:t>
            </a:r>
            <a:r>
              <a:rPr lang="en-US" sz="2000" b="0" smtClean="0"/>
              <a:t>) and a value slightly less than the minimum (</a:t>
            </a:r>
            <a:r>
              <a:rPr lang="en-US" sz="2000" b="0" smtClean="0">
                <a:solidFill>
                  <a:srgbClr val="663300"/>
                </a:solidFill>
              </a:rPr>
              <a:t>min-</a:t>
            </a:r>
            <a:r>
              <a:rPr lang="en-US" sz="2000" b="0" smtClean="0"/>
              <a:t>)</a:t>
            </a:r>
          </a:p>
          <a:p>
            <a:r>
              <a:rPr lang="en-US" sz="2000" b="0" smtClean="0"/>
              <a:t>This is an extension of the basic boundary-value testing.</a:t>
            </a:r>
          </a:p>
          <a:p>
            <a:r>
              <a:rPr lang="en-US" sz="2000" b="0" smtClean="0"/>
              <a:t>A function with </a:t>
            </a:r>
            <a:r>
              <a:rPr lang="en-US" sz="2000" b="0" smtClean="0">
                <a:solidFill>
                  <a:srgbClr val="663300"/>
                </a:solidFill>
              </a:rPr>
              <a:t>n </a:t>
            </a:r>
            <a:r>
              <a:rPr lang="en-US" sz="2000" b="0" smtClean="0"/>
              <a:t>variables will require </a:t>
            </a:r>
            <a:r>
              <a:rPr lang="en-US" sz="2000" b="0" smtClean="0">
                <a:solidFill>
                  <a:srgbClr val="663300"/>
                </a:solidFill>
              </a:rPr>
              <a:t>6n + 1</a:t>
            </a:r>
            <a:r>
              <a:rPr lang="en-US" sz="2000" b="0" smtClean="0"/>
              <a:t> test cases</a:t>
            </a:r>
          </a:p>
        </p:txBody>
      </p:sp>
      <p:grpSp>
        <p:nvGrpSpPr>
          <p:cNvPr id="28731" name="Group 59"/>
          <p:cNvGrpSpPr>
            <a:grpSpLocks/>
          </p:cNvGrpSpPr>
          <p:nvPr/>
        </p:nvGrpSpPr>
        <p:grpSpPr bwMode="auto">
          <a:xfrm>
            <a:off x="1908175" y="2857500"/>
            <a:ext cx="5464175" cy="3451225"/>
            <a:chOff x="806" y="1356"/>
            <a:chExt cx="4454" cy="2865"/>
          </a:xfrm>
        </p:grpSpPr>
        <p:sp>
          <p:nvSpPr>
            <p:cNvPr id="28732" name="Line 3"/>
            <p:cNvSpPr>
              <a:spLocks noChangeShapeType="1"/>
            </p:cNvSpPr>
            <p:nvPr/>
          </p:nvSpPr>
          <p:spPr bwMode="auto">
            <a:xfrm flipV="1">
              <a:off x="1344" y="1618"/>
              <a:ext cx="0" cy="2352"/>
            </a:xfrm>
            <a:prstGeom prst="line">
              <a:avLst/>
            </a:prstGeom>
            <a:noFill/>
            <a:ln w="38100">
              <a:solidFill>
                <a:schemeClr val="tx1"/>
              </a:solidFill>
              <a:round/>
              <a:headEnd/>
              <a:tailEnd type="stealth" w="med" len="med"/>
            </a:ln>
          </p:spPr>
          <p:txBody>
            <a:bodyPr/>
            <a:lstStyle/>
            <a:p>
              <a:endParaRPr lang="en-CA"/>
            </a:p>
          </p:txBody>
        </p:sp>
        <p:sp>
          <p:nvSpPr>
            <p:cNvPr id="28733" name="Line 4"/>
            <p:cNvSpPr>
              <a:spLocks noChangeShapeType="1"/>
            </p:cNvSpPr>
            <p:nvPr/>
          </p:nvSpPr>
          <p:spPr bwMode="auto">
            <a:xfrm>
              <a:off x="1248" y="3826"/>
              <a:ext cx="3408" cy="0"/>
            </a:xfrm>
            <a:prstGeom prst="line">
              <a:avLst/>
            </a:prstGeom>
            <a:noFill/>
            <a:ln w="38100">
              <a:solidFill>
                <a:schemeClr val="tx1"/>
              </a:solidFill>
              <a:round/>
              <a:headEnd/>
              <a:tailEnd type="triangle" w="med" len="med"/>
            </a:ln>
          </p:spPr>
          <p:txBody>
            <a:bodyPr/>
            <a:lstStyle/>
            <a:p>
              <a:endParaRPr lang="en-CA"/>
            </a:p>
          </p:txBody>
        </p:sp>
        <p:sp>
          <p:nvSpPr>
            <p:cNvPr id="28734" name="Line 5"/>
            <p:cNvSpPr>
              <a:spLocks noChangeShapeType="1"/>
            </p:cNvSpPr>
            <p:nvPr/>
          </p:nvSpPr>
          <p:spPr bwMode="auto">
            <a:xfrm>
              <a:off x="1344" y="2050"/>
              <a:ext cx="2928" cy="0"/>
            </a:xfrm>
            <a:prstGeom prst="line">
              <a:avLst/>
            </a:prstGeom>
            <a:noFill/>
            <a:ln w="9525">
              <a:solidFill>
                <a:schemeClr val="tx1"/>
              </a:solidFill>
              <a:prstDash val="dashDot"/>
              <a:round/>
              <a:headEnd/>
              <a:tailEnd/>
            </a:ln>
          </p:spPr>
          <p:txBody>
            <a:bodyPr/>
            <a:lstStyle/>
            <a:p>
              <a:endParaRPr lang="en-CA"/>
            </a:p>
          </p:txBody>
        </p:sp>
        <p:sp>
          <p:nvSpPr>
            <p:cNvPr id="28735" name="Line 6"/>
            <p:cNvSpPr>
              <a:spLocks noChangeShapeType="1"/>
            </p:cNvSpPr>
            <p:nvPr/>
          </p:nvSpPr>
          <p:spPr bwMode="auto">
            <a:xfrm>
              <a:off x="1344" y="3250"/>
              <a:ext cx="2928" cy="0"/>
            </a:xfrm>
            <a:prstGeom prst="line">
              <a:avLst/>
            </a:prstGeom>
            <a:noFill/>
            <a:ln w="9525">
              <a:solidFill>
                <a:schemeClr val="tx1"/>
              </a:solidFill>
              <a:prstDash val="dashDot"/>
              <a:round/>
              <a:headEnd/>
              <a:tailEnd/>
            </a:ln>
          </p:spPr>
          <p:txBody>
            <a:bodyPr/>
            <a:lstStyle/>
            <a:p>
              <a:endParaRPr lang="en-CA"/>
            </a:p>
          </p:txBody>
        </p:sp>
        <p:sp>
          <p:nvSpPr>
            <p:cNvPr id="28736" name="Line 7"/>
            <p:cNvSpPr>
              <a:spLocks noChangeShapeType="1"/>
            </p:cNvSpPr>
            <p:nvPr/>
          </p:nvSpPr>
          <p:spPr bwMode="auto">
            <a:xfrm flipV="1">
              <a:off x="1728" y="1666"/>
              <a:ext cx="0" cy="2160"/>
            </a:xfrm>
            <a:prstGeom prst="line">
              <a:avLst/>
            </a:prstGeom>
            <a:noFill/>
            <a:ln w="9525">
              <a:solidFill>
                <a:schemeClr val="tx1"/>
              </a:solidFill>
              <a:prstDash val="dashDot"/>
              <a:round/>
              <a:headEnd/>
              <a:tailEnd/>
            </a:ln>
          </p:spPr>
          <p:txBody>
            <a:bodyPr/>
            <a:lstStyle/>
            <a:p>
              <a:endParaRPr lang="en-CA"/>
            </a:p>
          </p:txBody>
        </p:sp>
        <p:sp>
          <p:nvSpPr>
            <p:cNvPr id="28737" name="Line 8"/>
            <p:cNvSpPr>
              <a:spLocks noChangeShapeType="1"/>
            </p:cNvSpPr>
            <p:nvPr/>
          </p:nvSpPr>
          <p:spPr bwMode="auto">
            <a:xfrm flipV="1">
              <a:off x="3936" y="1666"/>
              <a:ext cx="0" cy="2160"/>
            </a:xfrm>
            <a:prstGeom prst="line">
              <a:avLst/>
            </a:prstGeom>
            <a:noFill/>
            <a:ln w="9525">
              <a:solidFill>
                <a:schemeClr val="tx1"/>
              </a:solidFill>
              <a:prstDash val="dashDot"/>
              <a:round/>
              <a:headEnd/>
              <a:tailEnd/>
            </a:ln>
          </p:spPr>
          <p:txBody>
            <a:bodyPr/>
            <a:lstStyle/>
            <a:p>
              <a:endParaRPr lang="en-CA"/>
            </a:p>
          </p:txBody>
        </p:sp>
        <p:sp>
          <p:nvSpPr>
            <p:cNvPr id="28738" name="Rectangle 9"/>
            <p:cNvSpPr>
              <a:spLocks noChangeArrowheads="1"/>
            </p:cNvSpPr>
            <p:nvPr/>
          </p:nvSpPr>
          <p:spPr bwMode="auto">
            <a:xfrm>
              <a:off x="1728" y="2050"/>
              <a:ext cx="2208" cy="1200"/>
            </a:xfrm>
            <a:prstGeom prst="rect">
              <a:avLst/>
            </a:prstGeom>
            <a:solidFill>
              <a:schemeClr val="accent1"/>
            </a:solidFill>
            <a:ln w="9525">
              <a:solidFill>
                <a:schemeClr val="tx1"/>
              </a:solidFill>
              <a:miter lim="800000"/>
              <a:headEnd/>
              <a:tailEnd/>
            </a:ln>
          </p:spPr>
          <p:txBody>
            <a:bodyPr wrap="none" anchor="ctr"/>
            <a:lstStyle/>
            <a:p>
              <a:endParaRPr lang="en-US" sz="1400"/>
            </a:p>
          </p:txBody>
        </p:sp>
        <p:sp>
          <p:nvSpPr>
            <p:cNvPr id="28739" name="Text Box 10"/>
            <p:cNvSpPr txBox="1">
              <a:spLocks noChangeArrowheads="1"/>
            </p:cNvSpPr>
            <p:nvPr/>
          </p:nvSpPr>
          <p:spPr bwMode="auto">
            <a:xfrm>
              <a:off x="960" y="1906"/>
              <a:ext cx="238" cy="253"/>
            </a:xfrm>
            <a:prstGeom prst="rect">
              <a:avLst/>
            </a:prstGeom>
            <a:noFill/>
            <a:ln w="9525">
              <a:noFill/>
              <a:miter lim="800000"/>
              <a:headEnd/>
              <a:tailEnd/>
            </a:ln>
          </p:spPr>
          <p:txBody>
            <a:bodyPr wrap="none">
              <a:spAutoFit/>
            </a:bodyPr>
            <a:lstStyle/>
            <a:p>
              <a:r>
                <a:rPr lang="en-US" sz="1400"/>
                <a:t>d</a:t>
              </a:r>
            </a:p>
          </p:txBody>
        </p:sp>
        <p:sp>
          <p:nvSpPr>
            <p:cNvPr id="28740" name="Text Box 11"/>
            <p:cNvSpPr txBox="1">
              <a:spLocks noChangeArrowheads="1"/>
            </p:cNvSpPr>
            <p:nvPr/>
          </p:nvSpPr>
          <p:spPr bwMode="auto">
            <a:xfrm>
              <a:off x="960" y="3107"/>
              <a:ext cx="230" cy="253"/>
            </a:xfrm>
            <a:prstGeom prst="rect">
              <a:avLst/>
            </a:prstGeom>
            <a:noFill/>
            <a:ln w="9525">
              <a:noFill/>
              <a:miter lim="800000"/>
              <a:headEnd/>
              <a:tailEnd/>
            </a:ln>
          </p:spPr>
          <p:txBody>
            <a:bodyPr wrap="none">
              <a:spAutoFit/>
            </a:bodyPr>
            <a:lstStyle/>
            <a:p>
              <a:r>
                <a:rPr lang="en-US" sz="1400"/>
                <a:t>c</a:t>
              </a:r>
            </a:p>
          </p:txBody>
        </p:sp>
        <p:sp>
          <p:nvSpPr>
            <p:cNvPr id="28741" name="Text Box 12"/>
            <p:cNvSpPr txBox="1">
              <a:spLocks noChangeArrowheads="1"/>
            </p:cNvSpPr>
            <p:nvPr/>
          </p:nvSpPr>
          <p:spPr bwMode="auto">
            <a:xfrm>
              <a:off x="4932" y="3754"/>
              <a:ext cx="328" cy="254"/>
            </a:xfrm>
            <a:prstGeom prst="rect">
              <a:avLst/>
            </a:prstGeom>
            <a:noFill/>
            <a:ln w="9525">
              <a:noFill/>
              <a:miter lim="800000"/>
              <a:headEnd/>
              <a:tailEnd/>
            </a:ln>
          </p:spPr>
          <p:txBody>
            <a:bodyPr wrap="none">
              <a:spAutoFit/>
            </a:bodyPr>
            <a:lstStyle/>
            <a:p>
              <a:r>
                <a:rPr lang="en-US" sz="1400"/>
                <a:t>X1</a:t>
              </a:r>
            </a:p>
          </p:txBody>
        </p:sp>
        <p:sp>
          <p:nvSpPr>
            <p:cNvPr id="28742" name="Text Box 13"/>
            <p:cNvSpPr txBox="1">
              <a:spLocks noChangeArrowheads="1"/>
            </p:cNvSpPr>
            <p:nvPr/>
          </p:nvSpPr>
          <p:spPr bwMode="auto">
            <a:xfrm>
              <a:off x="806" y="1356"/>
              <a:ext cx="327" cy="253"/>
            </a:xfrm>
            <a:prstGeom prst="rect">
              <a:avLst/>
            </a:prstGeom>
            <a:noFill/>
            <a:ln w="9525">
              <a:noFill/>
              <a:miter lim="800000"/>
              <a:headEnd/>
              <a:tailEnd/>
            </a:ln>
          </p:spPr>
          <p:txBody>
            <a:bodyPr wrap="none">
              <a:spAutoFit/>
            </a:bodyPr>
            <a:lstStyle/>
            <a:p>
              <a:r>
                <a:rPr lang="en-US" sz="1400"/>
                <a:t>X2</a:t>
              </a:r>
            </a:p>
          </p:txBody>
        </p:sp>
        <p:sp>
          <p:nvSpPr>
            <p:cNvPr id="28743" name="Oval 14"/>
            <p:cNvSpPr>
              <a:spLocks noChangeArrowheads="1"/>
            </p:cNvSpPr>
            <p:nvPr/>
          </p:nvSpPr>
          <p:spPr bwMode="auto">
            <a:xfrm>
              <a:off x="2736" y="2002"/>
              <a:ext cx="96" cy="96"/>
            </a:xfrm>
            <a:prstGeom prst="ellipse">
              <a:avLst/>
            </a:prstGeom>
            <a:solidFill>
              <a:schemeClr val="tx1"/>
            </a:solidFill>
            <a:ln w="9525">
              <a:solidFill>
                <a:schemeClr val="tx1"/>
              </a:solidFill>
              <a:round/>
              <a:headEnd/>
              <a:tailEnd/>
            </a:ln>
          </p:spPr>
          <p:txBody>
            <a:bodyPr wrap="none" anchor="ctr"/>
            <a:lstStyle/>
            <a:p>
              <a:endParaRPr lang="en-US" sz="1400"/>
            </a:p>
          </p:txBody>
        </p:sp>
        <p:sp>
          <p:nvSpPr>
            <p:cNvPr id="28744" name="Oval 15"/>
            <p:cNvSpPr>
              <a:spLocks noChangeArrowheads="1"/>
            </p:cNvSpPr>
            <p:nvPr/>
          </p:nvSpPr>
          <p:spPr bwMode="auto">
            <a:xfrm>
              <a:off x="2736" y="2172"/>
              <a:ext cx="96" cy="96"/>
            </a:xfrm>
            <a:prstGeom prst="ellipse">
              <a:avLst/>
            </a:prstGeom>
            <a:solidFill>
              <a:schemeClr val="tx1"/>
            </a:solidFill>
            <a:ln w="9525">
              <a:solidFill>
                <a:schemeClr val="tx1"/>
              </a:solidFill>
              <a:round/>
              <a:headEnd/>
              <a:tailEnd/>
            </a:ln>
          </p:spPr>
          <p:txBody>
            <a:bodyPr wrap="none" anchor="ctr"/>
            <a:lstStyle/>
            <a:p>
              <a:endParaRPr lang="en-US" sz="1400"/>
            </a:p>
          </p:txBody>
        </p:sp>
        <p:sp>
          <p:nvSpPr>
            <p:cNvPr id="28745" name="Oval 16"/>
            <p:cNvSpPr>
              <a:spLocks noChangeArrowheads="1"/>
            </p:cNvSpPr>
            <p:nvPr/>
          </p:nvSpPr>
          <p:spPr bwMode="auto">
            <a:xfrm>
              <a:off x="3888" y="2608"/>
              <a:ext cx="96" cy="96"/>
            </a:xfrm>
            <a:prstGeom prst="ellipse">
              <a:avLst/>
            </a:prstGeom>
            <a:solidFill>
              <a:schemeClr val="tx1"/>
            </a:solidFill>
            <a:ln w="9525">
              <a:solidFill>
                <a:schemeClr val="tx1"/>
              </a:solidFill>
              <a:round/>
              <a:headEnd/>
              <a:tailEnd/>
            </a:ln>
          </p:spPr>
          <p:txBody>
            <a:bodyPr wrap="none" anchor="ctr"/>
            <a:lstStyle/>
            <a:p>
              <a:endParaRPr lang="en-US" sz="1400"/>
            </a:p>
          </p:txBody>
        </p:sp>
        <p:sp>
          <p:nvSpPr>
            <p:cNvPr id="28746" name="Oval 17"/>
            <p:cNvSpPr>
              <a:spLocks noChangeArrowheads="1"/>
            </p:cNvSpPr>
            <p:nvPr/>
          </p:nvSpPr>
          <p:spPr bwMode="auto">
            <a:xfrm>
              <a:off x="3696" y="2608"/>
              <a:ext cx="96" cy="96"/>
            </a:xfrm>
            <a:prstGeom prst="ellipse">
              <a:avLst/>
            </a:prstGeom>
            <a:solidFill>
              <a:schemeClr val="tx1"/>
            </a:solidFill>
            <a:ln w="9525">
              <a:solidFill>
                <a:schemeClr val="tx1"/>
              </a:solidFill>
              <a:round/>
              <a:headEnd/>
              <a:tailEnd/>
            </a:ln>
          </p:spPr>
          <p:txBody>
            <a:bodyPr wrap="none" anchor="ctr"/>
            <a:lstStyle/>
            <a:p>
              <a:endParaRPr lang="en-US" sz="1400"/>
            </a:p>
          </p:txBody>
        </p:sp>
        <p:sp>
          <p:nvSpPr>
            <p:cNvPr id="28747" name="Oval 18"/>
            <p:cNvSpPr>
              <a:spLocks noChangeArrowheads="1"/>
            </p:cNvSpPr>
            <p:nvPr/>
          </p:nvSpPr>
          <p:spPr bwMode="auto">
            <a:xfrm>
              <a:off x="2736" y="2604"/>
              <a:ext cx="96" cy="96"/>
            </a:xfrm>
            <a:prstGeom prst="ellipse">
              <a:avLst/>
            </a:prstGeom>
            <a:solidFill>
              <a:schemeClr val="tx1"/>
            </a:solidFill>
            <a:ln w="9525">
              <a:solidFill>
                <a:schemeClr val="tx1"/>
              </a:solidFill>
              <a:round/>
              <a:headEnd/>
              <a:tailEnd/>
            </a:ln>
          </p:spPr>
          <p:txBody>
            <a:bodyPr wrap="none" anchor="ctr"/>
            <a:lstStyle/>
            <a:p>
              <a:endParaRPr lang="en-US" sz="1400"/>
            </a:p>
          </p:txBody>
        </p:sp>
        <p:sp>
          <p:nvSpPr>
            <p:cNvPr id="28748" name="Oval 19"/>
            <p:cNvSpPr>
              <a:spLocks noChangeArrowheads="1"/>
            </p:cNvSpPr>
            <p:nvPr/>
          </p:nvSpPr>
          <p:spPr bwMode="auto">
            <a:xfrm>
              <a:off x="2736" y="3228"/>
              <a:ext cx="96" cy="96"/>
            </a:xfrm>
            <a:prstGeom prst="ellipse">
              <a:avLst/>
            </a:prstGeom>
            <a:solidFill>
              <a:schemeClr val="tx1"/>
            </a:solidFill>
            <a:ln w="9525">
              <a:solidFill>
                <a:schemeClr val="tx1"/>
              </a:solidFill>
              <a:round/>
              <a:headEnd/>
              <a:tailEnd/>
            </a:ln>
          </p:spPr>
          <p:txBody>
            <a:bodyPr wrap="none" anchor="ctr"/>
            <a:lstStyle/>
            <a:p>
              <a:endParaRPr lang="en-US" sz="1400"/>
            </a:p>
          </p:txBody>
        </p:sp>
        <p:sp>
          <p:nvSpPr>
            <p:cNvPr id="28749" name="Oval 20"/>
            <p:cNvSpPr>
              <a:spLocks noChangeArrowheads="1"/>
            </p:cNvSpPr>
            <p:nvPr/>
          </p:nvSpPr>
          <p:spPr bwMode="auto">
            <a:xfrm>
              <a:off x="2736" y="3036"/>
              <a:ext cx="96" cy="96"/>
            </a:xfrm>
            <a:prstGeom prst="ellipse">
              <a:avLst/>
            </a:prstGeom>
            <a:solidFill>
              <a:schemeClr val="tx1"/>
            </a:solidFill>
            <a:ln w="9525">
              <a:solidFill>
                <a:schemeClr val="tx1"/>
              </a:solidFill>
              <a:round/>
              <a:headEnd/>
              <a:tailEnd/>
            </a:ln>
          </p:spPr>
          <p:txBody>
            <a:bodyPr wrap="none" anchor="ctr"/>
            <a:lstStyle/>
            <a:p>
              <a:endParaRPr lang="en-US" sz="1400"/>
            </a:p>
          </p:txBody>
        </p:sp>
        <p:sp>
          <p:nvSpPr>
            <p:cNvPr id="28750" name="Oval 21"/>
            <p:cNvSpPr>
              <a:spLocks noChangeArrowheads="1"/>
            </p:cNvSpPr>
            <p:nvPr/>
          </p:nvSpPr>
          <p:spPr bwMode="auto">
            <a:xfrm>
              <a:off x="1680" y="2608"/>
              <a:ext cx="96" cy="96"/>
            </a:xfrm>
            <a:prstGeom prst="ellipse">
              <a:avLst/>
            </a:prstGeom>
            <a:solidFill>
              <a:schemeClr val="tx1"/>
            </a:solidFill>
            <a:ln w="9525">
              <a:solidFill>
                <a:schemeClr val="tx1"/>
              </a:solidFill>
              <a:round/>
              <a:headEnd/>
              <a:tailEnd/>
            </a:ln>
          </p:spPr>
          <p:txBody>
            <a:bodyPr wrap="none" anchor="ctr"/>
            <a:lstStyle/>
            <a:p>
              <a:endParaRPr lang="en-US" sz="1400"/>
            </a:p>
          </p:txBody>
        </p:sp>
        <p:sp>
          <p:nvSpPr>
            <p:cNvPr id="28751" name="Oval 22"/>
            <p:cNvSpPr>
              <a:spLocks noChangeArrowheads="1"/>
            </p:cNvSpPr>
            <p:nvPr/>
          </p:nvSpPr>
          <p:spPr bwMode="auto">
            <a:xfrm>
              <a:off x="1872" y="2608"/>
              <a:ext cx="96" cy="96"/>
            </a:xfrm>
            <a:prstGeom prst="ellipse">
              <a:avLst/>
            </a:prstGeom>
            <a:solidFill>
              <a:schemeClr val="tx1"/>
            </a:solidFill>
            <a:ln w="9525">
              <a:solidFill>
                <a:schemeClr val="tx1"/>
              </a:solidFill>
              <a:round/>
              <a:headEnd/>
              <a:tailEnd/>
            </a:ln>
          </p:spPr>
          <p:txBody>
            <a:bodyPr wrap="none" anchor="ctr"/>
            <a:lstStyle/>
            <a:p>
              <a:endParaRPr lang="en-US" sz="1400"/>
            </a:p>
          </p:txBody>
        </p:sp>
        <p:sp>
          <p:nvSpPr>
            <p:cNvPr id="28752" name="Oval 23"/>
            <p:cNvSpPr>
              <a:spLocks noChangeArrowheads="1"/>
            </p:cNvSpPr>
            <p:nvPr/>
          </p:nvSpPr>
          <p:spPr bwMode="auto">
            <a:xfrm>
              <a:off x="2736" y="1810"/>
              <a:ext cx="96" cy="96"/>
            </a:xfrm>
            <a:prstGeom prst="ellipse">
              <a:avLst/>
            </a:prstGeom>
            <a:solidFill>
              <a:schemeClr val="accent2"/>
            </a:solidFill>
            <a:ln w="9525">
              <a:solidFill>
                <a:srgbClr val="FF0000"/>
              </a:solidFill>
              <a:round/>
              <a:headEnd/>
              <a:tailEnd/>
            </a:ln>
          </p:spPr>
          <p:txBody>
            <a:bodyPr wrap="none" anchor="ctr"/>
            <a:lstStyle/>
            <a:p>
              <a:endParaRPr lang="en-US" sz="1400"/>
            </a:p>
          </p:txBody>
        </p:sp>
        <p:sp>
          <p:nvSpPr>
            <p:cNvPr id="28753" name="Oval 24"/>
            <p:cNvSpPr>
              <a:spLocks noChangeArrowheads="1"/>
            </p:cNvSpPr>
            <p:nvPr/>
          </p:nvSpPr>
          <p:spPr bwMode="auto">
            <a:xfrm>
              <a:off x="1488" y="2608"/>
              <a:ext cx="96" cy="96"/>
            </a:xfrm>
            <a:prstGeom prst="ellipse">
              <a:avLst/>
            </a:prstGeom>
            <a:solidFill>
              <a:schemeClr val="accent2"/>
            </a:solidFill>
            <a:ln w="9525">
              <a:solidFill>
                <a:srgbClr val="FF0000"/>
              </a:solidFill>
              <a:round/>
              <a:headEnd/>
              <a:tailEnd/>
            </a:ln>
          </p:spPr>
          <p:txBody>
            <a:bodyPr wrap="none" anchor="ctr"/>
            <a:lstStyle/>
            <a:p>
              <a:endParaRPr lang="en-US" sz="1400"/>
            </a:p>
          </p:txBody>
        </p:sp>
        <p:sp>
          <p:nvSpPr>
            <p:cNvPr id="28754" name="Oval 25"/>
            <p:cNvSpPr>
              <a:spLocks noChangeArrowheads="1"/>
            </p:cNvSpPr>
            <p:nvPr/>
          </p:nvSpPr>
          <p:spPr bwMode="auto">
            <a:xfrm>
              <a:off x="4080" y="2609"/>
              <a:ext cx="96" cy="96"/>
            </a:xfrm>
            <a:prstGeom prst="ellipse">
              <a:avLst/>
            </a:prstGeom>
            <a:solidFill>
              <a:schemeClr val="accent2"/>
            </a:solidFill>
            <a:ln w="9525">
              <a:solidFill>
                <a:srgbClr val="FF0000"/>
              </a:solidFill>
              <a:round/>
              <a:headEnd/>
              <a:tailEnd/>
            </a:ln>
          </p:spPr>
          <p:txBody>
            <a:bodyPr wrap="none" anchor="ctr"/>
            <a:lstStyle/>
            <a:p>
              <a:endParaRPr lang="en-US" sz="1400"/>
            </a:p>
          </p:txBody>
        </p:sp>
        <p:sp>
          <p:nvSpPr>
            <p:cNvPr id="28755" name="Oval 26"/>
            <p:cNvSpPr>
              <a:spLocks noChangeArrowheads="1"/>
            </p:cNvSpPr>
            <p:nvPr/>
          </p:nvSpPr>
          <p:spPr bwMode="auto">
            <a:xfrm>
              <a:off x="2736" y="3394"/>
              <a:ext cx="96" cy="96"/>
            </a:xfrm>
            <a:prstGeom prst="ellipse">
              <a:avLst/>
            </a:prstGeom>
            <a:solidFill>
              <a:schemeClr val="accent2"/>
            </a:solidFill>
            <a:ln w="9525">
              <a:solidFill>
                <a:srgbClr val="FF0000"/>
              </a:solidFill>
              <a:round/>
              <a:headEnd/>
              <a:tailEnd/>
            </a:ln>
          </p:spPr>
          <p:txBody>
            <a:bodyPr wrap="none" anchor="ctr"/>
            <a:lstStyle/>
            <a:p>
              <a:endParaRPr lang="en-US" sz="1400"/>
            </a:p>
          </p:txBody>
        </p:sp>
        <p:sp>
          <p:nvSpPr>
            <p:cNvPr id="28756" name="Text Box 27"/>
            <p:cNvSpPr txBox="1">
              <a:spLocks noChangeArrowheads="1"/>
            </p:cNvSpPr>
            <p:nvPr/>
          </p:nvSpPr>
          <p:spPr bwMode="auto">
            <a:xfrm>
              <a:off x="1679" y="3968"/>
              <a:ext cx="231" cy="253"/>
            </a:xfrm>
            <a:prstGeom prst="rect">
              <a:avLst/>
            </a:prstGeom>
            <a:noFill/>
            <a:ln w="9525">
              <a:noFill/>
              <a:miter lim="800000"/>
              <a:headEnd/>
              <a:tailEnd/>
            </a:ln>
          </p:spPr>
          <p:txBody>
            <a:bodyPr wrap="none">
              <a:spAutoFit/>
            </a:bodyPr>
            <a:lstStyle/>
            <a:p>
              <a:r>
                <a:rPr lang="en-US" sz="1400"/>
                <a:t>a</a:t>
              </a:r>
            </a:p>
          </p:txBody>
        </p:sp>
        <p:sp>
          <p:nvSpPr>
            <p:cNvPr id="28757" name="Text Box 28"/>
            <p:cNvSpPr txBox="1">
              <a:spLocks noChangeArrowheads="1"/>
            </p:cNvSpPr>
            <p:nvPr/>
          </p:nvSpPr>
          <p:spPr bwMode="auto">
            <a:xfrm>
              <a:off x="3896" y="3943"/>
              <a:ext cx="238" cy="253"/>
            </a:xfrm>
            <a:prstGeom prst="rect">
              <a:avLst/>
            </a:prstGeom>
            <a:noFill/>
            <a:ln w="9525">
              <a:noFill/>
              <a:miter lim="800000"/>
              <a:headEnd/>
              <a:tailEnd/>
            </a:ln>
          </p:spPr>
          <p:txBody>
            <a:bodyPr wrap="none">
              <a:spAutoFit/>
            </a:bodyPr>
            <a:lstStyle/>
            <a:p>
              <a:r>
                <a:rPr lang="en-US" sz="1400"/>
                <a:t>b</a:t>
              </a:r>
            </a:p>
          </p:txBody>
        </p:sp>
      </p:grpSp>
      <p:sp>
        <p:nvSpPr>
          <p:cNvPr id="28758" name="Rectangle 86"/>
          <p:cNvSpPr>
            <a:spLocks noChangeArrowheads="1"/>
          </p:cNvSpPr>
          <p:nvPr/>
        </p:nvSpPr>
        <p:spPr bwMode="auto">
          <a:xfrm>
            <a:off x="2268538" y="6165850"/>
            <a:ext cx="5040312" cy="336550"/>
          </a:xfrm>
          <a:prstGeom prst="rect">
            <a:avLst/>
          </a:prstGeom>
          <a:noFill/>
          <a:ln w="12700">
            <a:noFill/>
            <a:miter lim="800000"/>
            <a:headEnd/>
            <a:tailEnd/>
          </a:ln>
          <a:effectLst/>
        </p:spPr>
        <p:txBody>
          <a:bodyPr>
            <a:spAutoFit/>
          </a:bodyPr>
          <a:lstStyle/>
          <a:p>
            <a:r>
              <a:rPr lang="en-US" sz="1600" dirty="0">
                <a:solidFill>
                  <a:srgbClr val="FF0000"/>
                </a:solidFill>
              </a:rPr>
              <a:t>min-</a:t>
            </a:r>
            <a:r>
              <a:rPr lang="en-US" sz="1600" dirty="0"/>
              <a:t> </a:t>
            </a:r>
            <a:r>
              <a:rPr lang="en-US" sz="1600" dirty="0">
                <a:solidFill>
                  <a:schemeClr val="tx2"/>
                </a:solidFill>
              </a:rPr>
              <a:t>min </a:t>
            </a:r>
            <a:r>
              <a:rPr lang="en-US" sz="1600" dirty="0" err="1">
                <a:solidFill>
                  <a:schemeClr val="tx2"/>
                </a:solidFill>
              </a:rPr>
              <a:t>min</a:t>
            </a:r>
            <a:r>
              <a:rPr lang="en-US" sz="1600" dirty="0">
                <a:solidFill>
                  <a:schemeClr val="tx2"/>
                </a:solidFill>
              </a:rPr>
              <a:t>+        nom        max- max </a:t>
            </a:r>
            <a:r>
              <a:rPr lang="en-US" sz="1600" dirty="0" err="1">
                <a:solidFill>
                  <a:srgbClr val="FF0000"/>
                </a:solidFill>
              </a:rPr>
              <a:t>max</a:t>
            </a:r>
            <a:r>
              <a:rPr lang="en-US" sz="1600" dirty="0">
                <a:solidFill>
                  <a:srgbClr val="FF0000"/>
                </a:solidFill>
              </a:rPr>
              <a:t>+</a:t>
            </a:r>
          </a:p>
        </p:txBody>
      </p:sp>
      <p:sp>
        <p:nvSpPr>
          <p:cNvPr id="32" name="Rectangle 86"/>
          <p:cNvSpPr>
            <a:spLocks noChangeArrowheads="1"/>
          </p:cNvSpPr>
          <p:nvPr/>
        </p:nvSpPr>
        <p:spPr bwMode="auto">
          <a:xfrm rot="16200000">
            <a:off x="-725405" y="4067076"/>
            <a:ext cx="5040312" cy="307777"/>
          </a:xfrm>
          <a:prstGeom prst="rect">
            <a:avLst/>
          </a:prstGeom>
          <a:noFill/>
          <a:ln w="12700">
            <a:noFill/>
            <a:miter lim="800000"/>
            <a:headEnd/>
            <a:tailEnd/>
          </a:ln>
          <a:effectLst/>
        </p:spPr>
        <p:txBody>
          <a:bodyPr>
            <a:spAutoFit/>
          </a:bodyPr>
          <a:lstStyle/>
          <a:p>
            <a:r>
              <a:rPr lang="en-US" sz="1400" dirty="0">
                <a:solidFill>
                  <a:srgbClr val="FF0000"/>
                </a:solidFill>
              </a:rPr>
              <a:t>min-</a:t>
            </a:r>
            <a:r>
              <a:rPr lang="en-US" sz="1400" dirty="0"/>
              <a:t> </a:t>
            </a:r>
            <a:r>
              <a:rPr lang="en-US" sz="1400" dirty="0">
                <a:solidFill>
                  <a:schemeClr val="tx2"/>
                </a:solidFill>
              </a:rPr>
              <a:t>min </a:t>
            </a:r>
            <a:r>
              <a:rPr lang="en-US" sz="1400" dirty="0" err="1">
                <a:solidFill>
                  <a:schemeClr val="tx2"/>
                </a:solidFill>
              </a:rPr>
              <a:t>min</a:t>
            </a:r>
            <a:r>
              <a:rPr lang="en-US" sz="1400" dirty="0">
                <a:solidFill>
                  <a:schemeClr val="tx2"/>
                </a:solidFill>
              </a:rPr>
              <a:t>+        nom        max- max </a:t>
            </a:r>
            <a:r>
              <a:rPr lang="en-US" sz="1400" dirty="0" err="1">
                <a:solidFill>
                  <a:srgbClr val="FF0000"/>
                </a:solidFill>
              </a:rPr>
              <a:t>max</a:t>
            </a:r>
            <a:r>
              <a:rPr lang="en-US" sz="1400" dirty="0">
                <a:solidFill>
                  <a:srgbClr val="FF0000"/>
                </a:solidFill>
              </a:rPr>
              <a:t>+</a:t>
            </a:r>
          </a:p>
        </p:txBody>
      </p:sp>
    </p:spTree>
    <p:extLst>
      <p:ext uri="{BB962C8B-B14F-4D97-AF65-F5344CB8AC3E}">
        <p14:creationId xmlns:p14="http://schemas.microsoft.com/office/powerpoint/2010/main" val="2227903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7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sz="2700" b="0" smtClean="0">
                <a:effectLst/>
              </a:rPr>
              <a:t>Boundary-Value Analysis</a:t>
            </a:r>
            <a:r>
              <a:rPr lang="en-US" sz="2700" b="0" smtClean="0"/>
              <a:t> </a:t>
            </a:r>
            <a:br>
              <a:rPr lang="en-US" sz="2700" b="0" smtClean="0"/>
            </a:br>
            <a:r>
              <a:rPr lang="en-US" sz="2700" b="0" smtClean="0"/>
              <a:t>Worst Case Testing (WCT)</a:t>
            </a:r>
          </a:p>
        </p:txBody>
      </p:sp>
      <p:sp>
        <p:nvSpPr>
          <p:cNvPr id="29699" name="Rectangle 3"/>
          <p:cNvSpPr>
            <a:spLocks noGrp="1" noChangeArrowheads="1"/>
          </p:cNvSpPr>
          <p:nvPr>
            <p:ph idx="1"/>
          </p:nvPr>
        </p:nvSpPr>
        <p:spPr>
          <a:xfrm>
            <a:off x="179388" y="1125538"/>
            <a:ext cx="8713787" cy="2498725"/>
          </a:xfrm>
        </p:spPr>
        <p:txBody>
          <a:bodyPr/>
          <a:lstStyle/>
          <a:p>
            <a:pPr>
              <a:lnSpc>
                <a:spcPct val="90000"/>
              </a:lnSpc>
            </a:pPr>
            <a:r>
              <a:rPr lang="en-US" sz="2400" b="0" smtClean="0"/>
              <a:t>Boundary-value makes the common assumption that failures, most of the time, originate from one fault</a:t>
            </a:r>
          </a:p>
          <a:p>
            <a:pPr>
              <a:lnSpc>
                <a:spcPct val="90000"/>
              </a:lnSpc>
            </a:pPr>
            <a:r>
              <a:rPr lang="en-US" sz="2400" b="0" smtClean="0"/>
              <a:t>What happens when more than one variable has an extreme value?</a:t>
            </a:r>
          </a:p>
          <a:p>
            <a:pPr>
              <a:lnSpc>
                <a:spcPct val="90000"/>
              </a:lnSpc>
            </a:pPr>
            <a:r>
              <a:rPr lang="en-US" sz="2400" b="0" smtClean="0"/>
              <a:t>The idea comes from electronics in circuit analysis</a:t>
            </a:r>
          </a:p>
          <a:p>
            <a:pPr>
              <a:lnSpc>
                <a:spcPct val="90000"/>
              </a:lnSpc>
            </a:pPr>
            <a:r>
              <a:rPr lang="en-US" sz="2400" b="0" smtClean="0"/>
              <a:t>Cartesian product of {min, min+, nom, max-, max}</a:t>
            </a:r>
          </a:p>
        </p:txBody>
      </p:sp>
      <p:sp>
        <p:nvSpPr>
          <p:cNvPr id="29702" name="Line 3"/>
          <p:cNvSpPr>
            <a:spLocks noChangeShapeType="1"/>
          </p:cNvSpPr>
          <p:nvPr/>
        </p:nvSpPr>
        <p:spPr bwMode="auto">
          <a:xfrm flipV="1">
            <a:off x="5457825" y="3975100"/>
            <a:ext cx="0" cy="2322513"/>
          </a:xfrm>
          <a:prstGeom prst="line">
            <a:avLst/>
          </a:prstGeom>
          <a:noFill/>
          <a:ln w="38100">
            <a:solidFill>
              <a:schemeClr val="tx1"/>
            </a:solidFill>
            <a:round/>
            <a:headEnd/>
            <a:tailEnd type="stealth" w="med" len="med"/>
          </a:ln>
        </p:spPr>
        <p:txBody>
          <a:bodyPr/>
          <a:lstStyle/>
          <a:p>
            <a:endParaRPr lang="en-CA"/>
          </a:p>
        </p:txBody>
      </p:sp>
      <p:sp>
        <p:nvSpPr>
          <p:cNvPr id="29703" name="Line 4"/>
          <p:cNvSpPr>
            <a:spLocks noChangeShapeType="1"/>
          </p:cNvSpPr>
          <p:nvPr/>
        </p:nvSpPr>
        <p:spPr bwMode="auto">
          <a:xfrm>
            <a:off x="5376863" y="6154738"/>
            <a:ext cx="2871787" cy="0"/>
          </a:xfrm>
          <a:prstGeom prst="line">
            <a:avLst/>
          </a:prstGeom>
          <a:noFill/>
          <a:ln w="38100">
            <a:solidFill>
              <a:schemeClr val="tx1"/>
            </a:solidFill>
            <a:round/>
            <a:headEnd/>
            <a:tailEnd type="triangle" w="med" len="med"/>
          </a:ln>
        </p:spPr>
        <p:txBody>
          <a:bodyPr/>
          <a:lstStyle/>
          <a:p>
            <a:endParaRPr lang="en-CA"/>
          </a:p>
        </p:txBody>
      </p:sp>
      <p:sp>
        <p:nvSpPr>
          <p:cNvPr id="29704" name="Line 5"/>
          <p:cNvSpPr>
            <a:spLocks noChangeShapeType="1"/>
          </p:cNvSpPr>
          <p:nvPr/>
        </p:nvSpPr>
        <p:spPr bwMode="auto">
          <a:xfrm>
            <a:off x="5457825" y="4402138"/>
            <a:ext cx="2466975" cy="0"/>
          </a:xfrm>
          <a:prstGeom prst="line">
            <a:avLst/>
          </a:prstGeom>
          <a:noFill/>
          <a:ln w="9525">
            <a:solidFill>
              <a:schemeClr val="tx1"/>
            </a:solidFill>
            <a:prstDash val="dashDot"/>
            <a:round/>
            <a:headEnd/>
            <a:tailEnd/>
          </a:ln>
        </p:spPr>
        <p:txBody>
          <a:bodyPr/>
          <a:lstStyle/>
          <a:p>
            <a:endParaRPr lang="en-CA"/>
          </a:p>
        </p:txBody>
      </p:sp>
      <p:sp>
        <p:nvSpPr>
          <p:cNvPr id="29705" name="Line 6"/>
          <p:cNvSpPr>
            <a:spLocks noChangeShapeType="1"/>
          </p:cNvSpPr>
          <p:nvPr/>
        </p:nvSpPr>
        <p:spPr bwMode="auto">
          <a:xfrm>
            <a:off x="5457825" y="5586413"/>
            <a:ext cx="2466975" cy="0"/>
          </a:xfrm>
          <a:prstGeom prst="line">
            <a:avLst/>
          </a:prstGeom>
          <a:noFill/>
          <a:ln w="9525">
            <a:solidFill>
              <a:schemeClr val="tx1"/>
            </a:solidFill>
            <a:prstDash val="dashDot"/>
            <a:round/>
            <a:headEnd/>
            <a:tailEnd/>
          </a:ln>
        </p:spPr>
        <p:txBody>
          <a:bodyPr/>
          <a:lstStyle/>
          <a:p>
            <a:endParaRPr lang="en-CA"/>
          </a:p>
        </p:txBody>
      </p:sp>
      <p:sp>
        <p:nvSpPr>
          <p:cNvPr id="29706" name="Line 7"/>
          <p:cNvSpPr>
            <a:spLocks noChangeShapeType="1"/>
          </p:cNvSpPr>
          <p:nvPr/>
        </p:nvSpPr>
        <p:spPr bwMode="auto">
          <a:xfrm flipV="1">
            <a:off x="5802612" y="4022725"/>
            <a:ext cx="0" cy="2132013"/>
          </a:xfrm>
          <a:prstGeom prst="line">
            <a:avLst/>
          </a:prstGeom>
          <a:noFill/>
          <a:ln w="9525">
            <a:solidFill>
              <a:schemeClr val="tx1"/>
            </a:solidFill>
            <a:prstDash val="dashDot"/>
            <a:round/>
            <a:headEnd/>
            <a:tailEnd/>
          </a:ln>
        </p:spPr>
        <p:txBody>
          <a:bodyPr/>
          <a:lstStyle/>
          <a:p>
            <a:endParaRPr lang="en-CA"/>
          </a:p>
        </p:txBody>
      </p:sp>
      <p:sp>
        <p:nvSpPr>
          <p:cNvPr id="29707" name="Line 8"/>
          <p:cNvSpPr>
            <a:spLocks noChangeShapeType="1"/>
          </p:cNvSpPr>
          <p:nvPr/>
        </p:nvSpPr>
        <p:spPr bwMode="auto">
          <a:xfrm flipV="1">
            <a:off x="7640638" y="4022725"/>
            <a:ext cx="0" cy="2132013"/>
          </a:xfrm>
          <a:prstGeom prst="line">
            <a:avLst/>
          </a:prstGeom>
          <a:noFill/>
          <a:ln w="9525">
            <a:solidFill>
              <a:schemeClr val="tx1"/>
            </a:solidFill>
            <a:prstDash val="dashDot"/>
            <a:round/>
            <a:headEnd/>
            <a:tailEnd/>
          </a:ln>
        </p:spPr>
        <p:txBody>
          <a:bodyPr/>
          <a:lstStyle/>
          <a:p>
            <a:endParaRPr lang="en-CA"/>
          </a:p>
        </p:txBody>
      </p:sp>
      <p:sp>
        <p:nvSpPr>
          <p:cNvPr id="29708" name="Rectangle 9"/>
          <p:cNvSpPr>
            <a:spLocks noChangeArrowheads="1"/>
          </p:cNvSpPr>
          <p:nvPr/>
        </p:nvSpPr>
        <p:spPr bwMode="auto">
          <a:xfrm>
            <a:off x="5780088" y="4402138"/>
            <a:ext cx="1860550" cy="1184275"/>
          </a:xfrm>
          <a:prstGeom prst="rect">
            <a:avLst/>
          </a:prstGeom>
          <a:solidFill>
            <a:schemeClr val="accent1"/>
          </a:solidFill>
          <a:ln w="9525">
            <a:solidFill>
              <a:schemeClr val="tx1"/>
            </a:solidFill>
            <a:miter lim="800000"/>
            <a:headEnd/>
            <a:tailEnd/>
          </a:ln>
        </p:spPr>
        <p:txBody>
          <a:bodyPr wrap="none" anchor="ctr"/>
          <a:lstStyle/>
          <a:p>
            <a:endParaRPr lang="en-US" sz="1000" b="0"/>
          </a:p>
        </p:txBody>
      </p:sp>
      <p:sp>
        <p:nvSpPr>
          <p:cNvPr id="29709" name="Text Box 10"/>
          <p:cNvSpPr txBox="1">
            <a:spLocks noChangeArrowheads="1"/>
          </p:cNvSpPr>
          <p:nvPr/>
        </p:nvSpPr>
        <p:spPr bwMode="auto">
          <a:xfrm>
            <a:off x="5124450" y="4259263"/>
            <a:ext cx="296863" cy="336550"/>
          </a:xfrm>
          <a:prstGeom prst="rect">
            <a:avLst/>
          </a:prstGeom>
          <a:noFill/>
          <a:ln w="9525">
            <a:noFill/>
            <a:miter lim="800000"/>
            <a:headEnd/>
            <a:tailEnd/>
          </a:ln>
        </p:spPr>
        <p:txBody>
          <a:bodyPr wrap="none">
            <a:spAutoFit/>
          </a:bodyPr>
          <a:lstStyle/>
          <a:p>
            <a:r>
              <a:rPr lang="en-US" sz="1600" b="0"/>
              <a:t>d</a:t>
            </a:r>
          </a:p>
        </p:txBody>
      </p:sp>
      <p:sp>
        <p:nvSpPr>
          <p:cNvPr id="29710" name="Text Box 11"/>
          <p:cNvSpPr txBox="1">
            <a:spLocks noChangeArrowheads="1"/>
          </p:cNvSpPr>
          <p:nvPr/>
        </p:nvSpPr>
        <p:spPr bwMode="auto">
          <a:xfrm>
            <a:off x="5121275" y="5443538"/>
            <a:ext cx="285750" cy="336550"/>
          </a:xfrm>
          <a:prstGeom prst="rect">
            <a:avLst/>
          </a:prstGeom>
          <a:noFill/>
          <a:ln w="9525">
            <a:noFill/>
            <a:miter lim="800000"/>
            <a:headEnd/>
            <a:tailEnd/>
          </a:ln>
        </p:spPr>
        <p:txBody>
          <a:bodyPr wrap="none">
            <a:spAutoFit/>
          </a:bodyPr>
          <a:lstStyle/>
          <a:p>
            <a:r>
              <a:rPr lang="en-US" sz="1600" b="0"/>
              <a:t>c</a:t>
            </a:r>
          </a:p>
        </p:txBody>
      </p:sp>
      <p:sp>
        <p:nvSpPr>
          <p:cNvPr id="29711" name="Text Box 12"/>
          <p:cNvSpPr txBox="1">
            <a:spLocks noChangeArrowheads="1"/>
          </p:cNvSpPr>
          <p:nvPr/>
        </p:nvSpPr>
        <p:spPr bwMode="auto">
          <a:xfrm>
            <a:off x="8482013" y="6084888"/>
            <a:ext cx="431800" cy="338137"/>
          </a:xfrm>
          <a:prstGeom prst="rect">
            <a:avLst/>
          </a:prstGeom>
          <a:noFill/>
          <a:ln w="9525">
            <a:noFill/>
            <a:miter lim="800000"/>
            <a:headEnd/>
            <a:tailEnd/>
          </a:ln>
        </p:spPr>
        <p:txBody>
          <a:bodyPr wrap="none">
            <a:spAutoFit/>
          </a:bodyPr>
          <a:lstStyle/>
          <a:p>
            <a:r>
              <a:rPr lang="en-US" sz="1600"/>
              <a:t>X1</a:t>
            </a:r>
          </a:p>
        </p:txBody>
      </p:sp>
      <p:sp>
        <p:nvSpPr>
          <p:cNvPr id="29712" name="Text Box 13"/>
          <p:cNvSpPr txBox="1">
            <a:spLocks noChangeArrowheads="1"/>
          </p:cNvSpPr>
          <p:nvPr/>
        </p:nvSpPr>
        <p:spPr bwMode="auto">
          <a:xfrm>
            <a:off x="5003800" y="3716338"/>
            <a:ext cx="431800" cy="336550"/>
          </a:xfrm>
          <a:prstGeom prst="rect">
            <a:avLst/>
          </a:prstGeom>
          <a:noFill/>
          <a:ln w="9525">
            <a:noFill/>
            <a:miter lim="800000"/>
            <a:headEnd/>
            <a:tailEnd/>
          </a:ln>
        </p:spPr>
        <p:txBody>
          <a:bodyPr wrap="none">
            <a:spAutoFit/>
          </a:bodyPr>
          <a:lstStyle/>
          <a:p>
            <a:r>
              <a:rPr lang="en-US" sz="1600"/>
              <a:t>X2</a:t>
            </a:r>
          </a:p>
        </p:txBody>
      </p:sp>
      <p:sp>
        <p:nvSpPr>
          <p:cNvPr id="29713" name="Oval 14"/>
          <p:cNvSpPr>
            <a:spLocks noChangeArrowheads="1"/>
          </p:cNvSpPr>
          <p:nvPr/>
        </p:nvSpPr>
        <p:spPr bwMode="auto">
          <a:xfrm>
            <a:off x="6629400" y="4354513"/>
            <a:ext cx="80963" cy="93662"/>
          </a:xfrm>
          <a:prstGeom prst="ellipse">
            <a:avLst/>
          </a:prstGeom>
          <a:solidFill>
            <a:schemeClr val="tx1"/>
          </a:solidFill>
          <a:ln w="9525">
            <a:solidFill>
              <a:schemeClr val="tx1"/>
            </a:solidFill>
            <a:round/>
            <a:headEnd/>
            <a:tailEnd/>
          </a:ln>
        </p:spPr>
        <p:txBody>
          <a:bodyPr wrap="none" anchor="ctr"/>
          <a:lstStyle/>
          <a:p>
            <a:endParaRPr lang="en-US" sz="1600" b="0"/>
          </a:p>
        </p:txBody>
      </p:sp>
      <p:sp>
        <p:nvSpPr>
          <p:cNvPr id="29714" name="Oval 15"/>
          <p:cNvSpPr>
            <a:spLocks noChangeArrowheads="1"/>
          </p:cNvSpPr>
          <p:nvPr/>
        </p:nvSpPr>
        <p:spPr bwMode="auto">
          <a:xfrm>
            <a:off x="6629400" y="4521200"/>
            <a:ext cx="80963" cy="95250"/>
          </a:xfrm>
          <a:prstGeom prst="ellipse">
            <a:avLst/>
          </a:prstGeom>
          <a:solidFill>
            <a:schemeClr val="tx1"/>
          </a:solidFill>
          <a:ln w="9525">
            <a:solidFill>
              <a:schemeClr val="tx1"/>
            </a:solidFill>
            <a:round/>
            <a:headEnd/>
            <a:tailEnd/>
          </a:ln>
        </p:spPr>
        <p:txBody>
          <a:bodyPr wrap="none" anchor="ctr"/>
          <a:lstStyle/>
          <a:p>
            <a:endParaRPr lang="en-US" sz="1600" b="0"/>
          </a:p>
        </p:txBody>
      </p:sp>
      <p:sp>
        <p:nvSpPr>
          <p:cNvPr id="29715" name="Oval 16"/>
          <p:cNvSpPr>
            <a:spLocks noChangeArrowheads="1"/>
          </p:cNvSpPr>
          <p:nvPr/>
        </p:nvSpPr>
        <p:spPr bwMode="auto">
          <a:xfrm>
            <a:off x="7600950" y="4953000"/>
            <a:ext cx="80963" cy="93663"/>
          </a:xfrm>
          <a:prstGeom prst="ellipse">
            <a:avLst/>
          </a:prstGeom>
          <a:solidFill>
            <a:schemeClr val="tx1"/>
          </a:solidFill>
          <a:ln w="9525">
            <a:solidFill>
              <a:schemeClr val="tx1"/>
            </a:solidFill>
            <a:round/>
            <a:headEnd/>
            <a:tailEnd/>
          </a:ln>
        </p:spPr>
        <p:txBody>
          <a:bodyPr wrap="none" anchor="ctr"/>
          <a:lstStyle/>
          <a:p>
            <a:endParaRPr lang="en-US" sz="1600" b="0"/>
          </a:p>
        </p:txBody>
      </p:sp>
      <p:sp>
        <p:nvSpPr>
          <p:cNvPr id="29716" name="Oval 17"/>
          <p:cNvSpPr>
            <a:spLocks noChangeArrowheads="1"/>
          </p:cNvSpPr>
          <p:nvPr/>
        </p:nvSpPr>
        <p:spPr bwMode="auto">
          <a:xfrm>
            <a:off x="7439025" y="4953000"/>
            <a:ext cx="80963" cy="93663"/>
          </a:xfrm>
          <a:prstGeom prst="ellipse">
            <a:avLst/>
          </a:prstGeom>
          <a:solidFill>
            <a:schemeClr val="tx1"/>
          </a:solidFill>
          <a:ln w="9525">
            <a:solidFill>
              <a:schemeClr val="tx1"/>
            </a:solidFill>
            <a:round/>
            <a:headEnd/>
            <a:tailEnd/>
          </a:ln>
        </p:spPr>
        <p:txBody>
          <a:bodyPr wrap="none" anchor="ctr"/>
          <a:lstStyle/>
          <a:p>
            <a:endParaRPr lang="en-US" sz="1600" b="0"/>
          </a:p>
        </p:txBody>
      </p:sp>
      <p:sp>
        <p:nvSpPr>
          <p:cNvPr id="29717" name="Oval 18"/>
          <p:cNvSpPr>
            <a:spLocks noChangeArrowheads="1"/>
          </p:cNvSpPr>
          <p:nvPr/>
        </p:nvSpPr>
        <p:spPr bwMode="auto">
          <a:xfrm>
            <a:off x="6629400" y="4948238"/>
            <a:ext cx="80963" cy="95250"/>
          </a:xfrm>
          <a:prstGeom prst="ellipse">
            <a:avLst/>
          </a:prstGeom>
          <a:solidFill>
            <a:schemeClr val="tx1"/>
          </a:solidFill>
          <a:ln w="9525">
            <a:solidFill>
              <a:schemeClr val="tx1"/>
            </a:solidFill>
            <a:round/>
            <a:headEnd/>
            <a:tailEnd/>
          </a:ln>
        </p:spPr>
        <p:txBody>
          <a:bodyPr wrap="none" anchor="ctr"/>
          <a:lstStyle/>
          <a:p>
            <a:endParaRPr lang="en-US" sz="1600" b="0"/>
          </a:p>
        </p:txBody>
      </p:sp>
      <p:sp>
        <p:nvSpPr>
          <p:cNvPr id="29718" name="Oval 19"/>
          <p:cNvSpPr>
            <a:spLocks noChangeArrowheads="1"/>
          </p:cNvSpPr>
          <p:nvPr/>
        </p:nvSpPr>
        <p:spPr bwMode="auto">
          <a:xfrm>
            <a:off x="6629400" y="5564188"/>
            <a:ext cx="80963" cy="95250"/>
          </a:xfrm>
          <a:prstGeom prst="ellipse">
            <a:avLst/>
          </a:prstGeom>
          <a:solidFill>
            <a:schemeClr val="tx1"/>
          </a:solidFill>
          <a:ln w="9525">
            <a:solidFill>
              <a:schemeClr val="tx1"/>
            </a:solidFill>
            <a:round/>
            <a:headEnd/>
            <a:tailEnd/>
          </a:ln>
        </p:spPr>
        <p:txBody>
          <a:bodyPr wrap="none" anchor="ctr"/>
          <a:lstStyle/>
          <a:p>
            <a:endParaRPr lang="en-US" sz="1600" b="0"/>
          </a:p>
        </p:txBody>
      </p:sp>
      <p:sp>
        <p:nvSpPr>
          <p:cNvPr id="29719" name="Oval 20"/>
          <p:cNvSpPr>
            <a:spLocks noChangeArrowheads="1"/>
          </p:cNvSpPr>
          <p:nvPr/>
        </p:nvSpPr>
        <p:spPr bwMode="auto">
          <a:xfrm>
            <a:off x="6629400" y="5375275"/>
            <a:ext cx="80963" cy="93663"/>
          </a:xfrm>
          <a:prstGeom prst="ellipse">
            <a:avLst/>
          </a:prstGeom>
          <a:solidFill>
            <a:schemeClr val="tx1"/>
          </a:solidFill>
          <a:ln w="9525">
            <a:solidFill>
              <a:schemeClr val="tx1"/>
            </a:solidFill>
            <a:round/>
            <a:headEnd/>
            <a:tailEnd/>
          </a:ln>
        </p:spPr>
        <p:txBody>
          <a:bodyPr wrap="none" anchor="ctr"/>
          <a:lstStyle/>
          <a:p>
            <a:endParaRPr lang="en-US" sz="1600" b="0"/>
          </a:p>
        </p:txBody>
      </p:sp>
      <p:sp>
        <p:nvSpPr>
          <p:cNvPr id="29720" name="Oval 21"/>
          <p:cNvSpPr>
            <a:spLocks noChangeArrowheads="1"/>
          </p:cNvSpPr>
          <p:nvPr/>
        </p:nvSpPr>
        <p:spPr bwMode="auto">
          <a:xfrm>
            <a:off x="5740400" y="4953000"/>
            <a:ext cx="80963" cy="93663"/>
          </a:xfrm>
          <a:prstGeom prst="ellipse">
            <a:avLst/>
          </a:prstGeom>
          <a:solidFill>
            <a:schemeClr val="tx1"/>
          </a:solidFill>
          <a:ln w="9525">
            <a:solidFill>
              <a:schemeClr val="tx1"/>
            </a:solidFill>
            <a:round/>
            <a:headEnd/>
            <a:tailEnd/>
          </a:ln>
        </p:spPr>
        <p:txBody>
          <a:bodyPr wrap="none" anchor="ctr"/>
          <a:lstStyle/>
          <a:p>
            <a:endParaRPr lang="en-US" sz="1600" b="0"/>
          </a:p>
        </p:txBody>
      </p:sp>
      <p:sp>
        <p:nvSpPr>
          <p:cNvPr id="29721" name="Oval 22"/>
          <p:cNvSpPr>
            <a:spLocks noChangeArrowheads="1"/>
          </p:cNvSpPr>
          <p:nvPr/>
        </p:nvSpPr>
        <p:spPr bwMode="auto">
          <a:xfrm>
            <a:off x="5902325" y="4953000"/>
            <a:ext cx="80963" cy="93663"/>
          </a:xfrm>
          <a:prstGeom prst="ellipse">
            <a:avLst/>
          </a:prstGeom>
          <a:solidFill>
            <a:schemeClr val="tx1"/>
          </a:solidFill>
          <a:ln w="9525">
            <a:solidFill>
              <a:schemeClr val="tx1"/>
            </a:solidFill>
            <a:round/>
            <a:headEnd/>
            <a:tailEnd/>
          </a:ln>
        </p:spPr>
        <p:txBody>
          <a:bodyPr wrap="none" anchor="ctr"/>
          <a:lstStyle/>
          <a:p>
            <a:endParaRPr lang="en-US" sz="1600" b="0"/>
          </a:p>
        </p:txBody>
      </p:sp>
      <p:grpSp>
        <p:nvGrpSpPr>
          <p:cNvPr id="29722" name="Group 23"/>
          <p:cNvGrpSpPr>
            <a:grpSpLocks/>
          </p:cNvGrpSpPr>
          <p:nvPr/>
        </p:nvGrpSpPr>
        <p:grpSpPr bwMode="auto">
          <a:xfrm>
            <a:off x="5740400" y="4354513"/>
            <a:ext cx="201613" cy="236537"/>
            <a:chOff x="1680" y="1872"/>
            <a:chExt cx="240" cy="240"/>
          </a:xfrm>
        </p:grpSpPr>
        <p:sp>
          <p:nvSpPr>
            <p:cNvPr id="29723" name="Oval 24"/>
            <p:cNvSpPr>
              <a:spLocks noChangeArrowheads="1"/>
            </p:cNvSpPr>
            <p:nvPr/>
          </p:nvSpPr>
          <p:spPr bwMode="auto">
            <a:xfrm>
              <a:off x="1680" y="1872"/>
              <a:ext cx="96" cy="96"/>
            </a:xfrm>
            <a:prstGeom prst="ellipse">
              <a:avLst/>
            </a:prstGeom>
            <a:solidFill>
              <a:schemeClr val="accent2"/>
            </a:solidFill>
            <a:ln w="9525">
              <a:solidFill>
                <a:schemeClr val="tx1"/>
              </a:solidFill>
              <a:round/>
              <a:headEnd/>
              <a:tailEnd/>
            </a:ln>
          </p:spPr>
          <p:txBody>
            <a:bodyPr wrap="none" anchor="ctr"/>
            <a:lstStyle/>
            <a:p>
              <a:endParaRPr lang="en-US" sz="1600" b="0"/>
            </a:p>
          </p:txBody>
        </p:sp>
        <p:sp>
          <p:nvSpPr>
            <p:cNvPr id="29724" name="Oval 25"/>
            <p:cNvSpPr>
              <a:spLocks noChangeArrowheads="1"/>
            </p:cNvSpPr>
            <p:nvPr/>
          </p:nvSpPr>
          <p:spPr bwMode="auto">
            <a:xfrm>
              <a:off x="1824" y="1872"/>
              <a:ext cx="96" cy="96"/>
            </a:xfrm>
            <a:prstGeom prst="ellipse">
              <a:avLst/>
            </a:prstGeom>
            <a:solidFill>
              <a:schemeClr val="accent2"/>
            </a:solidFill>
            <a:ln w="9525">
              <a:solidFill>
                <a:schemeClr val="tx1"/>
              </a:solidFill>
              <a:round/>
              <a:headEnd/>
              <a:tailEnd/>
            </a:ln>
          </p:spPr>
          <p:txBody>
            <a:bodyPr wrap="none" anchor="ctr"/>
            <a:lstStyle/>
            <a:p>
              <a:endParaRPr lang="en-US" sz="1600" b="0"/>
            </a:p>
          </p:txBody>
        </p:sp>
        <p:sp>
          <p:nvSpPr>
            <p:cNvPr id="29725" name="Oval 26"/>
            <p:cNvSpPr>
              <a:spLocks noChangeArrowheads="1"/>
            </p:cNvSpPr>
            <p:nvPr/>
          </p:nvSpPr>
          <p:spPr bwMode="auto">
            <a:xfrm>
              <a:off x="1680" y="2016"/>
              <a:ext cx="96" cy="96"/>
            </a:xfrm>
            <a:prstGeom prst="ellipse">
              <a:avLst/>
            </a:prstGeom>
            <a:solidFill>
              <a:schemeClr val="accent2"/>
            </a:solidFill>
            <a:ln w="9525">
              <a:solidFill>
                <a:schemeClr val="tx1"/>
              </a:solidFill>
              <a:round/>
              <a:headEnd/>
              <a:tailEnd/>
            </a:ln>
          </p:spPr>
          <p:txBody>
            <a:bodyPr wrap="none" anchor="ctr"/>
            <a:lstStyle/>
            <a:p>
              <a:endParaRPr lang="en-US" sz="1600" b="0"/>
            </a:p>
          </p:txBody>
        </p:sp>
        <p:sp>
          <p:nvSpPr>
            <p:cNvPr id="29726" name="Oval 27"/>
            <p:cNvSpPr>
              <a:spLocks noChangeArrowheads="1"/>
            </p:cNvSpPr>
            <p:nvPr/>
          </p:nvSpPr>
          <p:spPr bwMode="auto">
            <a:xfrm>
              <a:off x="1824" y="2016"/>
              <a:ext cx="96" cy="96"/>
            </a:xfrm>
            <a:prstGeom prst="ellipse">
              <a:avLst/>
            </a:prstGeom>
            <a:solidFill>
              <a:schemeClr val="accent2"/>
            </a:solidFill>
            <a:ln w="9525">
              <a:solidFill>
                <a:schemeClr val="tx1"/>
              </a:solidFill>
              <a:round/>
              <a:headEnd/>
              <a:tailEnd/>
            </a:ln>
          </p:spPr>
          <p:txBody>
            <a:bodyPr wrap="none" anchor="ctr"/>
            <a:lstStyle/>
            <a:p>
              <a:endParaRPr lang="en-US" sz="1600" b="0"/>
            </a:p>
          </p:txBody>
        </p:sp>
      </p:grpSp>
      <p:grpSp>
        <p:nvGrpSpPr>
          <p:cNvPr id="29727" name="Group 28"/>
          <p:cNvGrpSpPr>
            <a:grpSpLocks/>
          </p:cNvGrpSpPr>
          <p:nvPr/>
        </p:nvGrpSpPr>
        <p:grpSpPr bwMode="auto">
          <a:xfrm>
            <a:off x="7494588" y="4354513"/>
            <a:ext cx="201612" cy="236537"/>
            <a:chOff x="1680" y="1872"/>
            <a:chExt cx="240" cy="240"/>
          </a:xfrm>
        </p:grpSpPr>
        <p:sp>
          <p:nvSpPr>
            <p:cNvPr id="29728" name="Oval 29"/>
            <p:cNvSpPr>
              <a:spLocks noChangeArrowheads="1"/>
            </p:cNvSpPr>
            <p:nvPr/>
          </p:nvSpPr>
          <p:spPr bwMode="auto">
            <a:xfrm>
              <a:off x="1680" y="1872"/>
              <a:ext cx="96" cy="96"/>
            </a:xfrm>
            <a:prstGeom prst="ellipse">
              <a:avLst/>
            </a:prstGeom>
            <a:solidFill>
              <a:schemeClr val="accent2"/>
            </a:solidFill>
            <a:ln w="9525">
              <a:solidFill>
                <a:schemeClr val="tx1"/>
              </a:solidFill>
              <a:round/>
              <a:headEnd/>
              <a:tailEnd/>
            </a:ln>
          </p:spPr>
          <p:txBody>
            <a:bodyPr wrap="none" anchor="ctr"/>
            <a:lstStyle/>
            <a:p>
              <a:endParaRPr lang="en-US" sz="1600" b="0"/>
            </a:p>
          </p:txBody>
        </p:sp>
        <p:sp>
          <p:nvSpPr>
            <p:cNvPr id="29729" name="Oval 30"/>
            <p:cNvSpPr>
              <a:spLocks noChangeArrowheads="1"/>
            </p:cNvSpPr>
            <p:nvPr/>
          </p:nvSpPr>
          <p:spPr bwMode="auto">
            <a:xfrm>
              <a:off x="1824" y="1872"/>
              <a:ext cx="96" cy="96"/>
            </a:xfrm>
            <a:prstGeom prst="ellipse">
              <a:avLst/>
            </a:prstGeom>
            <a:solidFill>
              <a:schemeClr val="accent2"/>
            </a:solidFill>
            <a:ln w="9525">
              <a:solidFill>
                <a:schemeClr val="tx1"/>
              </a:solidFill>
              <a:round/>
              <a:headEnd/>
              <a:tailEnd/>
            </a:ln>
          </p:spPr>
          <p:txBody>
            <a:bodyPr wrap="none" anchor="ctr"/>
            <a:lstStyle/>
            <a:p>
              <a:endParaRPr lang="en-US" sz="1600" b="0"/>
            </a:p>
          </p:txBody>
        </p:sp>
        <p:sp>
          <p:nvSpPr>
            <p:cNvPr id="29730" name="Oval 31"/>
            <p:cNvSpPr>
              <a:spLocks noChangeArrowheads="1"/>
            </p:cNvSpPr>
            <p:nvPr/>
          </p:nvSpPr>
          <p:spPr bwMode="auto">
            <a:xfrm>
              <a:off x="1680" y="2016"/>
              <a:ext cx="96" cy="96"/>
            </a:xfrm>
            <a:prstGeom prst="ellipse">
              <a:avLst/>
            </a:prstGeom>
            <a:solidFill>
              <a:schemeClr val="accent2"/>
            </a:solidFill>
            <a:ln w="9525">
              <a:solidFill>
                <a:schemeClr val="tx1"/>
              </a:solidFill>
              <a:round/>
              <a:headEnd/>
              <a:tailEnd/>
            </a:ln>
          </p:spPr>
          <p:txBody>
            <a:bodyPr wrap="none" anchor="ctr"/>
            <a:lstStyle/>
            <a:p>
              <a:endParaRPr lang="en-US" sz="1600" b="0"/>
            </a:p>
          </p:txBody>
        </p:sp>
        <p:sp>
          <p:nvSpPr>
            <p:cNvPr id="29731" name="Oval 32"/>
            <p:cNvSpPr>
              <a:spLocks noChangeArrowheads="1"/>
            </p:cNvSpPr>
            <p:nvPr/>
          </p:nvSpPr>
          <p:spPr bwMode="auto">
            <a:xfrm>
              <a:off x="1824" y="2016"/>
              <a:ext cx="96" cy="96"/>
            </a:xfrm>
            <a:prstGeom prst="ellipse">
              <a:avLst/>
            </a:prstGeom>
            <a:solidFill>
              <a:schemeClr val="accent2"/>
            </a:solidFill>
            <a:ln w="9525">
              <a:solidFill>
                <a:schemeClr val="tx1"/>
              </a:solidFill>
              <a:round/>
              <a:headEnd/>
              <a:tailEnd/>
            </a:ln>
          </p:spPr>
          <p:txBody>
            <a:bodyPr wrap="none" anchor="ctr"/>
            <a:lstStyle/>
            <a:p>
              <a:endParaRPr lang="en-US" sz="1600" b="0"/>
            </a:p>
          </p:txBody>
        </p:sp>
      </p:grpSp>
      <p:grpSp>
        <p:nvGrpSpPr>
          <p:cNvPr id="29732" name="Group 33"/>
          <p:cNvGrpSpPr>
            <a:grpSpLocks/>
          </p:cNvGrpSpPr>
          <p:nvPr/>
        </p:nvGrpSpPr>
        <p:grpSpPr bwMode="auto">
          <a:xfrm>
            <a:off x="7480300" y="5395913"/>
            <a:ext cx="201613" cy="238125"/>
            <a:chOff x="1680" y="1872"/>
            <a:chExt cx="240" cy="240"/>
          </a:xfrm>
        </p:grpSpPr>
        <p:sp>
          <p:nvSpPr>
            <p:cNvPr id="29733" name="Oval 34"/>
            <p:cNvSpPr>
              <a:spLocks noChangeArrowheads="1"/>
            </p:cNvSpPr>
            <p:nvPr/>
          </p:nvSpPr>
          <p:spPr bwMode="auto">
            <a:xfrm>
              <a:off x="1680" y="1872"/>
              <a:ext cx="96" cy="96"/>
            </a:xfrm>
            <a:prstGeom prst="ellipse">
              <a:avLst/>
            </a:prstGeom>
            <a:solidFill>
              <a:schemeClr val="accent2"/>
            </a:solidFill>
            <a:ln w="9525">
              <a:solidFill>
                <a:schemeClr val="tx1"/>
              </a:solidFill>
              <a:round/>
              <a:headEnd/>
              <a:tailEnd/>
            </a:ln>
          </p:spPr>
          <p:txBody>
            <a:bodyPr wrap="none" anchor="ctr"/>
            <a:lstStyle/>
            <a:p>
              <a:endParaRPr lang="en-US" sz="1600" b="0"/>
            </a:p>
          </p:txBody>
        </p:sp>
        <p:sp>
          <p:nvSpPr>
            <p:cNvPr id="29734" name="Oval 35"/>
            <p:cNvSpPr>
              <a:spLocks noChangeArrowheads="1"/>
            </p:cNvSpPr>
            <p:nvPr/>
          </p:nvSpPr>
          <p:spPr bwMode="auto">
            <a:xfrm>
              <a:off x="1824" y="1872"/>
              <a:ext cx="96" cy="96"/>
            </a:xfrm>
            <a:prstGeom prst="ellipse">
              <a:avLst/>
            </a:prstGeom>
            <a:solidFill>
              <a:schemeClr val="accent2"/>
            </a:solidFill>
            <a:ln w="9525">
              <a:solidFill>
                <a:schemeClr val="tx1"/>
              </a:solidFill>
              <a:round/>
              <a:headEnd/>
              <a:tailEnd/>
            </a:ln>
          </p:spPr>
          <p:txBody>
            <a:bodyPr wrap="none" anchor="ctr"/>
            <a:lstStyle/>
            <a:p>
              <a:endParaRPr lang="en-US" sz="1600" b="0"/>
            </a:p>
          </p:txBody>
        </p:sp>
        <p:sp>
          <p:nvSpPr>
            <p:cNvPr id="29735" name="Oval 36"/>
            <p:cNvSpPr>
              <a:spLocks noChangeArrowheads="1"/>
            </p:cNvSpPr>
            <p:nvPr/>
          </p:nvSpPr>
          <p:spPr bwMode="auto">
            <a:xfrm>
              <a:off x="1680" y="2016"/>
              <a:ext cx="96" cy="96"/>
            </a:xfrm>
            <a:prstGeom prst="ellipse">
              <a:avLst/>
            </a:prstGeom>
            <a:solidFill>
              <a:schemeClr val="accent2"/>
            </a:solidFill>
            <a:ln w="9525">
              <a:solidFill>
                <a:schemeClr val="tx1"/>
              </a:solidFill>
              <a:round/>
              <a:headEnd/>
              <a:tailEnd/>
            </a:ln>
          </p:spPr>
          <p:txBody>
            <a:bodyPr wrap="none" anchor="ctr"/>
            <a:lstStyle/>
            <a:p>
              <a:endParaRPr lang="en-US" sz="1600" b="0"/>
            </a:p>
          </p:txBody>
        </p:sp>
        <p:sp>
          <p:nvSpPr>
            <p:cNvPr id="29736" name="Oval 37"/>
            <p:cNvSpPr>
              <a:spLocks noChangeArrowheads="1"/>
            </p:cNvSpPr>
            <p:nvPr/>
          </p:nvSpPr>
          <p:spPr bwMode="auto">
            <a:xfrm>
              <a:off x="1824" y="2016"/>
              <a:ext cx="96" cy="96"/>
            </a:xfrm>
            <a:prstGeom prst="ellipse">
              <a:avLst/>
            </a:prstGeom>
            <a:solidFill>
              <a:schemeClr val="accent2"/>
            </a:solidFill>
            <a:ln w="9525">
              <a:solidFill>
                <a:schemeClr val="tx1"/>
              </a:solidFill>
              <a:round/>
              <a:headEnd/>
              <a:tailEnd/>
            </a:ln>
          </p:spPr>
          <p:txBody>
            <a:bodyPr wrap="none" anchor="ctr"/>
            <a:lstStyle/>
            <a:p>
              <a:endParaRPr lang="en-US" sz="1600" b="0"/>
            </a:p>
          </p:txBody>
        </p:sp>
      </p:grpSp>
      <p:grpSp>
        <p:nvGrpSpPr>
          <p:cNvPr id="29737" name="Group 38"/>
          <p:cNvGrpSpPr>
            <a:grpSpLocks/>
          </p:cNvGrpSpPr>
          <p:nvPr/>
        </p:nvGrpSpPr>
        <p:grpSpPr bwMode="auto">
          <a:xfrm>
            <a:off x="5738813" y="5395913"/>
            <a:ext cx="203200" cy="238125"/>
            <a:chOff x="1680" y="1872"/>
            <a:chExt cx="240" cy="240"/>
          </a:xfrm>
        </p:grpSpPr>
        <p:sp>
          <p:nvSpPr>
            <p:cNvPr id="29738" name="Oval 39"/>
            <p:cNvSpPr>
              <a:spLocks noChangeArrowheads="1"/>
            </p:cNvSpPr>
            <p:nvPr/>
          </p:nvSpPr>
          <p:spPr bwMode="auto">
            <a:xfrm>
              <a:off x="1680" y="1872"/>
              <a:ext cx="96" cy="96"/>
            </a:xfrm>
            <a:prstGeom prst="ellipse">
              <a:avLst/>
            </a:prstGeom>
            <a:solidFill>
              <a:schemeClr val="accent2"/>
            </a:solidFill>
            <a:ln w="9525">
              <a:solidFill>
                <a:schemeClr val="tx1"/>
              </a:solidFill>
              <a:round/>
              <a:headEnd/>
              <a:tailEnd/>
            </a:ln>
          </p:spPr>
          <p:txBody>
            <a:bodyPr wrap="none" anchor="ctr"/>
            <a:lstStyle/>
            <a:p>
              <a:endParaRPr lang="en-US" sz="1600" b="0"/>
            </a:p>
          </p:txBody>
        </p:sp>
        <p:sp>
          <p:nvSpPr>
            <p:cNvPr id="29739" name="Oval 40"/>
            <p:cNvSpPr>
              <a:spLocks noChangeArrowheads="1"/>
            </p:cNvSpPr>
            <p:nvPr/>
          </p:nvSpPr>
          <p:spPr bwMode="auto">
            <a:xfrm>
              <a:off x="1824" y="1872"/>
              <a:ext cx="96" cy="96"/>
            </a:xfrm>
            <a:prstGeom prst="ellipse">
              <a:avLst/>
            </a:prstGeom>
            <a:solidFill>
              <a:schemeClr val="accent2"/>
            </a:solidFill>
            <a:ln w="9525">
              <a:solidFill>
                <a:schemeClr val="tx1"/>
              </a:solidFill>
              <a:round/>
              <a:headEnd/>
              <a:tailEnd/>
            </a:ln>
          </p:spPr>
          <p:txBody>
            <a:bodyPr wrap="none" anchor="ctr"/>
            <a:lstStyle/>
            <a:p>
              <a:endParaRPr lang="en-US" sz="1600" b="0"/>
            </a:p>
          </p:txBody>
        </p:sp>
        <p:sp>
          <p:nvSpPr>
            <p:cNvPr id="29740" name="Oval 41"/>
            <p:cNvSpPr>
              <a:spLocks noChangeArrowheads="1"/>
            </p:cNvSpPr>
            <p:nvPr/>
          </p:nvSpPr>
          <p:spPr bwMode="auto">
            <a:xfrm>
              <a:off x="1680" y="2016"/>
              <a:ext cx="96" cy="96"/>
            </a:xfrm>
            <a:prstGeom prst="ellipse">
              <a:avLst/>
            </a:prstGeom>
            <a:solidFill>
              <a:schemeClr val="accent2"/>
            </a:solidFill>
            <a:ln w="9525">
              <a:solidFill>
                <a:schemeClr val="tx1"/>
              </a:solidFill>
              <a:round/>
              <a:headEnd/>
              <a:tailEnd/>
            </a:ln>
          </p:spPr>
          <p:txBody>
            <a:bodyPr wrap="none" anchor="ctr"/>
            <a:lstStyle/>
            <a:p>
              <a:endParaRPr lang="en-US" sz="1600" b="0"/>
            </a:p>
          </p:txBody>
        </p:sp>
        <p:sp>
          <p:nvSpPr>
            <p:cNvPr id="29741" name="Oval 42"/>
            <p:cNvSpPr>
              <a:spLocks noChangeArrowheads="1"/>
            </p:cNvSpPr>
            <p:nvPr/>
          </p:nvSpPr>
          <p:spPr bwMode="auto">
            <a:xfrm>
              <a:off x="1824" y="2016"/>
              <a:ext cx="96" cy="96"/>
            </a:xfrm>
            <a:prstGeom prst="ellipse">
              <a:avLst/>
            </a:prstGeom>
            <a:solidFill>
              <a:schemeClr val="accent2"/>
            </a:solidFill>
            <a:ln w="9525">
              <a:solidFill>
                <a:schemeClr val="tx1"/>
              </a:solidFill>
              <a:round/>
              <a:headEnd/>
              <a:tailEnd/>
            </a:ln>
          </p:spPr>
          <p:txBody>
            <a:bodyPr wrap="none" anchor="ctr"/>
            <a:lstStyle/>
            <a:p>
              <a:endParaRPr lang="en-US" sz="1600" b="0"/>
            </a:p>
          </p:txBody>
        </p:sp>
      </p:grpSp>
      <p:sp>
        <p:nvSpPr>
          <p:cNvPr id="29742" name="Text Box 43"/>
          <p:cNvSpPr txBox="1">
            <a:spLocks noChangeArrowheads="1"/>
          </p:cNvSpPr>
          <p:nvPr/>
        </p:nvSpPr>
        <p:spPr bwMode="auto">
          <a:xfrm>
            <a:off x="5689600" y="6296025"/>
            <a:ext cx="296863" cy="336550"/>
          </a:xfrm>
          <a:prstGeom prst="rect">
            <a:avLst/>
          </a:prstGeom>
          <a:noFill/>
          <a:ln w="9525">
            <a:noFill/>
            <a:miter lim="800000"/>
            <a:headEnd/>
            <a:tailEnd/>
          </a:ln>
        </p:spPr>
        <p:txBody>
          <a:bodyPr wrap="none">
            <a:spAutoFit/>
          </a:bodyPr>
          <a:lstStyle/>
          <a:p>
            <a:r>
              <a:rPr lang="en-US" sz="1600" b="0"/>
              <a:t>a</a:t>
            </a:r>
          </a:p>
        </p:txBody>
      </p:sp>
      <p:sp>
        <p:nvSpPr>
          <p:cNvPr id="29743" name="Text Box 44"/>
          <p:cNvSpPr txBox="1">
            <a:spLocks noChangeArrowheads="1"/>
          </p:cNvSpPr>
          <p:nvPr/>
        </p:nvSpPr>
        <p:spPr bwMode="auto">
          <a:xfrm>
            <a:off x="7559675" y="6270625"/>
            <a:ext cx="296863" cy="336550"/>
          </a:xfrm>
          <a:prstGeom prst="rect">
            <a:avLst/>
          </a:prstGeom>
          <a:noFill/>
          <a:ln w="9525">
            <a:noFill/>
            <a:miter lim="800000"/>
            <a:headEnd/>
            <a:tailEnd/>
          </a:ln>
        </p:spPr>
        <p:txBody>
          <a:bodyPr wrap="none">
            <a:spAutoFit/>
          </a:bodyPr>
          <a:lstStyle/>
          <a:p>
            <a:r>
              <a:rPr lang="en-US" sz="1600" b="0"/>
              <a:t>b</a:t>
            </a:r>
          </a:p>
        </p:txBody>
      </p:sp>
      <p:sp>
        <p:nvSpPr>
          <p:cNvPr id="29744" name="Rectangle 3"/>
          <p:cNvSpPr>
            <a:spLocks noChangeArrowheads="1"/>
          </p:cNvSpPr>
          <p:nvPr/>
        </p:nvSpPr>
        <p:spPr bwMode="auto">
          <a:xfrm>
            <a:off x="179388" y="3646488"/>
            <a:ext cx="4862512" cy="2878137"/>
          </a:xfrm>
          <a:prstGeom prst="rect">
            <a:avLst/>
          </a:prstGeom>
          <a:noFill/>
          <a:ln w="12700">
            <a:noFill/>
            <a:miter lim="800000"/>
            <a:headEnd/>
            <a:tailEnd/>
          </a:ln>
        </p:spPr>
        <p:txBody>
          <a:bodyPr lIns="90488" tIns="44450" rIns="90488" bIns="44450">
            <a:spAutoFit/>
          </a:bodyPr>
          <a:lstStyle/>
          <a:p>
            <a:pPr marL="327025" indent="-327025" defTabSz="920750">
              <a:lnSpc>
                <a:spcPct val="90000"/>
              </a:lnSpc>
              <a:spcBef>
                <a:spcPct val="40000"/>
              </a:spcBef>
              <a:buClr>
                <a:schemeClr val="tx1"/>
              </a:buClr>
              <a:buSzPct val="100000"/>
              <a:buFont typeface="Wingdings" pitchFamily="2" charset="2"/>
              <a:buChar char="§"/>
            </a:pPr>
            <a:r>
              <a:rPr lang="en-US" sz="2400" b="0">
                <a:solidFill>
                  <a:schemeClr val="tx2"/>
                </a:solidFill>
                <a:latin typeface="Helvetica" pitchFamily="34" charset="0"/>
              </a:rPr>
              <a:t>Clearly more thorough than boundary-value analysis, but with much more effort: </a:t>
            </a:r>
            <a:r>
              <a:rPr lang="en-US" sz="2400" b="0">
                <a:solidFill>
                  <a:srgbClr val="663300"/>
                </a:solidFill>
                <a:latin typeface="Helvetica" pitchFamily="34" charset="0"/>
              </a:rPr>
              <a:t>5</a:t>
            </a:r>
            <a:r>
              <a:rPr lang="en-US" sz="2400" b="0" baseline="30000">
                <a:solidFill>
                  <a:srgbClr val="663300"/>
                </a:solidFill>
                <a:latin typeface="Helvetica" pitchFamily="34" charset="0"/>
              </a:rPr>
              <a:t>n</a:t>
            </a:r>
            <a:r>
              <a:rPr lang="en-US" sz="2400" b="0">
                <a:solidFill>
                  <a:schemeClr val="tx2"/>
                </a:solidFill>
                <a:latin typeface="Helvetica" pitchFamily="34" charset="0"/>
              </a:rPr>
              <a:t> test cases (</a:t>
            </a:r>
            <a:r>
              <a:rPr lang="en-US" sz="2500" b="0">
                <a:solidFill>
                  <a:srgbClr val="663300"/>
                </a:solidFill>
                <a:latin typeface="Helvetica" pitchFamily="34" charset="0"/>
              </a:rPr>
              <a:t>n</a:t>
            </a:r>
            <a:r>
              <a:rPr lang="en-US" sz="2500" b="0">
                <a:latin typeface="Helvetica" pitchFamily="34" charset="0"/>
              </a:rPr>
              <a:t>: number of </a:t>
            </a:r>
            <a:r>
              <a:rPr lang="en-US" sz="2500" b="0">
                <a:solidFill>
                  <a:schemeClr val="tx2"/>
                </a:solidFill>
                <a:latin typeface="Helvetica" pitchFamily="34" charset="0"/>
              </a:rPr>
              <a:t>variables</a:t>
            </a:r>
            <a:r>
              <a:rPr lang="en-US" sz="2400" b="0">
                <a:solidFill>
                  <a:schemeClr val="tx2"/>
                </a:solidFill>
                <a:latin typeface="Helvetica" pitchFamily="34" charset="0"/>
              </a:rPr>
              <a:t>)</a:t>
            </a:r>
          </a:p>
          <a:p>
            <a:pPr marL="327025" indent="-327025" defTabSz="920750">
              <a:lnSpc>
                <a:spcPct val="90000"/>
              </a:lnSpc>
              <a:spcBef>
                <a:spcPct val="40000"/>
              </a:spcBef>
              <a:buClr>
                <a:schemeClr val="tx1"/>
              </a:buClr>
              <a:buSzPct val="100000"/>
              <a:buFont typeface="Wingdings" pitchFamily="2" charset="2"/>
              <a:buChar char="§"/>
            </a:pPr>
            <a:r>
              <a:rPr lang="en-US" sz="2400" b="0">
                <a:solidFill>
                  <a:schemeClr val="tx2"/>
                </a:solidFill>
                <a:latin typeface="Helvetica" pitchFamily="34" charset="0"/>
              </a:rPr>
              <a:t>WCT is a good strategy when physical variables have numerous interactions, and where failure is costly</a:t>
            </a:r>
          </a:p>
        </p:txBody>
      </p:sp>
      <p:sp>
        <p:nvSpPr>
          <p:cNvPr id="2" name="Rectangle 1"/>
          <p:cNvSpPr/>
          <p:nvPr/>
        </p:nvSpPr>
        <p:spPr bwMode="auto">
          <a:xfrm>
            <a:off x="7380312" y="4259263"/>
            <a:ext cx="485775" cy="465881"/>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outerShdw blurRad="38100" dist="38100" dir="2700000" algn="tl">
                  <a:srgbClr val="000000">
                    <a:alpha val="43137"/>
                  </a:srgbClr>
                </a:outerShdw>
              </a:effectLst>
              <a:latin typeface="Arial" charset="0"/>
            </a:endParaRPr>
          </a:p>
        </p:txBody>
      </p:sp>
      <p:sp>
        <p:nvSpPr>
          <p:cNvPr id="48" name="Rectangle 47"/>
          <p:cNvSpPr/>
          <p:nvPr/>
        </p:nvSpPr>
        <p:spPr bwMode="auto">
          <a:xfrm>
            <a:off x="7332345" y="5295157"/>
            <a:ext cx="485775" cy="465881"/>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outerShdw blurRad="38100" dist="38100" dir="2700000" algn="tl">
                  <a:srgbClr val="000000">
                    <a:alpha val="43137"/>
                  </a:srgbClr>
                </a:outerShdw>
              </a:effectLst>
              <a:latin typeface="Arial" charset="0"/>
            </a:endParaRPr>
          </a:p>
        </p:txBody>
      </p:sp>
      <p:sp>
        <p:nvSpPr>
          <p:cNvPr id="49" name="Rectangle 48"/>
          <p:cNvSpPr/>
          <p:nvPr/>
        </p:nvSpPr>
        <p:spPr bwMode="auto">
          <a:xfrm>
            <a:off x="5594626" y="4256056"/>
            <a:ext cx="485775" cy="465881"/>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outerShdw blurRad="38100" dist="38100" dir="2700000" algn="tl">
                  <a:srgbClr val="000000">
                    <a:alpha val="43137"/>
                  </a:srgbClr>
                </a:outerShdw>
              </a:effectLst>
              <a:latin typeface="Arial" charset="0"/>
            </a:endParaRPr>
          </a:p>
        </p:txBody>
      </p:sp>
      <p:sp>
        <p:nvSpPr>
          <p:cNvPr id="50" name="Rectangle 49"/>
          <p:cNvSpPr/>
          <p:nvPr/>
        </p:nvSpPr>
        <p:spPr bwMode="auto">
          <a:xfrm>
            <a:off x="5601000" y="5277726"/>
            <a:ext cx="485775" cy="465881"/>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outerShdw blurRad="38100" dist="38100" dir="2700000" algn="tl">
                  <a:srgbClr val="000000">
                    <a:alpha val="43137"/>
                  </a:srgbClr>
                </a:outerShdw>
              </a:effectLst>
              <a:latin typeface="Arial" charset="0"/>
            </a:endParaRPr>
          </a:p>
        </p:txBody>
      </p:sp>
    </p:spTree>
    <p:extLst>
      <p:ext uri="{BB962C8B-B14F-4D97-AF65-F5344CB8AC3E}">
        <p14:creationId xmlns:p14="http://schemas.microsoft.com/office/powerpoint/2010/main" val="13436433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74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74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sz="2500" b="0" dirty="0" smtClean="0">
                <a:effectLst/>
              </a:rPr>
              <a:t>Boundary-Value Analysis </a:t>
            </a:r>
            <a:br>
              <a:rPr lang="en-US" sz="2500" b="0" dirty="0" smtClean="0">
                <a:effectLst/>
              </a:rPr>
            </a:br>
            <a:r>
              <a:rPr lang="en-US" sz="2500" b="0" dirty="0" smtClean="0">
                <a:effectLst/>
              </a:rPr>
              <a:t>Even further: </a:t>
            </a:r>
            <a:r>
              <a:rPr lang="en-US" sz="2500" b="0" u="sng" dirty="0" smtClean="0">
                <a:effectLst/>
              </a:rPr>
              <a:t>Robust</a:t>
            </a:r>
            <a:r>
              <a:rPr lang="en-US" sz="2500" b="0" dirty="0" smtClean="0">
                <a:effectLst/>
              </a:rPr>
              <a:t> Worst-Case Testing for 2 variables</a:t>
            </a:r>
          </a:p>
        </p:txBody>
      </p:sp>
      <p:sp>
        <p:nvSpPr>
          <p:cNvPr id="31817" name="Rectangle 73"/>
          <p:cNvSpPr>
            <a:spLocks noGrp="1" noChangeArrowheads="1"/>
          </p:cNvSpPr>
          <p:nvPr>
            <p:ph type="body" idx="4294967295"/>
          </p:nvPr>
        </p:nvSpPr>
        <p:spPr>
          <a:xfrm>
            <a:off x="179388" y="1268413"/>
            <a:ext cx="8713787" cy="442912"/>
          </a:xfrm>
        </p:spPr>
        <p:txBody>
          <a:bodyPr/>
          <a:lstStyle/>
          <a:p>
            <a:r>
              <a:rPr lang="en-US" sz="2400" b="0" smtClean="0">
                <a:solidFill>
                  <a:srgbClr val="663300"/>
                </a:solidFill>
              </a:rPr>
              <a:t>7</a:t>
            </a:r>
            <a:r>
              <a:rPr lang="en-US" sz="2400" b="0" baseline="30000" smtClean="0">
                <a:solidFill>
                  <a:srgbClr val="663300"/>
                </a:solidFill>
              </a:rPr>
              <a:t>n</a:t>
            </a:r>
            <a:r>
              <a:rPr lang="en-US" sz="2400" b="0" smtClean="0"/>
              <a:t> test cases (</a:t>
            </a:r>
            <a:r>
              <a:rPr lang="en-US" b="0" smtClean="0">
                <a:solidFill>
                  <a:srgbClr val="663300"/>
                </a:solidFill>
              </a:rPr>
              <a:t>n</a:t>
            </a:r>
            <a:r>
              <a:rPr lang="en-US" b="0" smtClean="0">
                <a:solidFill>
                  <a:schemeClr val="tx1"/>
                </a:solidFill>
              </a:rPr>
              <a:t>: number of </a:t>
            </a:r>
            <a:r>
              <a:rPr lang="en-US" b="0" smtClean="0"/>
              <a:t>variables</a:t>
            </a:r>
            <a:r>
              <a:rPr lang="en-US" sz="2400" b="0" smtClean="0"/>
              <a:t>)</a:t>
            </a:r>
          </a:p>
        </p:txBody>
      </p:sp>
      <p:sp>
        <p:nvSpPr>
          <p:cNvPr id="31748" name="Line 3"/>
          <p:cNvSpPr>
            <a:spLocks noChangeShapeType="1"/>
          </p:cNvSpPr>
          <p:nvPr/>
        </p:nvSpPr>
        <p:spPr bwMode="auto">
          <a:xfrm flipV="1">
            <a:off x="2133600" y="2260600"/>
            <a:ext cx="0" cy="3733800"/>
          </a:xfrm>
          <a:prstGeom prst="line">
            <a:avLst/>
          </a:prstGeom>
          <a:noFill/>
          <a:ln w="38100">
            <a:solidFill>
              <a:schemeClr val="tx1"/>
            </a:solidFill>
            <a:round/>
            <a:headEnd/>
            <a:tailEnd type="stealth" w="med" len="med"/>
          </a:ln>
        </p:spPr>
        <p:txBody>
          <a:bodyPr/>
          <a:lstStyle/>
          <a:p>
            <a:endParaRPr lang="en-CA"/>
          </a:p>
        </p:txBody>
      </p:sp>
      <p:sp>
        <p:nvSpPr>
          <p:cNvPr id="31749" name="Line 4"/>
          <p:cNvSpPr>
            <a:spLocks noChangeShapeType="1"/>
          </p:cNvSpPr>
          <p:nvPr/>
        </p:nvSpPr>
        <p:spPr bwMode="auto">
          <a:xfrm>
            <a:off x="1908175" y="5784850"/>
            <a:ext cx="5410200" cy="0"/>
          </a:xfrm>
          <a:prstGeom prst="line">
            <a:avLst/>
          </a:prstGeom>
          <a:noFill/>
          <a:ln w="38100">
            <a:solidFill>
              <a:schemeClr val="tx1"/>
            </a:solidFill>
            <a:round/>
            <a:headEnd/>
            <a:tailEnd type="triangle" w="med" len="med"/>
          </a:ln>
        </p:spPr>
        <p:txBody>
          <a:bodyPr/>
          <a:lstStyle/>
          <a:p>
            <a:endParaRPr lang="en-CA"/>
          </a:p>
        </p:txBody>
      </p:sp>
      <p:sp>
        <p:nvSpPr>
          <p:cNvPr id="31750" name="Line 5"/>
          <p:cNvSpPr>
            <a:spLocks noChangeShapeType="1"/>
          </p:cNvSpPr>
          <p:nvPr/>
        </p:nvSpPr>
        <p:spPr bwMode="auto">
          <a:xfrm>
            <a:off x="2133600" y="2946400"/>
            <a:ext cx="4648200" cy="0"/>
          </a:xfrm>
          <a:prstGeom prst="line">
            <a:avLst/>
          </a:prstGeom>
          <a:noFill/>
          <a:ln w="9525">
            <a:solidFill>
              <a:schemeClr val="tx1"/>
            </a:solidFill>
            <a:prstDash val="dashDot"/>
            <a:round/>
            <a:headEnd/>
            <a:tailEnd/>
          </a:ln>
        </p:spPr>
        <p:txBody>
          <a:bodyPr/>
          <a:lstStyle/>
          <a:p>
            <a:endParaRPr lang="en-CA"/>
          </a:p>
        </p:txBody>
      </p:sp>
      <p:sp>
        <p:nvSpPr>
          <p:cNvPr id="31751" name="Line 6"/>
          <p:cNvSpPr>
            <a:spLocks noChangeShapeType="1"/>
          </p:cNvSpPr>
          <p:nvPr/>
        </p:nvSpPr>
        <p:spPr bwMode="auto">
          <a:xfrm>
            <a:off x="2133600" y="4851400"/>
            <a:ext cx="4648200" cy="0"/>
          </a:xfrm>
          <a:prstGeom prst="line">
            <a:avLst/>
          </a:prstGeom>
          <a:noFill/>
          <a:ln w="9525">
            <a:solidFill>
              <a:schemeClr val="tx1"/>
            </a:solidFill>
            <a:prstDash val="dashDot"/>
            <a:round/>
            <a:headEnd/>
            <a:tailEnd/>
          </a:ln>
        </p:spPr>
        <p:txBody>
          <a:bodyPr/>
          <a:lstStyle/>
          <a:p>
            <a:endParaRPr lang="en-CA"/>
          </a:p>
        </p:txBody>
      </p:sp>
      <p:sp>
        <p:nvSpPr>
          <p:cNvPr id="31752" name="Line 7"/>
          <p:cNvSpPr>
            <a:spLocks noChangeShapeType="1"/>
          </p:cNvSpPr>
          <p:nvPr/>
        </p:nvSpPr>
        <p:spPr bwMode="auto">
          <a:xfrm flipV="1">
            <a:off x="2743200" y="2336800"/>
            <a:ext cx="0" cy="3429000"/>
          </a:xfrm>
          <a:prstGeom prst="line">
            <a:avLst/>
          </a:prstGeom>
          <a:noFill/>
          <a:ln w="9525">
            <a:solidFill>
              <a:schemeClr val="tx1"/>
            </a:solidFill>
            <a:prstDash val="dashDot"/>
            <a:round/>
            <a:headEnd/>
            <a:tailEnd/>
          </a:ln>
        </p:spPr>
        <p:txBody>
          <a:bodyPr/>
          <a:lstStyle/>
          <a:p>
            <a:endParaRPr lang="en-CA"/>
          </a:p>
        </p:txBody>
      </p:sp>
      <p:sp>
        <p:nvSpPr>
          <p:cNvPr id="31753" name="Line 8"/>
          <p:cNvSpPr>
            <a:spLocks noChangeShapeType="1"/>
          </p:cNvSpPr>
          <p:nvPr/>
        </p:nvSpPr>
        <p:spPr bwMode="auto">
          <a:xfrm flipV="1">
            <a:off x="6248400" y="2336800"/>
            <a:ext cx="0" cy="3429000"/>
          </a:xfrm>
          <a:prstGeom prst="line">
            <a:avLst/>
          </a:prstGeom>
          <a:noFill/>
          <a:ln w="9525">
            <a:solidFill>
              <a:schemeClr val="tx1"/>
            </a:solidFill>
            <a:prstDash val="dashDot"/>
            <a:round/>
            <a:headEnd/>
            <a:tailEnd/>
          </a:ln>
        </p:spPr>
        <p:txBody>
          <a:bodyPr/>
          <a:lstStyle/>
          <a:p>
            <a:endParaRPr lang="en-CA"/>
          </a:p>
        </p:txBody>
      </p:sp>
      <p:sp>
        <p:nvSpPr>
          <p:cNvPr id="31754" name="Rectangle 9"/>
          <p:cNvSpPr>
            <a:spLocks noChangeArrowheads="1"/>
          </p:cNvSpPr>
          <p:nvPr/>
        </p:nvSpPr>
        <p:spPr bwMode="auto">
          <a:xfrm>
            <a:off x="2743200" y="2946400"/>
            <a:ext cx="3505200" cy="1905000"/>
          </a:xfrm>
          <a:prstGeom prst="rect">
            <a:avLst/>
          </a:prstGeom>
          <a:solidFill>
            <a:schemeClr val="accent1"/>
          </a:solidFill>
          <a:ln w="9525">
            <a:solidFill>
              <a:schemeClr val="tx1"/>
            </a:solidFill>
            <a:miter lim="800000"/>
            <a:headEnd/>
            <a:tailEnd/>
          </a:ln>
        </p:spPr>
        <p:txBody>
          <a:bodyPr wrap="none" anchor="ctr"/>
          <a:lstStyle/>
          <a:p>
            <a:endParaRPr lang="en-US" b="0"/>
          </a:p>
        </p:txBody>
      </p:sp>
      <p:sp>
        <p:nvSpPr>
          <p:cNvPr id="31755" name="Text Box 10"/>
          <p:cNvSpPr txBox="1">
            <a:spLocks noChangeArrowheads="1"/>
          </p:cNvSpPr>
          <p:nvPr/>
        </p:nvSpPr>
        <p:spPr bwMode="auto">
          <a:xfrm>
            <a:off x="1524000" y="2717800"/>
            <a:ext cx="311150" cy="366713"/>
          </a:xfrm>
          <a:prstGeom prst="rect">
            <a:avLst/>
          </a:prstGeom>
          <a:noFill/>
          <a:ln w="9525">
            <a:noFill/>
            <a:miter lim="800000"/>
            <a:headEnd/>
            <a:tailEnd/>
          </a:ln>
        </p:spPr>
        <p:txBody>
          <a:bodyPr wrap="none">
            <a:spAutoFit/>
          </a:bodyPr>
          <a:lstStyle/>
          <a:p>
            <a:r>
              <a:rPr lang="en-US" b="0"/>
              <a:t>d</a:t>
            </a:r>
          </a:p>
        </p:txBody>
      </p:sp>
      <p:sp>
        <p:nvSpPr>
          <p:cNvPr id="31756" name="Text Box 11"/>
          <p:cNvSpPr txBox="1">
            <a:spLocks noChangeArrowheads="1"/>
          </p:cNvSpPr>
          <p:nvPr/>
        </p:nvSpPr>
        <p:spPr bwMode="auto">
          <a:xfrm>
            <a:off x="1524000" y="4622800"/>
            <a:ext cx="298450" cy="366713"/>
          </a:xfrm>
          <a:prstGeom prst="rect">
            <a:avLst/>
          </a:prstGeom>
          <a:noFill/>
          <a:ln w="9525">
            <a:noFill/>
            <a:miter lim="800000"/>
            <a:headEnd/>
            <a:tailEnd/>
          </a:ln>
        </p:spPr>
        <p:txBody>
          <a:bodyPr wrap="none">
            <a:spAutoFit/>
          </a:bodyPr>
          <a:lstStyle/>
          <a:p>
            <a:r>
              <a:rPr lang="en-US" b="0"/>
              <a:t>c</a:t>
            </a:r>
          </a:p>
        </p:txBody>
      </p:sp>
      <p:sp>
        <p:nvSpPr>
          <p:cNvPr id="31757" name="Text Box 12"/>
          <p:cNvSpPr txBox="1">
            <a:spLocks noChangeArrowheads="1"/>
          </p:cNvSpPr>
          <p:nvPr/>
        </p:nvSpPr>
        <p:spPr bwMode="auto">
          <a:xfrm>
            <a:off x="7832725" y="5654675"/>
            <a:ext cx="463550" cy="366713"/>
          </a:xfrm>
          <a:prstGeom prst="rect">
            <a:avLst/>
          </a:prstGeom>
          <a:noFill/>
          <a:ln w="9525">
            <a:noFill/>
            <a:miter lim="800000"/>
            <a:headEnd/>
            <a:tailEnd/>
          </a:ln>
        </p:spPr>
        <p:txBody>
          <a:bodyPr wrap="none">
            <a:spAutoFit/>
          </a:bodyPr>
          <a:lstStyle/>
          <a:p>
            <a:r>
              <a:rPr lang="en-US"/>
              <a:t>X1</a:t>
            </a:r>
          </a:p>
        </p:txBody>
      </p:sp>
      <p:sp>
        <p:nvSpPr>
          <p:cNvPr id="31758" name="Text Box 13"/>
          <p:cNvSpPr txBox="1">
            <a:spLocks noChangeArrowheads="1"/>
          </p:cNvSpPr>
          <p:nvPr/>
        </p:nvSpPr>
        <p:spPr bwMode="auto">
          <a:xfrm>
            <a:off x="1279525" y="1844675"/>
            <a:ext cx="463550" cy="366713"/>
          </a:xfrm>
          <a:prstGeom prst="rect">
            <a:avLst/>
          </a:prstGeom>
          <a:noFill/>
          <a:ln w="9525">
            <a:noFill/>
            <a:miter lim="800000"/>
            <a:headEnd/>
            <a:tailEnd/>
          </a:ln>
        </p:spPr>
        <p:txBody>
          <a:bodyPr wrap="none">
            <a:spAutoFit/>
          </a:bodyPr>
          <a:lstStyle/>
          <a:p>
            <a:r>
              <a:rPr lang="en-US"/>
              <a:t>X2</a:t>
            </a:r>
          </a:p>
        </p:txBody>
      </p:sp>
      <p:sp>
        <p:nvSpPr>
          <p:cNvPr id="31759" name="Oval 14"/>
          <p:cNvSpPr>
            <a:spLocks noChangeArrowheads="1"/>
          </p:cNvSpPr>
          <p:nvPr/>
        </p:nvSpPr>
        <p:spPr bwMode="auto">
          <a:xfrm>
            <a:off x="4343400" y="2870200"/>
            <a:ext cx="152400" cy="152400"/>
          </a:xfrm>
          <a:prstGeom prst="ellipse">
            <a:avLst/>
          </a:prstGeom>
          <a:solidFill>
            <a:schemeClr val="tx1"/>
          </a:solidFill>
          <a:ln w="9525">
            <a:solidFill>
              <a:schemeClr val="tx1"/>
            </a:solidFill>
            <a:round/>
            <a:headEnd/>
            <a:tailEnd/>
          </a:ln>
        </p:spPr>
        <p:txBody>
          <a:bodyPr wrap="none" anchor="ctr"/>
          <a:lstStyle/>
          <a:p>
            <a:endParaRPr lang="en-US" b="0"/>
          </a:p>
        </p:txBody>
      </p:sp>
      <p:sp>
        <p:nvSpPr>
          <p:cNvPr id="31760" name="Oval 15"/>
          <p:cNvSpPr>
            <a:spLocks noChangeArrowheads="1"/>
          </p:cNvSpPr>
          <p:nvPr/>
        </p:nvSpPr>
        <p:spPr bwMode="auto">
          <a:xfrm>
            <a:off x="4343400" y="3140075"/>
            <a:ext cx="152400" cy="152400"/>
          </a:xfrm>
          <a:prstGeom prst="ellipse">
            <a:avLst/>
          </a:prstGeom>
          <a:solidFill>
            <a:schemeClr val="tx1"/>
          </a:solidFill>
          <a:ln w="9525">
            <a:solidFill>
              <a:schemeClr val="tx1"/>
            </a:solidFill>
            <a:round/>
            <a:headEnd/>
            <a:tailEnd/>
          </a:ln>
        </p:spPr>
        <p:txBody>
          <a:bodyPr wrap="none" anchor="ctr"/>
          <a:lstStyle/>
          <a:p>
            <a:endParaRPr lang="en-US" b="0"/>
          </a:p>
        </p:txBody>
      </p:sp>
      <p:sp>
        <p:nvSpPr>
          <p:cNvPr id="31761" name="Oval 16"/>
          <p:cNvSpPr>
            <a:spLocks noChangeArrowheads="1"/>
          </p:cNvSpPr>
          <p:nvPr/>
        </p:nvSpPr>
        <p:spPr bwMode="auto">
          <a:xfrm>
            <a:off x="6172200" y="3846513"/>
            <a:ext cx="152400" cy="152400"/>
          </a:xfrm>
          <a:prstGeom prst="ellipse">
            <a:avLst/>
          </a:prstGeom>
          <a:solidFill>
            <a:schemeClr val="tx1"/>
          </a:solidFill>
          <a:ln w="9525">
            <a:solidFill>
              <a:schemeClr val="tx1"/>
            </a:solidFill>
            <a:round/>
            <a:headEnd/>
            <a:tailEnd/>
          </a:ln>
        </p:spPr>
        <p:txBody>
          <a:bodyPr wrap="none" anchor="ctr"/>
          <a:lstStyle/>
          <a:p>
            <a:endParaRPr lang="en-US" b="0"/>
          </a:p>
        </p:txBody>
      </p:sp>
      <p:sp>
        <p:nvSpPr>
          <p:cNvPr id="31762" name="Oval 17"/>
          <p:cNvSpPr>
            <a:spLocks noChangeArrowheads="1"/>
          </p:cNvSpPr>
          <p:nvPr/>
        </p:nvSpPr>
        <p:spPr bwMode="auto">
          <a:xfrm>
            <a:off x="5867400" y="3846513"/>
            <a:ext cx="152400" cy="152400"/>
          </a:xfrm>
          <a:prstGeom prst="ellipse">
            <a:avLst/>
          </a:prstGeom>
          <a:solidFill>
            <a:schemeClr val="tx1"/>
          </a:solidFill>
          <a:ln w="9525">
            <a:solidFill>
              <a:schemeClr val="tx1"/>
            </a:solidFill>
            <a:round/>
            <a:headEnd/>
            <a:tailEnd/>
          </a:ln>
        </p:spPr>
        <p:txBody>
          <a:bodyPr wrap="none" anchor="ctr"/>
          <a:lstStyle/>
          <a:p>
            <a:endParaRPr lang="en-US" b="0"/>
          </a:p>
        </p:txBody>
      </p:sp>
      <p:sp>
        <p:nvSpPr>
          <p:cNvPr id="31763" name="Oval 18"/>
          <p:cNvSpPr>
            <a:spLocks noChangeArrowheads="1"/>
          </p:cNvSpPr>
          <p:nvPr/>
        </p:nvSpPr>
        <p:spPr bwMode="auto">
          <a:xfrm>
            <a:off x="4343400" y="3825875"/>
            <a:ext cx="152400" cy="152400"/>
          </a:xfrm>
          <a:prstGeom prst="ellipse">
            <a:avLst/>
          </a:prstGeom>
          <a:solidFill>
            <a:schemeClr val="tx1"/>
          </a:solidFill>
          <a:ln w="9525">
            <a:solidFill>
              <a:schemeClr val="tx1"/>
            </a:solidFill>
            <a:round/>
            <a:headEnd/>
            <a:tailEnd/>
          </a:ln>
        </p:spPr>
        <p:txBody>
          <a:bodyPr wrap="none" anchor="ctr"/>
          <a:lstStyle/>
          <a:p>
            <a:endParaRPr lang="en-US" b="0"/>
          </a:p>
        </p:txBody>
      </p:sp>
      <p:sp>
        <p:nvSpPr>
          <p:cNvPr id="31764" name="Oval 19"/>
          <p:cNvSpPr>
            <a:spLocks noChangeArrowheads="1"/>
          </p:cNvSpPr>
          <p:nvPr/>
        </p:nvSpPr>
        <p:spPr bwMode="auto">
          <a:xfrm>
            <a:off x="4381500" y="4816475"/>
            <a:ext cx="152400" cy="152400"/>
          </a:xfrm>
          <a:prstGeom prst="ellipse">
            <a:avLst/>
          </a:prstGeom>
          <a:solidFill>
            <a:schemeClr val="tx1"/>
          </a:solidFill>
          <a:ln w="9525">
            <a:solidFill>
              <a:schemeClr val="tx1"/>
            </a:solidFill>
            <a:round/>
            <a:headEnd/>
            <a:tailEnd/>
          </a:ln>
        </p:spPr>
        <p:txBody>
          <a:bodyPr wrap="none" anchor="ctr"/>
          <a:lstStyle/>
          <a:p>
            <a:endParaRPr lang="en-US" b="0"/>
          </a:p>
        </p:txBody>
      </p:sp>
      <p:sp>
        <p:nvSpPr>
          <p:cNvPr id="31765" name="Oval 20"/>
          <p:cNvSpPr>
            <a:spLocks noChangeArrowheads="1"/>
          </p:cNvSpPr>
          <p:nvPr/>
        </p:nvSpPr>
        <p:spPr bwMode="auto">
          <a:xfrm>
            <a:off x="4381500" y="4511675"/>
            <a:ext cx="152400" cy="152400"/>
          </a:xfrm>
          <a:prstGeom prst="ellipse">
            <a:avLst/>
          </a:prstGeom>
          <a:solidFill>
            <a:schemeClr val="tx1"/>
          </a:solidFill>
          <a:ln w="9525">
            <a:solidFill>
              <a:schemeClr val="tx1"/>
            </a:solidFill>
            <a:round/>
            <a:headEnd/>
            <a:tailEnd/>
          </a:ln>
        </p:spPr>
        <p:txBody>
          <a:bodyPr wrap="none" anchor="ctr"/>
          <a:lstStyle/>
          <a:p>
            <a:endParaRPr lang="en-US" b="0"/>
          </a:p>
        </p:txBody>
      </p:sp>
      <p:sp>
        <p:nvSpPr>
          <p:cNvPr id="31766" name="Oval 21"/>
          <p:cNvSpPr>
            <a:spLocks noChangeArrowheads="1"/>
          </p:cNvSpPr>
          <p:nvPr/>
        </p:nvSpPr>
        <p:spPr bwMode="auto">
          <a:xfrm>
            <a:off x="2667000" y="3832225"/>
            <a:ext cx="152400" cy="152400"/>
          </a:xfrm>
          <a:prstGeom prst="ellipse">
            <a:avLst/>
          </a:prstGeom>
          <a:solidFill>
            <a:schemeClr val="tx1"/>
          </a:solidFill>
          <a:ln w="9525">
            <a:solidFill>
              <a:schemeClr val="tx1"/>
            </a:solidFill>
            <a:round/>
            <a:headEnd/>
            <a:tailEnd/>
          </a:ln>
        </p:spPr>
        <p:txBody>
          <a:bodyPr wrap="none" anchor="ctr"/>
          <a:lstStyle/>
          <a:p>
            <a:endParaRPr lang="en-US" b="0"/>
          </a:p>
        </p:txBody>
      </p:sp>
      <p:sp>
        <p:nvSpPr>
          <p:cNvPr id="31767" name="Oval 22"/>
          <p:cNvSpPr>
            <a:spLocks noChangeArrowheads="1"/>
          </p:cNvSpPr>
          <p:nvPr/>
        </p:nvSpPr>
        <p:spPr bwMode="auto">
          <a:xfrm>
            <a:off x="2971800" y="3832225"/>
            <a:ext cx="152400" cy="152400"/>
          </a:xfrm>
          <a:prstGeom prst="ellipse">
            <a:avLst/>
          </a:prstGeom>
          <a:solidFill>
            <a:schemeClr val="tx1"/>
          </a:solidFill>
          <a:ln w="9525">
            <a:solidFill>
              <a:schemeClr val="tx1"/>
            </a:solidFill>
            <a:round/>
            <a:headEnd/>
            <a:tailEnd/>
          </a:ln>
        </p:spPr>
        <p:txBody>
          <a:bodyPr wrap="none" anchor="ctr"/>
          <a:lstStyle/>
          <a:p>
            <a:endParaRPr lang="en-US" b="0"/>
          </a:p>
        </p:txBody>
      </p:sp>
      <p:sp>
        <p:nvSpPr>
          <p:cNvPr id="31768" name="Text Box 23"/>
          <p:cNvSpPr txBox="1">
            <a:spLocks noChangeArrowheads="1"/>
          </p:cNvSpPr>
          <p:nvPr/>
        </p:nvSpPr>
        <p:spPr bwMode="auto">
          <a:xfrm>
            <a:off x="2590800" y="5994400"/>
            <a:ext cx="311150" cy="366713"/>
          </a:xfrm>
          <a:prstGeom prst="rect">
            <a:avLst/>
          </a:prstGeom>
          <a:noFill/>
          <a:ln w="9525">
            <a:noFill/>
            <a:miter lim="800000"/>
            <a:headEnd/>
            <a:tailEnd/>
          </a:ln>
        </p:spPr>
        <p:txBody>
          <a:bodyPr wrap="none">
            <a:spAutoFit/>
          </a:bodyPr>
          <a:lstStyle/>
          <a:p>
            <a:r>
              <a:rPr lang="en-US" b="0"/>
              <a:t>a</a:t>
            </a:r>
          </a:p>
        </p:txBody>
      </p:sp>
      <p:sp>
        <p:nvSpPr>
          <p:cNvPr id="31769" name="Text Box 24"/>
          <p:cNvSpPr txBox="1">
            <a:spLocks noChangeArrowheads="1"/>
          </p:cNvSpPr>
          <p:nvPr/>
        </p:nvSpPr>
        <p:spPr bwMode="auto">
          <a:xfrm>
            <a:off x="6111875" y="5953125"/>
            <a:ext cx="311150" cy="366713"/>
          </a:xfrm>
          <a:prstGeom prst="rect">
            <a:avLst/>
          </a:prstGeom>
          <a:noFill/>
          <a:ln w="9525">
            <a:noFill/>
            <a:miter lim="800000"/>
            <a:headEnd/>
            <a:tailEnd/>
          </a:ln>
        </p:spPr>
        <p:txBody>
          <a:bodyPr wrap="none">
            <a:spAutoFit/>
          </a:bodyPr>
          <a:lstStyle/>
          <a:p>
            <a:r>
              <a:rPr lang="en-US" b="0"/>
              <a:t>b</a:t>
            </a:r>
          </a:p>
        </p:txBody>
      </p:sp>
      <p:grpSp>
        <p:nvGrpSpPr>
          <p:cNvPr id="31770" name="Group 25"/>
          <p:cNvGrpSpPr>
            <a:grpSpLocks/>
          </p:cNvGrpSpPr>
          <p:nvPr/>
        </p:nvGrpSpPr>
        <p:grpSpPr bwMode="auto">
          <a:xfrm>
            <a:off x="2438400" y="2679700"/>
            <a:ext cx="609600" cy="609600"/>
            <a:chOff x="1536" y="1728"/>
            <a:chExt cx="384" cy="384"/>
          </a:xfrm>
        </p:grpSpPr>
        <p:sp>
          <p:nvSpPr>
            <p:cNvPr id="31805" name="Oval 26"/>
            <p:cNvSpPr>
              <a:spLocks noChangeArrowheads="1"/>
            </p:cNvSpPr>
            <p:nvPr/>
          </p:nvSpPr>
          <p:spPr bwMode="auto">
            <a:xfrm>
              <a:off x="1680" y="1872"/>
              <a:ext cx="96" cy="96"/>
            </a:xfrm>
            <a:prstGeom prst="ellipse">
              <a:avLst/>
            </a:prstGeom>
            <a:solidFill>
              <a:schemeClr val="accent2"/>
            </a:solidFill>
            <a:ln w="9525">
              <a:solidFill>
                <a:schemeClr val="tx1"/>
              </a:solidFill>
              <a:round/>
              <a:headEnd/>
              <a:tailEnd/>
            </a:ln>
          </p:spPr>
          <p:txBody>
            <a:bodyPr wrap="none" anchor="ctr"/>
            <a:lstStyle/>
            <a:p>
              <a:endParaRPr lang="en-US" b="0"/>
            </a:p>
          </p:txBody>
        </p:sp>
        <p:sp>
          <p:nvSpPr>
            <p:cNvPr id="31806" name="Oval 27"/>
            <p:cNvSpPr>
              <a:spLocks noChangeArrowheads="1"/>
            </p:cNvSpPr>
            <p:nvPr/>
          </p:nvSpPr>
          <p:spPr bwMode="auto">
            <a:xfrm>
              <a:off x="1824" y="1872"/>
              <a:ext cx="96" cy="96"/>
            </a:xfrm>
            <a:prstGeom prst="ellipse">
              <a:avLst/>
            </a:prstGeom>
            <a:solidFill>
              <a:schemeClr val="accent2"/>
            </a:solidFill>
            <a:ln w="9525">
              <a:solidFill>
                <a:schemeClr val="tx1"/>
              </a:solidFill>
              <a:round/>
              <a:headEnd/>
              <a:tailEnd/>
            </a:ln>
          </p:spPr>
          <p:txBody>
            <a:bodyPr wrap="none" anchor="ctr"/>
            <a:lstStyle/>
            <a:p>
              <a:endParaRPr lang="en-US" b="0"/>
            </a:p>
          </p:txBody>
        </p:sp>
        <p:sp>
          <p:nvSpPr>
            <p:cNvPr id="31807" name="Oval 28"/>
            <p:cNvSpPr>
              <a:spLocks noChangeArrowheads="1"/>
            </p:cNvSpPr>
            <p:nvPr/>
          </p:nvSpPr>
          <p:spPr bwMode="auto">
            <a:xfrm>
              <a:off x="1680" y="2016"/>
              <a:ext cx="96" cy="96"/>
            </a:xfrm>
            <a:prstGeom prst="ellipse">
              <a:avLst/>
            </a:prstGeom>
            <a:solidFill>
              <a:schemeClr val="accent2"/>
            </a:solidFill>
            <a:ln w="9525">
              <a:solidFill>
                <a:schemeClr val="tx1"/>
              </a:solidFill>
              <a:round/>
              <a:headEnd/>
              <a:tailEnd/>
            </a:ln>
          </p:spPr>
          <p:txBody>
            <a:bodyPr wrap="none" anchor="ctr"/>
            <a:lstStyle/>
            <a:p>
              <a:endParaRPr lang="en-US" b="0"/>
            </a:p>
          </p:txBody>
        </p:sp>
        <p:sp>
          <p:nvSpPr>
            <p:cNvPr id="31808" name="Oval 29"/>
            <p:cNvSpPr>
              <a:spLocks noChangeArrowheads="1"/>
            </p:cNvSpPr>
            <p:nvPr/>
          </p:nvSpPr>
          <p:spPr bwMode="auto">
            <a:xfrm>
              <a:off x="1824" y="2016"/>
              <a:ext cx="96" cy="96"/>
            </a:xfrm>
            <a:prstGeom prst="ellipse">
              <a:avLst/>
            </a:prstGeom>
            <a:solidFill>
              <a:schemeClr val="accent2"/>
            </a:solidFill>
            <a:ln w="9525">
              <a:solidFill>
                <a:schemeClr val="tx1"/>
              </a:solidFill>
              <a:round/>
              <a:headEnd/>
              <a:tailEnd/>
            </a:ln>
          </p:spPr>
          <p:txBody>
            <a:bodyPr wrap="none" anchor="ctr"/>
            <a:lstStyle/>
            <a:p>
              <a:endParaRPr lang="en-US" b="0"/>
            </a:p>
          </p:txBody>
        </p:sp>
        <p:sp>
          <p:nvSpPr>
            <p:cNvPr id="31809" name="Oval 30"/>
            <p:cNvSpPr>
              <a:spLocks noChangeArrowheads="1"/>
            </p:cNvSpPr>
            <p:nvPr/>
          </p:nvSpPr>
          <p:spPr bwMode="auto">
            <a:xfrm>
              <a:off x="1680" y="1728"/>
              <a:ext cx="96" cy="96"/>
            </a:xfrm>
            <a:prstGeom prst="ellipse">
              <a:avLst/>
            </a:prstGeom>
            <a:solidFill>
              <a:schemeClr val="accent2"/>
            </a:solidFill>
            <a:ln w="9525">
              <a:solidFill>
                <a:schemeClr val="tx1"/>
              </a:solidFill>
              <a:round/>
              <a:headEnd/>
              <a:tailEnd/>
            </a:ln>
          </p:spPr>
          <p:txBody>
            <a:bodyPr wrap="none" anchor="ctr"/>
            <a:lstStyle/>
            <a:p>
              <a:endParaRPr lang="en-US" b="0"/>
            </a:p>
          </p:txBody>
        </p:sp>
        <p:sp>
          <p:nvSpPr>
            <p:cNvPr id="31810" name="Oval 31"/>
            <p:cNvSpPr>
              <a:spLocks noChangeArrowheads="1"/>
            </p:cNvSpPr>
            <p:nvPr/>
          </p:nvSpPr>
          <p:spPr bwMode="auto">
            <a:xfrm>
              <a:off x="1824" y="1728"/>
              <a:ext cx="96" cy="96"/>
            </a:xfrm>
            <a:prstGeom prst="ellipse">
              <a:avLst/>
            </a:prstGeom>
            <a:solidFill>
              <a:schemeClr val="accent2"/>
            </a:solidFill>
            <a:ln w="9525">
              <a:solidFill>
                <a:schemeClr val="tx1"/>
              </a:solidFill>
              <a:round/>
              <a:headEnd/>
              <a:tailEnd/>
            </a:ln>
          </p:spPr>
          <p:txBody>
            <a:bodyPr wrap="none" anchor="ctr"/>
            <a:lstStyle/>
            <a:p>
              <a:endParaRPr lang="en-US" b="0"/>
            </a:p>
          </p:txBody>
        </p:sp>
        <p:sp>
          <p:nvSpPr>
            <p:cNvPr id="31811" name="Oval 32"/>
            <p:cNvSpPr>
              <a:spLocks noChangeArrowheads="1"/>
            </p:cNvSpPr>
            <p:nvPr/>
          </p:nvSpPr>
          <p:spPr bwMode="auto">
            <a:xfrm>
              <a:off x="1536" y="1872"/>
              <a:ext cx="96" cy="96"/>
            </a:xfrm>
            <a:prstGeom prst="ellipse">
              <a:avLst/>
            </a:prstGeom>
            <a:solidFill>
              <a:schemeClr val="accent2"/>
            </a:solidFill>
            <a:ln w="9525">
              <a:solidFill>
                <a:schemeClr val="tx1"/>
              </a:solidFill>
              <a:round/>
              <a:headEnd/>
              <a:tailEnd/>
            </a:ln>
          </p:spPr>
          <p:txBody>
            <a:bodyPr wrap="none" anchor="ctr"/>
            <a:lstStyle/>
            <a:p>
              <a:endParaRPr lang="en-US" b="0"/>
            </a:p>
          </p:txBody>
        </p:sp>
        <p:sp>
          <p:nvSpPr>
            <p:cNvPr id="31812" name="Oval 33"/>
            <p:cNvSpPr>
              <a:spLocks noChangeArrowheads="1"/>
            </p:cNvSpPr>
            <p:nvPr/>
          </p:nvSpPr>
          <p:spPr bwMode="auto">
            <a:xfrm>
              <a:off x="1536" y="2016"/>
              <a:ext cx="96" cy="96"/>
            </a:xfrm>
            <a:prstGeom prst="ellipse">
              <a:avLst/>
            </a:prstGeom>
            <a:solidFill>
              <a:schemeClr val="accent2"/>
            </a:solidFill>
            <a:ln w="9525">
              <a:solidFill>
                <a:schemeClr val="tx1"/>
              </a:solidFill>
              <a:round/>
              <a:headEnd/>
              <a:tailEnd/>
            </a:ln>
          </p:spPr>
          <p:txBody>
            <a:bodyPr wrap="none" anchor="ctr"/>
            <a:lstStyle/>
            <a:p>
              <a:endParaRPr lang="en-US" b="0"/>
            </a:p>
          </p:txBody>
        </p:sp>
        <p:sp>
          <p:nvSpPr>
            <p:cNvPr id="31813" name="Oval 34"/>
            <p:cNvSpPr>
              <a:spLocks noChangeArrowheads="1"/>
            </p:cNvSpPr>
            <p:nvPr/>
          </p:nvSpPr>
          <p:spPr bwMode="auto">
            <a:xfrm>
              <a:off x="1536" y="1728"/>
              <a:ext cx="96" cy="96"/>
            </a:xfrm>
            <a:prstGeom prst="ellipse">
              <a:avLst/>
            </a:prstGeom>
            <a:solidFill>
              <a:schemeClr val="accent2"/>
            </a:solidFill>
            <a:ln w="9525">
              <a:solidFill>
                <a:schemeClr val="tx1"/>
              </a:solidFill>
              <a:round/>
              <a:headEnd/>
              <a:tailEnd/>
            </a:ln>
          </p:spPr>
          <p:txBody>
            <a:bodyPr wrap="none" anchor="ctr"/>
            <a:lstStyle/>
            <a:p>
              <a:endParaRPr lang="en-US" b="0"/>
            </a:p>
          </p:txBody>
        </p:sp>
      </p:grpSp>
      <p:sp>
        <p:nvSpPr>
          <p:cNvPr id="31771" name="Oval 35"/>
          <p:cNvSpPr>
            <a:spLocks noChangeArrowheads="1"/>
          </p:cNvSpPr>
          <p:nvPr/>
        </p:nvSpPr>
        <p:spPr bwMode="auto">
          <a:xfrm>
            <a:off x="4343400" y="2565400"/>
            <a:ext cx="152400" cy="152400"/>
          </a:xfrm>
          <a:prstGeom prst="ellipse">
            <a:avLst/>
          </a:prstGeom>
          <a:solidFill>
            <a:schemeClr val="accent2"/>
          </a:solidFill>
          <a:ln w="9525">
            <a:solidFill>
              <a:schemeClr val="tx1"/>
            </a:solidFill>
            <a:round/>
            <a:headEnd/>
            <a:tailEnd/>
          </a:ln>
        </p:spPr>
        <p:txBody>
          <a:bodyPr wrap="none" anchor="ctr"/>
          <a:lstStyle/>
          <a:p>
            <a:endParaRPr lang="en-US" b="0"/>
          </a:p>
        </p:txBody>
      </p:sp>
      <p:grpSp>
        <p:nvGrpSpPr>
          <p:cNvPr id="31772" name="Group 36"/>
          <p:cNvGrpSpPr>
            <a:grpSpLocks/>
          </p:cNvGrpSpPr>
          <p:nvPr/>
        </p:nvGrpSpPr>
        <p:grpSpPr bwMode="auto">
          <a:xfrm>
            <a:off x="5943600" y="2679700"/>
            <a:ext cx="609600" cy="609600"/>
            <a:chOff x="1536" y="1728"/>
            <a:chExt cx="384" cy="384"/>
          </a:xfrm>
        </p:grpSpPr>
        <p:sp>
          <p:nvSpPr>
            <p:cNvPr id="31796" name="Oval 37"/>
            <p:cNvSpPr>
              <a:spLocks noChangeArrowheads="1"/>
            </p:cNvSpPr>
            <p:nvPr/>
          </p:nvSpPr>
          <p:spPr bwMode="auto">
            <a:xfrm>
              <a:off x="1680" y="1872"/>
              <a:ext cx="96" cy="96"/>
            </a:xfrm>
            <a:prstGeom prst="ellipse">
              <a:avLst/>
            </a:prstGeom>
            <a:solidFill>
              <a:schemeClr val="accent2"/>
            </a:solidFill>
            <a:ln w="9525">
              <a:solidFill>
                <a:schemeClr val="tx1"/>
              </a:solidFill>
              <a:round/>
              <a:headEnd/>
              <a:tailEnd/>
            </a:ln>
          </p:spPr>
          <p:txBody>
            <a:bodyPr wrap="none" anchor="ctr"/>
            <a:lstStyle/>
            <a:p>
              <a:endParaRPr lang="en-US" b="0"/>
            </a:p>
          </p:txBody>
        </p:sp>
        <p:sp>
          <p:nvSpPr>
            <p:cNvPr id="31797" name="Oval 38"/>
            <p:cNvSpPr>
              <a:spLocks noChangeArrowheads="1"/>
            </p:cNvSpPr>
            <p:nvPr/>
          </p:nvSpPr>
          <p:spPr bwMode="auto">
            <a:xfrm>
              <a:off x="1824" y="1872"/>
              <a:ext cx="96" cy="96"/>
            </a:xfrm>
            <a:prstGeom prst="ellipse">
              <a:avLst/>
            </a:prstGeom>
            <a:solidFill>
              <a:schemeClr val="accent2"/>
            </a:solidFill>
            <a:ln w="9525">
              <a:solidFill>
                <a:schemeClr val="tx1"/>
              </a:solidFill>
              <a:round/>
              <a:headEnd/>
              <a:tailEnd/>
            </a:ln>
          </p:spPr>
          <p:txBody>
            <a:bodyPr wrap="none" anchor="ctr"/>
            <a:lstStyle/>
            <a:p>
              <a:endParaRPr lang="en-US" b="0"/>
            </a:p>
          </p:txBody>
        </p:sp>
        <p:sp>
          <p:nvSpPr>
            <p:cNvPr id="31798" name="Oval 39"/>
            <p:cNvSpPr>
              <a:spLocks noChangeArrowheads="1"/>
            </p:cNvSpPr>
            <p:nvPr/>
          </p:nvSpPr>
          <p:spPr bwMode="auto">
            <a:xfrm>
              <a:off x="1680" y="2016"/>
              <a:ext cx="96" cy="96"/>
            </a:xfrm>
            <a:prstGeom prst="ellipse">
              <a:avLst/>
            </a:prstGeom>
            <a:solidFill>
              <a:schemeClr val="accent2"/>
            </a:solidFill>
            <a:ln w="9525">
              <a:solidFill>
                <a:schemeClr val="tx1"/>
              </a:solidFill>
              <a:round/>
              <a:headEnd/>
              <a:tailEnd/>
            </a:ln>
          </p:spPr>
          <p:txBody>
            <a:bodyPr wrap="none" anchor="ctr"/>
            <a:lstStyle/>
            <a:p>
              <a:endParaRPr lang="en-US" b="0"/>
            </a:p>
          </p:txBody>
        </p:sp>
        <p:sp>
          <p:nvSpPr>
            <p:cNvPr id="31799" name="Oval 40"/>
            <p:cNvSpPr>
              <a:spLocks noChangeArrowheads="1"/>
            </p:cNvSpPr>
            <p:nvPr/>
          </p:nvSpPr>
          <p:spPr bwMode="auto">
            <a:xfrm>
              <a:off x="1824" y="2016"/>
              <a:ext cx="96" cy="96"/>
            </a:xfrm>
            <a:prstGeom prst="ellipse">
              <a:avLst/>
            </a:prstGeom>
            <a:solidFill>
              <a:schemeClr val="accent2"/>
            </a:solidFill>
            <a:ln w="9525">
              <a:solidFill>
                <a:schemeClr val="tx1"/>
              </a:solidFill>
              <a:round/>
              <a:headEnd/>
              <a:tailEnd/>
            </a:ln>
          </p:spPr>
          <p:txBody>
            <a:bodyPr wrap="none" anchor="ctr"/>
            <a:lstStyle/>
            <a:p>
              <a:endParaRPr lang="en-US" b="0"/>
            </a:p>
          </p:txBody>
        </p:sp>
        <p:sp>
          <p:nvSpPr>
            <p:cNvPr id="31800" name="Oval 41"/>
            <p:cNvSpPr>
              <a:spLocks noChangeArrowheads="1"/>
            </p:cNvSpPr>
            <p:nvPr/>
          </p:nvSpPr>
          <p:spPr bwMode="auto">
            <a:xfrm>
              <a:off x="1680" y="1728"/>
              <a:ext cx="96" cy="96"/>
            </a:xfrm>
            <a:prstGeom prst="ellipse">
              <a:avLst/>
            </a:prstGeom>
            <a:solidFill>
              <a:schemeClr val="accent2"/>
            </a:solidFill>
            <a:ln w="9525">
              <a:solidFill>
                <a:schemeClr val="tx1"/>
              </a:solidFill>
              <a:round/>
              <a:headEnd/>
              <a:tailEnd/>
            </a:ln>
          </p:spPr>
          <p:txBody>
            <a:bodyPr wrap="none" anchor="ctr"/>
            <a:lstStyle/>
            <a:p>
              <a:endParaRPr lang="en-US" b="0"/>
            </a:p>
          </p:txBody>
        </p:sp>
        <p:sp>
          <p:nvSpPr>
            <p:cNvPr id="31801" name="Oval 42"/>
            <p:cNvSpPr>
              <a:spLocks noChangeArrowheads="1"/>
            </p:cNvSpPr>
            <p:nvPr/>
          </p:nvSpPr>
          <p:spPr bwMode="auto">
            <a:xfrm>
              <a:off x="1824" y="1728"/>
              <a:ext cx="96" cy="96"/>
            </a:xfrm>
            <a:prstGeom prst="ellipse">
              <a:avLst/>
            </a:prstGeom>
            <a:solidFill>
              <a:schemeClr val="accent2"/>
            </a:solidFill>
            <a:ln w="9525">
              <a:solidFill>
                <a:schemeClr val="tx1"/>
              </a:solidFill>
              <a:round/>
              <a:headEnd/>
              <a:tailEnd/>
            </a:ln>
          </p:spPr>
          <p:txBody>
            <a:bodyPr wrap="none" anchor="ctr"/>
            <a:lstStyle/>
            <a:p>
              <a:endParaRPr lang="en-US" b="0"/>
            </a:p>
          </p:txBody>
        </p:sp>
        <p:sp>
          <p:nvSpPr>
            <p:cNvPr id="31802" name="Oval 43"/>
            <p:cNvSpPr>
              <a:spLocks noChangeArrowheads="1"/>
            </p:cNvSpPr>
            <p:nvPr/>
          </p:nvSpPr>
          <p:spPr bwMode="auto">
            <a:xfrm>
              <a:off x="1536" y="1872"/>
              <a:ext cx="96" cy="96"/>
            </a:xfrm>
            <a:prstGeom prst="ellipse">
              <a:avLst/>
            </a:prstGeom>
            <a:solidFill>
              <a:schemeClr val="accent2"/>
            </a:solidFill>
            <a:ln w="9525">
              <a:solidFill>
                <a:schemeClr val="tx1"/>
              </a:solidFill>
              <a:round/>
              <a:headEnd/>
              <a:tailEnd/>
            </a:ln>
          </p:spPr>
          <p:txBody>
            <a:bodyPr wrap="none" anchor="ctr"/>
            <a:lstStyle/>
            <a:p>
              <a:endParaRPr lang="en-US" b="0"/>
            </a:p>
          </p:txBody>
        </p:sp>
        <p:sp>
          <p:nvSpPr>
            <p:cNvPr id="31803" name="Oval 44"/>
            <p:cNvSpPr>
              <a:spLocks noChangeArrowheads="1"/>
            </p:cNvSpPr>
            <p:nvPr/>
          </p:nvSpPr>
          <p:spPr bwMode="auto">
            <a:xfrm>
              <a:off x="1536" y="2016"/>
              <a:ext cx="96" cy="96"/>
            </a:xfrm>
            <a:prstGeom prst="ellipse">
              <a:avLst/>
            </a:prstGeom>
            <a:solidFill>
              <a:schemeClr val="accent2"/>
            </a:solidFill>
            <a:ln w="9525">
              <a:solidFill>
                <a:schemeClr val="tx1"/>
              </a:solidFill>
              <a:round/>
              <a:headEnd/>
              <a:tailEnd/>
            </a:ln>
          </p:spPr>
          <p:txBody>
            <a:bodyPr wrap="none" anchor="ctr"/>
            <a:lstStyle/>
            <a:p>
              <a:endParaRPr lang="en-US" b="0"/>
            </a:p>
          </p:txBody>
        </p:sp>
        <p:sp>
          <p:nvSpPr>
            <p:cNvPr id="31804" name="Oval 45"/>
            <p:cNvSpPr>
              <a:spLocks noChangeArrowheads="1"/>
            </p:cNvSpPr>
            <p:nvPr/>
          </p:nvSpPr>
          <p:spPr bwMode="auto">
            <a:xfrm>
              <a:off x="1536" y="1728"/>
              <a:ext cx="96" cy="96"/>
            </a:xfrm>
            <a:prstGeom prst="ellipse">
              <a:avLst/>
            </a:prstGeom>
            <a:solidFill>
              <a:schemeClr val="accent2"/>
            </a:solidFill>
            <a:ln w="9525">
              <a:solidFill>
                <a:schemeClr val="tx1"/>
              </a:solidFill>
              <a:round/>
              <a:headEnd/>
              <a:tailEnd/>
            </a:ln>
          </p:spPr>
          <p:txBody>
            <a:bodyPr wrap="none" anchor="ctr"/>
            <a:lstStyle/>
            <a:p>
              <a:endParaRPr lang="en-US" b="0"/>
            </a:p>
          </p:txBody>
        </p:sp>
      </p:grpSp>
      <p:grpSp>
        <p:nvGrpSpPr>
          <p:cNvPr id="31773" name="Group 46"/>
          <p:cNvGrpSpPr>
            <a:grpSpLocks/>
          </p:cNvGrpSpPr>
          <p:nvPr/>
        </p:nvGrpSpPr>
        <p:grpSpPr bwMode="auto">
          <a:xfrm>
            <a:off x="2438400" y="4546600"/>
            <a:ext cx="609600" cy="609600"/>
            <a:chOff x="1536" y="1728"/>
            <a:chExt cx="384" cy="384"/>
          </a:xfrm>
        </p:grpSpPr>
        <p:sp>
          <p:nvSpPr>
            <p:cNvPr id="31787" name="Oval 47"/>
            <p:cNvSpPr>
              <a:spLocks noChangeArrowheads="1"/>
            </p:cNvSpPr>
            <p:nvPr/>
          </p:nvSpPr>
          <p:spPr bwMode="auto">
            <a:xfrm>
              <a:off x="1680" y="1872"/>
              <a:ext cx="96" cy="96"/>
            </a:xfrm>
            <a:prstGeom prst="ellipse">
              <a:avLst/>
            </a:prstGeom>
            <a:solidFill>
              <a:schemeClr val="accent2"/>
            </a:solidFill>
            <a:ln w="9525">
              <a:solidFill>
                <a:schemeClr val="tx1"/>
              </a:solidFill>
              <a:round/>
              <a:headEnd/>
              <a:tailEnd/>
            </a:ln>
          </p:spPr>
          <p:txBody>
            <a:bodyPr wrap="none" anchor="ctr"/>
            <a:lstStyle/>
            <a:p>
              <a:endParaRPr lang="en-US" b="0"/>
            </a:p>
          </p:txBody>
        </p:sp>
        <p:sp>
          <p:nvSpPr>
            <p:cNvPr id="31788" name="Oval 48"/>
            <p:cNvSpPr>
              <a:spLocks noChangeArrowheads="1"/>
            </p:cNvSpPr>
            <p:nvPr/>
          </p:nvSpPr>
          <p:spPr bwMode="auto">
            <a:xfrm>
              <a:off x="1824" y="1872"/>
              <a:ext cx="96" cy="96"/>
            </a:xfrm>
            <a:prstGeom prst="ellipse">
              <a:avLst/>
            </a:prstGeom>
            <a:solidFill>
              <a:schemeClr val="accent2"/>
            </a:solidFill>
            <a:ln w="9525">
              <a:solidFill>
                <a:schemeClr val="tx1"/>
              </a:solidFill>
              <a:round/>
              <a:headEnd/>
              <a:tailEnd/>
            </a:ln>
          </p:spPr>
          <p:txBody>
            <a:bodyPr wrap="none" anchor="ctr"/>
            <a:lstStyle/>
            <a:p>
              <a:endParaRPr lang="en-US" b="0"/>
            </a:p>
          </p:txBody>
        </p:sp>
        <p:sp>
          <p:nvSpPr>
            <p:cNvPr id="31789" name="Oval 49"/>
            <p:cNvSpPr>
              <a:spLocks noChangeArrowheads="1"/>
            </p:cNvSpPr>
            <p:nvPr/>
          </p:nvSpPr>
          <p:spPr bwMode="auto">
            <a:xfrm>
              <a:off x="1680" y="2016"/>
              <a:ext cx="96" cy="96"/>
            </a:xfrm>
            <a:prstGeom prst="ellipse">
              <a:avLst/>
            </a:prstGeom>
            <a:solidFill>
              <a:schemeClr val="accent2"/>
            </a:solidFill>
            <a:ln w="9525">
              <a:solidFill>
                <a:schemeClr val="tx1"/>
              </a:solidFill>
              <a:round/>
              <a:headEnd/>
              <a:tailEnd/>
            </a:ln>
          </p:spPr>
          <p:txBody>
            <a:bodyPr wrap="none" anchor="ctr"/>
            <a:lstStyle/>
            <a:p>
              <a:endParaRPr lang="en-US" b="0"/>
            </a:p>
          </p:txBody>
        </p:sp>
        <p:sp>
          <p:nvSpPr>
            <p:cNvPr id="31790" name="Oval 50"/>
            <p:cNvSpPr>
              <a:spLocks noChangeArrowheads="1"/>
            </p:cNvSpPr>
            <p:nvPr/>
          </p:nvSpPr>
          <p:spPr bwMode="auto">
            <a:xfrm>
              <a:off x="1824" y="2016"/>
              <a:ext cx="96" cy="96"/>
            </a:xfrm>
            <a:prstGeom prst="ellipse">
              <a:avLst/>
            </a:prstGeom>
            <a:solidFill>
              <a:schemeClr val="accent2"/>
            </a:solidFill>
            <a:ln w="9525">
              <a:solidFill>
                <a:schemeClr val="tx1"/>
              </a:solidFill>
              <a:round/>
              <a:headEnd/>
              <a:tailEnd/>
            </a:ln>
          </p:spPr>
          <p:txBody>
            <a:bodyPr wrap="none" anchor="ctr"/>
            <a:lstStyle/>
            <a:p>
              <a:endParaRPr lang="en-US" b="0"/>
            </a:p>
          </p:txBody>
        </p:sp>
        <p:sp>
          <p:nvSpPr>
            <p:cNvPr id="31791" name="Oval 51"/>
            <p:cNvSpPr>
              <a:spLocks noChangeArrowheads="1"/>
            </p:cNvSpPr>
            <p:nvPr/>
          </p:nvSpPr>
          <p:spPr bwMode="auto">
            <a:xfrm>
              <a:off x="1680" y="1728"/>
              <a:ext cx="96" cy="96"/>
            </a:xfrm>
            <a:prstGeom prst="ellipse">
              <a:avLst/>
            </a:prstGeom>
            <a:solidFill>
              <a:schemeClr val="accent2"/>
            </a:solidFill>
            <a:ln w="9525">
              <a:solidFill>
                <a:schemeClr val="tx1"/>
              </a:solidFill>
              <a:round/>
              <a:headEnd/>
              <a:tailEnd/>
            </a:ln>
          </p:spPr>
          <p:txBody>
            <a:bodyPr wrap="none" anchor="ctr"/>
            <a:lstStyle/>
            <a:p>
              <a:endParaRPr lang="en-US" b="0"/>
            </a:p>
          </p:txBody>
        </p:sp>
        <p:sp>
          <p:nvSpPr>
            <p:cNvPr id="31792" name="Oval 52"/>
            <p:cNvSpPr>
              <a:spLocks noChangeArrowheads="1"/>
            </p:cNvSpPr>
            <p:nvPr/>
          </p:nvSpPr>
          <p:spPr bwMode="auto">
            <a:xfrm>
              <a:off x="1824" y="1728"/>
              <a:ext cx="96" cy="96"/>
            </a:xfrm>
            <a:prstGeom prst="ellipse">
              <a:avLst/>
            </a:prstGeom>
            <a:solidFill>
              <a:schemeClr val="accent2"/>
            </a:solidFill>
            <a:ln w="9525">
              <a:solidFill>
                <a:schemeClr val="tx1"/>
              </a:solidFill>
              <a:round/>
              <a:headEnd/>
              <a:tailEnd/>
            </a:ln>
          </p:spPr>
          <p:txBody>
            <a:bodyPr wrap="none" anchor="ctr"/>
            <a:lstStyle/>
            <a:p>
              <a:endParaRPr lang="en-US" b="0"/>
            </a:p>
          </p:txBody>
        </p:sp>
        <p:sp>
          <p:nvSpPr>
            <p:cNvPr id="31793" name="Oval 53"/>
            <p:cNvSpPr>
              <a:spLocks noChangeArrowheads="1"/>
            </p:cNvSpPr>
            <p:nvPr/>
          </p:nvSpPr>
          <p:spPr bwMode="auto">
            <a:xfrm>
              <a:off x="1536" y="1872"/>
              <a:ext cx="96" cy="96"/>
            </a:xfrm>
            <a:prstGeom prst="ellipse">
              <a:avLst/>
            </a:prstGeom>
            <a:solidFill>
              <a:schemeClr val="accent2"/>
            </a:solidFill>
            <a:ln w="9525">
              <a:solidFill>
                <a:schemeClr val="tx1"/>
              </a:solidFill>
              <a:round/>
              <a:headEnd/>
              <a:tailEnd/>
            </a:ln>
          </p:spPr>
          <p:txBody>
            <a:bodyPr wrap="none" anchor="ctr"/>
            <a:lstStyle/>
            <a:p>
              <a:endParaRPr lang="en-US" b="0"/>
            </a:p>
          </p:txBody>
        </p:sp>
        <p:sp>
          <p:nvSpPr>
            <p:cNvPr id="31794" name="Oval 54"/>
            <p:cNvSpPr>
              <a:spLocks noChangeArrowheads="1"/>
            </p:cNvSpPr>
            <p:nvPr/>
          </p:nvSpPr>
          <p:spPr bwMode="auto">
            <a:xfrm>
              <a:off x="1536" y="2016"/>
              <a:ext cx="96" cy="96"/>
            </a:xfrm>
            <a:prstGeom prst="ellipse">
              <a:avLst/>
            </a:prstGeom>
            <a:solidFill>
              <a:schemeClr val="accent2"/>
            </a:solidFill>
            <a:ln w="9525">
              <a:solidFill>
                <a:schemeClr val="tx1"/>
              </a:solidFill>
              <a:round/>
              <a:headEnd/>
              <a:tailEnd/>
            </a:ln>
          </p:spPr>
          <p:txBody>
            <a:bodyPr wrap="none" anchor="ctr"/>
            <a:lstStyle/>
            <a:p>
              <a:endParaRPr lang="en-US" b="0"/>
            </a:p>
          </p:txBody>
        </p:sp>
        <p:sp>
          <p:nvSpPr>
            <p:cNvPr id="31795" name="Oval 55"/>
            <p:cNvSpPr>
              <a:spLocks noChangeArrowheads="1"/>
            </p:cNvSpPr>
            <p:nvPr/>
          </p:nvSpPr>
          <p:spPr bwMode="auto">
            <a:xfrm>
              <a:off x="1536" y="1728"/>
              <a:ext cx="96" cy="96"/>
            </a:xfrm>
            <a:prstGeom prst="ellipse">
              <a:avLst/>
            </a:prstGeom>
            <a:solidFill>
              <a:schemeClr val="accent2"/>
            </a:solidFill>
            <a:ln w="9525">
              <a:solidFill>
                <a:schemeClr val="tx1"/>
              </a:solidFill>
              <a:round/>
              <a:headEnd/>
              <a:tailEnd/>
            </a:ln>
          </p:spPr>
          <p:txBody>
            <a:bodyPr wrap="none" anchor="ctr"/>
            <a:lstStyle/>
            <a:p>
              <a:endParaRPr lang="en-US" b="0"/>
            </a:p>
          </p:txBody>
        </p:sp>
      </p:grpSp>
      <p:grpSp>
        <p:nvGrpSpPr>
          <p:cNvPr id="31774" name="Group 56"/>
          <p:cNvGrpSpPr>
            <a:grpSpLocks/>
          </p:cNvGrpSpPr>
          <p:nvPr/>
        </p:nvGrpSpPr>
        <p:grpSpPr bwMode="auto">
          <a:xfrm>
            <a:off x="5943600" y="4546600"/>
            <a:ext cx="609600" cy="609600"/>
            <a:chOff x="1536" y="1728"/>
            <a:chExt cx="384" cy="384"/>
          </a:xfrm>
        </p:grpSpPr>
        <p:sp>
          <p:nvSpPr>
            <p:cNvPr id="31778" name="Oval 57"/>
            <p:cNvSpPr>
              <a:spLocks noChangeArrowheads="1"/>
            </p:cNvSpPr>
            <p:nvPr/>
          </p:nvSpPr>
          <p:spPr bwMode="auto">
            <a:xfrm>
              <a:off x="1680" y="1872"/>
              <a:ext cx="96" cy="96"/>
            </a:xfrm>
            <a:prstGeom prst="ellipse">
              <a:avLst/>
            </a:prstGeom>
            <a:solidFill>
              <a:schemeClr val="accent2"/>
            </a:solidFill>
            <a:ln w="9525">
              <a:solidFill>
                <a:schemeClr val="tx1"/>
              </a:solidFill>
              <a:round/>
              <a:headEnd/>
              <a:tailEnd/>
            </a:ln>
          </p:spPr>
          <p:txBody>
            <a:bodyPr wrap="none" anchor="ctr"/>
            <a:lstStyle/>
            <a:p>
              <a:endParaRPr lang="en-US" b="0"/>
            </a:p>
          </p:txBody>
        </p:sp>
        <p:sp>
          <p:nvSpPr>
            <p:cNvPr id="31779" name="Oval 58"/>
            <p:cNvSpPr>
              <a:spLocks noChangeArrowheads="1"/>
            </p:cNvSpPr>
            <p:nvPr/>
          </p:nvSpPr>
          <p:spPr bwMode="auto">
            <a:xfrm>
              <a:off x="1824" y="1872"/>
              <a:ext cx="96" cy="96"/>
            </a:xfrm>
            <a:prstGeom prst="ellipse">
              <a:avLst/>
            </a:prstGeom>
            <a:solidFill>
              <a:schemeClr val="accent2"/>
            </a:solidFill>
            <a:ln w="9525">
              <a:solidFill>
                <a:schemeClr val="tx1"/>
              </a:solidFill>
              <a:round/>
              <a:headEnd/>
              <a:tailEnd/>
            </a:ln>
          </p:spPr>
          <p:txBody>
            <a:bodyPr wrap="none" anchor="ctr"/>
            <a:lstStyle/>
            <a:p>
              <a:endParaRPr lang="en-US" b="0"/>
            </a:p>
          </p:txBody>
        </p:sp>
        <p:sp>
          <p:nvSpPr>
            <p:cNvPr id="31780" name="Oval 59"/>
            <p:cNvSpPr>
              <a:spLocks noChangeArrowheads="1"/>
            </p:cNvSpPr>
            <p:nvPr/>
          </p:nvSpPr>
          <p:spPr bwMode="auto">
            <a:xfrm>
              <a:off x="1680" y="2016"/>
              <a:ext cx="96" cy="96"/>
            </a:xfrm>
            <a:prstGeom prst="ellipse">
              <a:avLst/>
            </a:prstGeom>
            <a:solidFill>
              <a:schemeClr val="accent2"/>
            </a:solidFill>
            <a:ln w="9525">
              <a:solidFill>
                <a:schemeClr val="tx1"/>
              </a:solidFill>
              <a:round/>
              <a:headEnd/>
              <a:tailEnd/>
            </a:ln>
          </p:spPr>
          <p:txBody>
            <a:bodyPr wrap="none" anchor="ctr"/>
            <a:lstStyle/>
            <a:p>
              <a:endParaRPr lang="en-US" b="0"/>
            </a:p>
          </p:txBody>
        </p:sp>
        <p:sp>
          <p:nvSpPr>
            <p:cNvPr id="31781" name="Oval 60"/>
            <p:cNvSpPr>
              <a:spLocks noChangeArrowheads="1"/>
            </p:cNvSpPr>
            <p:nvPr/>
          </p:nvSpPr>
          <p:spPr bwMode="auto">
            <a:xfrm>
              <a:off x="1824" y="2016"/>
              <a:ext cx="96" cy="96"/>
            </a:xfrm>
            <a:prstGeom prst="ellipse">
              <a:avLst/>
            </a:prstGeom>
            <a:solidFill>
              <a:schemeClr val="accent2"/>
            </a:solidFill>
            <a:ln w="9525">
              <a:solidFill>
                <a:schemeClr val="tx1"/>
              </a:solidFill>
              <a:round/>
              <a:headEnd/>
              <a:tailEnd/>
            </a:ln>
          </p:spPr>
          <p:txBody>
            <a:bodyPr wrap="none" anchor="ctr"/>
            <a:lstStyle/>
            <a:p>
              <a:endParaRPr lang="en-US" b="0"/>
            </a:p>
          </p:txBody>
        </p:sp>
        <p:sp>
          <p:nvSpPr>
            <p:cNvPr id="31782" name="Oval 61"/>
            <p:cNvSpPr>
              <a:spLocks noChangeArrowheads="1"/>
            </p:cNvSpPr>
            <p:nvPr/>
          </p:nvSpPr>
          <p:spPr bwMode="auto">
            <a:xfrm>
              <a:off x="1680" y="1728"/>
              <a:ext cx="96" cy="96"/>
            </a:xfrm>
            <a:prstGeom prst="ellipse">
              <a:avLst/>
            </a:prstGeom>
            <a:solidFill>
              <a:schemeClr val="accent2"/>
            </a:solidFill>
            <a:ln w="9525">
              <a:solidFill>
                <a:schemeClr val="tx1"/>
              </a:solidFill>
              <a:round/>
              <a:headEnd/>
              <a:tailEnd/>
            </a:ln>
          </p:spPr>
          <p:txBody>
            <a:bodyPr wrap="none" anchor="ctr"/>
            <a:lstStyle/>
            <a:p>
              <a:endParaRPr lang="en-US" b="0"/>
            </a:p>
          </p:txBody>
        </p:sp>
        <p:sp>
          <p:nvSpPr>
            <p:cNvPr id="31783" name="Oval 62"/>
            <p:cNvSpPr>
              <a:spLocks noChangeArrowheads="1"/>
            </p:cNvSpPr>
            <p:nvPr/>
          </p:nvSpPr>
          <p:spPr bwMode="auto">
            <a:xfrm>
              <a:off x="1824" y="1728"/>
              <a:ext cx="96" cy="96"/>
            </a:xfrm>
            <a:prstGeom prst="ellipse">
              <a:avLst/>
            </a:prstGeom>
            <a:solidFill>
              <a:schemeClr val="accent2"/>
            </a:solidFill>
            <a:ln w="9525">
              <a:solidFill>
                <a:schemeClr val="tx1"/>
              </a:solidFill>
              <a:round/>
              <a:headEnd/>
              <a:tailEnd/>
            </a:ln>
          </p:spPr>
          <p:txBody>
            <a:bodyPr wrap="none" anchor="ctr"/>
            <a:lstStyle/>
            <a:p>
              <a:endParaRPr lang="en-US" b="0"/>
            </a:p>
          </p:txBody>
        </p:sp>
        <p:sp>
          <p:nvSpPr>
            <p:cNvPr id="31784" name="Oval 63"/>
            <p:cNvSpPr>
              <a:spLocks noChangeArrowheads="1"/>
            </p:cNvSpPr>
            <p:nvPr/>
          </p:nvSpPr>
          <p:spPr bwMode="auto">
            <a:xfrm>
              <a:off x="1536" y="1872"/>
              <a:ext cx="96" cy="96"/>
            </a:xfrm>
            <a:prstGeom prst="ellipse">
              <a:avLst/>
            </a:prstGeom>
            <a:solidFill>
              <a:schemeClr val="accent2"/>
            </a:solidFill>
            <a:ln w="9525">
              <a:solidFill>
                <a:schemeClr val="tx1"/>
              </a:solidFill>
              <a:round/>
              <a:headEnd/>
              <a:tailEnd/>
            </a:ln>
          </p:spPr>
          <p:txBody>
            <a:bodyPr wrap="none" anchor="ctr"/>
            <a:lstStyle/>
            <a:p>
              <a:endParaRPr lang="en-US" b="0"/>
            </a:p>
          </p:txBody>
        </p:sp>
        <p:sp>
          <p:nvSpPr>
            <p:cNvPr id="31785" name="Oval 64"/>
            <p:cNvSpPr>
              <a:spLocks noChangeArrowheads="1"/>
            </p:cNvSpPr>
            <p:nvPr/>
          </p:nvSpPr>
          <p:spPr bwMode="auto">
            <a:xfrm>
              <a:off x="1536" y="2016"/>
              <a:ext cx="96" cy="96"/>
            </a:xfrm>
            <a:prstGeom prst="ellipse">
              <a:avLst/>
            </a:prstGeom>
            <a:solidFill>
              <a:schemeClr val="accent2"/>
            </a:solidFill>
            <a:ln w="9525">
              <a:solidFill>
                <a:schemeClr val="tx1"/>
              </a:solidFill>
              <a:round/>
              <a:headEnd/>
              <a:tailEnd/>
            </a:ln>
          </p:spPr>
          <p:txBody>
            <a:bodyPr wrap="none" anchor="ctr"/>
            <a:lstStyle/>
            <a:p>
              <a:endParaRPr lang="en-US" b="0"/>
            </a:p>
          </p:txBody>
        </p:sp>
        <p:sp>
          <p:nvSpPr>
            <p:cNvPr id="31786" name="Oval 65"/>
            <p:cNvSpPr>
              <a:spLocks noChangeArrowheads="1"/>
            </p:cNvSpPr>
            <p:nvPr/>
          </p:nvSpPr>
          <p:spPr bwMode="auto">
            <a:xfrm>
              <a:off x="1536" y="1728"/>
              <a:ext cx="96" cy="96"/>
            </a:xfrm>
            <a:prstGeom prst="ellipse">
              <a:avLst/>
            </a:prstGeom>
            <a:solidFill>
              <a:schemeClr val="accent2"/>
            </a:solidFill>
            <a:ln w="9525">
              <a:solidFill>
                <a:schemeClr val="tx1"/>
              </a:solidFill>
              <a:round/>
              <a:headEnd/>
              <a:tailEnd/>
            </a:ln>
          </p:spPr>
          <p:txBody>
            <a:bodyPr wrap="none" anchor="ctr"/>
            <a:lstStyle/>
            <a:p>
              <a:endParaRPr lang="en-US" b="0"/>
            </a:p>
          </p:txBody>
        </p:sp>
      </p:grpSp>
      <p:sp>
        <p:nvSpPr>
          <p:cNvPr id="31775" name="Oval 66"/>
          <p:cNvSpPr>
            <a:spLocks noChangeArrowheads="1"/>
          </p:cNvSpPr>
          <p:nvPr/>
        </p:nvSpPr>
        <p:spPr bwMode="auto">
          <a:xfrm>
            <a:off x="2362200" y="3860800"/>
            <a:ext cx="152400" cy="152400"/>
          </a:xfrm>
          <a:prstGeom prst="ellipse">
            <a:avLst/>
          </a:prstGeom>
          <a:solidFill>
            <a:schemeClr val="accent2"/>
          </a:solidFill>
          <a:ln w="9525">
            <a:solidFill>
              <a:schemeClr val="tx1"/>
            </a:solidFill>
            <a:round/>
            <a:headEnd/>
            <a:tailEnd/>
          </a:ln>
        </p:spPr>
        <p:txBody>
          <a:bodyPr wrap="none" anchor="ctr"/>
          <a:lstStyle/>
          <a:p>
            <a:endParaRPr lang="en-US" b="0"/>
          </a:p>
        </p:txBody>
      </p:sp>
      <p:sp>
        <p:nvSpPr>
          <p:cNvPr id="31776" name="Oval 67"/>
          <p:cNvSpPr>
            <a:spLocks noChangeArrowheads="1"/>
          </p:cNvSpPr>
          <p:nvPr/>
        </p:nvSpPr>
        <p:spPr bwMode="auto">
          <a:xfrm>
            <a:off x="6400800" y="3846513"/>
            <a:ext cx="152400" cy="152400"/>
          </a:xfrm>
          <a:prstGeom prst="ellipse">
            <a:avLst/>
          </a:prstGeom>
          <a:solidFill>
            <a:schemeClr val="accent2"/>
          </a:solidFill>
          <a:ln w="9525">
            <a:solidFill>
              <a:schemeClr val="tx1"/>
            </a:solidFill>
            <a:round/>
            <a:headEnd/>
            <a:tailEnd/>
          </a:ln>
        </p:spPr>
        <p:txBody>
          <a:bodyPr wrap="none" anchor="ctr"/>
          <a:lstStyle/>
          <a:p>
            <a:endParaRPr lang="en-US" b="0"/>
          </a:p>
        </p:txBody>
      </p:sp>
      <p:sp>
        <p:nvSpPr>
          <p:cNvPr id="31777" name="Oval 68"/>
          <p:cNvSpPr>
            <a:spLocks noChangeArrowheads="1"/>
          </p:cNvSpPr>
          <p:nvPr/>
        </p:nvSpPr>
        <p:spPr bwMode="auto">
          <a:xfrm>
            <a:off x="4381500" y="5080000"/>
            <a:ext cx="152400" cy="152400"/>
          </a:xfrm>
          <a:prstGeom prst="ellipse">
            <a:avLst/>
          </a:prstGeom>
          <a:solidFill>
            <a:schemeClr val="accent2"/>
          </a:solidFill>
          <a:ln w="9525">
            <a:solidFill>
              <a:schemeClr val="tx1"/>
            </a:solidFill>
            <a:round/>
            <a:headEnd/>
            <a:tailEnd/>
          </a:ln>
        </p:spPr>
        <p:txBody>
          <a:bodyPr wrap="none" anchor="ctr"/>
          <a:lstStyle/>
          <a:p>
            <a:endParaRPr lang="en-US" b="0"/>
          </a:p>
        </p:txBody>
      </p:sp>
    </p:spTree>
    <p:extLst>
      <p:ext uri="{BB962C8B-B14F-4D97-AF65-F5344CB8AC3E}">
        <p14:creationId xmlns:p14="http://schemas.microsoft.com/office/powerpoint/2010/main" val="1924804821"/>
      </p:ext>
    </p:extLst>
  </p:cSld>
  <p:clrMapOvr>
    <a:masterClrMapping/>
  </p:clrMapOvr>
  <p:transition>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050"/>
          <p:cNvSpPr>
            <a:spLocks noGrp="1" noChangeArrowheads="1"/>
          </p:cNvSpPr>
          <p:nvPr>
            <p:ph type="title"/>
          </p:nvPr>
        </p:nvSpPr>
        <p:spPr/>
        <p:txBody>
          <a:bodyPr/>
          <a:lstStyle/>
          <a:p>
            <a:r>
              <a:rPr lang="en-US" sz="3200" b="0" smtClean="0">
                <a:effectLst/>
                <a:cs typeface="Times New Roman" pitchFamily="18" charset="0"/>
              </a:rPr>
              <a:t>Black-box Testing: </a:t>
            </a:r>
            <a:r>
              <a:rPr lang="en-US" b="0" smtClean="0">
                <a:effectLst/>
              </a:rPr>
              <a:t>Outline</a:t>
            </a:r>
          </a:p>
        </p:txBody>
      </p:sp>
      <p:sp>
        <p:nvSpPr>
          <p:cNvPr id="265219" name="Rectangle 2051"/>
          <p:cNvSpPr>
            <a:spLocks noGrp="1" noChangeArrowheads="1"/>
          </p:cNvSpPr>
          <p:nvPr>
            <p:ph idx="1"/>
          </p:nvPr>
        </p:nvSpPr>
        <p:spPr>
          <a:xfrm>
            <a:off x="179388" y="1268413"/>
            <a:ext cx="8713787" cy="3005951"/>
          </a:xfrm>
        </p:spPr>
        <p:txBody>
          <a:bodyPr/>
          <a:lstStyle/>
          <a:p>
            <a:r>
              <a:rPr lang="en-US" b="0" dirty="0" smtClean="0">
                <a:solidFill>
                  <a:srgbClr val="7F7F7F"/>
                </a:solidFill>
              </a:rPr>
              <a:t>Equivalence Class Partitioning</a:t>
            </a:r>
          </a:p>
          <a:p>
            <a:r>
              <a:rPr lang="en-US" b="0" dirty="0">
                <a:solidFill>
                  <a:schemeClr val="bg1">
                    <a:lumMod val="50000"/>
                  </a:schemeClr>
                </a:solidFill>
              </a:rPr>
              <a:t>Pair-wise and n-way testing</a:t>
            </a:r>
          </a:p>
          <a:p>
            <a:r>
              <a:rPr lang="en-US" b="0" dirty="0" smtClean="0">
                <a:solidFill>
                  <a:srgbClr val="7F7F7F"/>
                </a:solidFill>
              </a:rPr>
              <a:t>Boundary-Value Analysis</a:t>
            </a:r>
          </a:p>
          <a:p>
            <a:r>
              <a:rPr lang="en-US" b="0" dirty="0" smtClean="0"/>
              <a:t>Category-Partition Testing</a:t>
            </a:r>
          </a:p>
          <a:p>
            <a:r>
              <a:rPr lang="en-US" b="0" dirty="0" smtClean="0">
                <a:solidFill>
                  <a:srgbClr val="7F7F7F"/>
                </a:solidFill>
              </a:rPr>
              <a:t>Decision tables</a:t>
            </a:r>
          </a:p>
          <a:p>
            <a:r>
              <a:rPr lang="en-US" b="0" dirty="0" smtClean="0">
                <a:solidFill>
                  <a:srgbClr val="7F7F7F"/>
                </a:solidFill>
              </a:rPr>
              <a:t>Cause-Effect Graphs</a:t>
            </a:r>
          </a:p>
        </p:txBody>
      </p:sp>
    </p:spTree>
    <p:extLst>
      <p:ext uri="{BB962C8B-B14F-4D97-AF65-F5344CB8AC3E}">
        <p14:creationId xmlns:p14="http://schemas.microsoft.com/office/powerpoint/2010/main" val="1313481564"/>
      </p:ext>
    </p:extLst>
  </p:cSld>
  <p:clrMapOvr>
    <a:masterClrMapping/>
  </p:clrMapOvr>
  <p:transition>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sz="2700" b="0" smtClean="0">
                <a:effectLst/>
              </a:rPr>
              <a:t>Category-Partition Testing</a:t>
            </a:r>
            <a:r>
              <a:rPr lang="en-US" sz="2700" b="0" smtClean="0"/>
              <a:t> </a:t>
            </a:r>
            <a:br>
              <a:rPr lang="en-US" sz="2700" b="0" smtClean="0"/>
            </a:br>
            <a:r>
              <a:rPr lang="en-US" sz="2700" b="0" smtClean="0"/>
              <a:t>Steps</a:t>
            </a:r>
          </a:p>
        </p:txBody>
      </p:sp>
      <p:sp>
        <p:nvSpPr>
          <p:cNvPr id="33795" name="Rectangle 3"/>
          <p:cNvSpPr>
            <a:spLocks noGrp="1" noChangeArrowheads="1"/>
          </p:cNvSpPr>
          <p:nvPr>
            <p:ph idx="1"/>
          </p:nvPr>
        </p:nvSpPr>
        <p:spPr>
          <a:xfrm>
            <a:off x="179388" y="1125538"/>
            <a:ext cx="8713787" cy="5472780"/>
          </a:xfrm>
        </p:spPr>
        <p:txBody>
          <a:bodyPr/>
          <a:lstStyle/>
          <a:p>
            <a:pPr>
              <a:lnSpc>
                <a:spcPct val="90000"/>
              </a:lnSpc>
            </a:pPr>
            <a:r>
              <a:rPr lang="en-US" sz="2200" b="0" dirty="0" smtClean="0"/>
              <a:t>The system is divided into individual “functions” that can be independently tested</a:t>
            </a:r>
          </a:p>
          <a:p>
            <a:pPr>
              <a:lnSpc>
                <a:spcPct val="90000"/>
              </a:lnSpc>
            </a:pPr>
            <a:r>
              <a:rPr lang="en-US" sz="2200" b="0" dirty="0" smtClean="0"/>
              <a:t>The method identifies the </a:t>
            </a:r>
            <a:r>
              <a:rPr lang="en-US" sz="2200" b="0" i="1" dirty="0" smtClean="0"/>
              <a:t>parameters</a:t>
            </a:r>
            <a:r>
              <a:rPr lang="en-US" sz="2200" b="0" dirty="0" smtClean="0"/>
              <a:t> of each “function” and, for each parameter, identifies distinct </a:t>
            </a:r>
            <a:r>
              <a:rPr lang="en-US" sz="2200" b="0" i="1" dirty="0" smtClean="0"/>
              <a:t>categories</a:t>
            </a:r>
          </a:p>
          <a:p>
            <a:pPr>
              <a:lnSpc>
                <a:spcPct val="90000"/>
              </a:lnSpc>
            </a:pPr>
            <a:r>
              <a:rPr lang="en-US" sz="2200" b="0" dirty="0" smtClean="0"/>
              <a:t>Besides parameters,</a:t>
            </a:r>
            <a:r>
              <a:rPr lang="en-US" sz="2200" b="0" i="1" dirty="0" smtClean="0"/>
              <a:t> environment characteristics, </a:t>
            </a:r>
            <a:r>
              <a:rPr lang="en-US" sz="2200" b="0" dirty="0" smtClean="0"/>
              <a:t>under which the function operates (characteristics of the system state),</a:t>
            </a:r>
            <a:r>
              <a:rPr lang="en-US" sz="2200" b="0" i="1" dirty="0" smtClean="0"/>
              <a:t> </a:t>
            </a:r>
            <a:r>
              <a:rPr lang="en-US" sz="2200" b="0" dirty="0" smtClean="0"/>
              <a:t>can also be considered</a:t>
            </a:r>
          </a:p>
          <a:p>
            <a:pPr>
              <a:lnSpc>
                <a:spcPct val="90000"/>
              </a:lnSpc>
            </a:pPr>
            <a:r>
              <a:rPr lang="en-US" sz="2200" b="0" i="1" dirty="0" smtClean="0"/>
              <a:t>Categories </a:t>
            </a:r>
            <a:r>
              <a:rPr lang="en-US" sz="2200" b="0" dirty="0" smtClean="0"/>
              <a:t>are major properties or characteristics for each parameter</a:t>
            </a:r>
          </a:p>
          <a:p>
            <a:pPr>
              <a:lnSpc>
                <a:spcPct val="90000"/>
              </a:lnSpc>
            </a:pPr>
            <a:r>
              <a:rPr lang="en-US" sz="2200" b="0" dirty="0" smtClean="0"/>
              <a:t>The </a:t>
            </a:r>
            <a:r>
              <a:rPr lang="en-US" sz="2200" b="0" i="1" dirty="0" smtClean="0"/>
              <a:t>categories</a:t>
            </a:r>
            <a:r>
              <a:rPr lang="en-US" sz="2200" b="0" dirty="0" smtClean="0"/>
              <a:t> are further subdivided into </a:t>
            </a:r>
            <a:r>
              <a:rPr lang="en-US" sz="2200" b="0" i="1" dirty="0" smtClean="0"/>
              <a:t>choices</a:t>
            </a:r>
            <a:r>
              <a:rPr lang="en-US" sz="2200" b="0" dirty="0" smtClean="0"/>
              <a:t> in the same way as equivalence partitioning is applied (possible “values”)</a:t>
            </a:r>
          </a:p>
          <a:p>
            <a:pPr>
              <a:lnSpc>
                <a:spcPct val="90000"/>
              </a:lnSpc>
            </a:pPr>
            <a:r>
              <a:rPr lang="en-US" sz="2200" b="0" dirty="0" smtClean="0">
                <a:solidFill>
                  <a:schemeClr val="tx1"/>
                </a:solidFill>
              </a:rPr>
              <a:t>A broader idea compared to Equivalence-Class Partitioning. (see the notes area)</a:t>
            </a:r>
          </a:p>
          <a:p>
            <a:pPr>
              <a:lnSpc>
                <a:spcPct val="90000"/>
              </a:lnSpc>
            </a:pPr>
            <a:r>
              <a:rPr lang="en-US" sz="2200" b="0" dirty="0" smtClean="0"/>
              <a:t>In essence: Category-partition </a:t>
            </a:r>
            <a:r>
              <a:rPr lang="en-US" sz="2200" b="0" dirty="0"/>
              <a:t>testing integrates equivalence class testing, boundary analysis, and </a:t>
            </a:r>
            <a:r>
              <a:rPr lang="en-US" sz="2200" b="0" dirty="0" smtClean="0"/>
              <a:t>adds </a:t>
            </a:r>
            <a:r>
              <a:rPr lang="en-US" sz="2200" b="0" dirty="0"/>
              <a:t>a few refinements</a:t>
            </a:r>
            <a:endParaRPr lang="en-US" sz="2200" b="0" dirty="0" smtClean="0">
              <a:solidFill>
                <a:schemeClr val="tx1"/>
              </a:solidFill>
            </a:endParaRPr>
          </a:p>
        </p:txBody>
      </p:sp>
    </p:spTree>
    <p:extLst>
      <p:ext uri="{BB962C8B-B14F-4D97-AF65-F5344CB8AC3E}">
        <p14:creationId xmlns:p14="http://schemas.microsoft.com/office/powerpoint/2010/main" val="33168928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79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79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79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7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idx="4294967295"/>
          </p:nvPr>
        </p:nvSpPr>
        <p:spPr/>
        <p:txBody>
          <a:bodyPr/>
          <a:lstStyle/>
          <a:p>
            <a:r>
              <a:rPr lang="en-US" sz="2700" b="0" smtClean="0">
                <a:effectLst/>
              </a:rPr>
              <a:t>Category-Partition Testing</a:t>
            </a:r>
            <a:r>
              <a:rPr lang="en-US" sz="2700" b="0" smtClean="0"/>
              <a:t> </a:t>
            </a:r>
            <a:br>
              <a:rPr lang="en-US" sz="2700" b="0" smtClean="0"/>
            </a:br>
            <a:r>
              <a:rPr lang="en-US" sz="2700" b="0" smtClean="0"/>
              <a:t>An Example</a:t>
            </a:r>
          </a:p>
        </p:txBody>
      </p:sp>
      <p:sp>
        <p:nvSpPr>
          <p:cNvPr id="221187" name="Rectangle 3"/>
          <p:cNvSpPr>
            <a:spLocks noGrp="1" noChangeArrowheads="1"/>
          </p:cNvSpPr>
          <p:nvPr>
            <p:ph idx="4294967295"/>
          </p:nvPr>
        </p:nvSpPr>
        <p:spPr>
          <a:xfrm>
            <a:off x="179388" y="1268413"/>
            <a:ext cx="8713787" cy="3889375"/>
          </a:xfrm>
        </p:spPr>
        <p:txBody>
          <a:bodyPr/>
          <a:lstStyle/>
          <a:p>
            <a:pPr>
              <a:lnSpc>
                <a:spcPct val="90000"/>
              </a:lnSpc>
            </a:pPr>
            <a:r>
              <a:rPr lang="en-US" sz="2800" b="0" smtClean="0">
                <a:solidFill>
                  <a:srgbClr val="663300"/>
                </a:solidFill>
              </a:rPr>
              <a:t>Specification</a:t>
            </a:r>
            <a:r>
              <a:rPr lang="en-US" sz="2800" b="0" smtClean="0"/>
              <a:t>: The program prompts the user for a positive integer in the range 1 to 20 and then for a string of characters of that length. </a:t>
            </a:r>
          </a:p>
          <a:p>
            <a:pPr>
              <a:lnSpc>
                <a:spcPct val="90000"/>
              </a:lnSpc>
            </a:pPr>
            <a:r>
              <a:rPr lang="en-US" sz="2800" b="0" smtClean="0"/>
              <a:t>The program then prompts for a character and returns either the position in the string at which the character was first found or a message indicating that the character was not present in the string. </a:t>
            </a:r>
          </a:p>
          <a:p>
            <a:pPr>
              <a:lnSpc>
                <a:spcPct val="90000"/>
              </a:lnSpc>
            </a:pPr>
            <a:r>
              <a:rPr lang="en-US" sz="2800" b="0" smtClean="0"/>
              <a:t>The user has the option to search for more characters. </a:t>
            </a:r>
          </a:p>
        </p:txBody>
      </p:sp>
    </p:spTree>
    <p:extLst>
      <p:ext uri="{BB962C8B-B14F-4D97-AF65-F5344CB8AC3E}">
        <p14:creationId xmlns:p14="http://schemas.microsoft.com/office/powerpoint/2010/main" val="923208694"/>
      </p:ext>
    </p:extLst>
  </p:cSld>
  <p:clrMapOvr>
    <a:masterClrMapping/>
  </p:clrMapOvr>
  <p:transition>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sz="2700" b="0" smtClean="0">
                <a:effectLst/>
              </a:rPr>
              <a:t>Category-Partition Testing Example</a:t>
            </a:r>
            <a:r>
              <a:rPr lang="en-US" sz="2700" b="0" smtClean="0"/>
              <a:t> </a:t>
            </a:r>
            <a:br>
              <a:rPr lang="en-US" sz="2700" b="0" smtClean="0"/>
            </a:br>
            <a:r>
              <a:rPr lang="en-US" sz="2700" b="0" smtClean="0"/>
              <a:t>Parameters and Categories</a:t>
            </a:r>
          </a:p>
        </p:txBody>
      </p:sp>
      <p:sp>
        <p:nvSpPr>
          <p:cNvPr id="38915" name="Rectangle 3"/>
          <p:cNvSpPr>
            <a:spLocks noGrp="1" noChangeArrowheads="1"/>
          </p:cNvSpPr>
          <p:nvPr>
            <p:ph idx="1"/>
          </p:nvPr>
        </p:nvSpPr>
        <p:spPr>
          <a:xfrm>
            <a:off x="179388" y="1268413"/>
            <a:ext cx="8713787" cy="4367862"/>
          </a:xfrm>
        </p:spPr>
        <p:txBody>
          <a:bodyPr/>
          <a:lstStyle/>
          <a:p>
            <a:pPr>
              <a:lnSpc>
                <a:spcPct val="90000"/>
              </a:lnSpc>
            </a:pPr>
            <a:r>
              <a:rPr lang="en-US" sz="2800" b="0" dirty="0" smtClean="0"/>
              <a:t>Parameters: </a:t>
            </a:r>
            <a:r>
              <a:rPr lang="en-US" sz="2800" b="0" dirty="0"/>
              <a:t>Three </a:t>
            </a:r>
            <a:endParaRPr lang="en-US" sz="2800" b="0" dirty="0" smtClean="0"/>
          </a:p>
          <a:p>
            <a:pPr lvl="1">
              <a:lnSpc>
                <a:spcPct val="90000"/>
              </a:lnSpc>
            </a:pPr>
            <a:r>
              <a:rPr lang="en-US" sz="2400" b="0" dirty="0" smtClean="0"/>
              <a:t>integer </a:t>
            </a:r>
            <a:r>
              <a:rPr lang="en-US" sz="2400" b="0" dirty="0" smtClean="0">
                <a:solidFill>
                  <a:srgbClr val="663300"/>
                </a:solidFill>
              </a:rPr>
              <a:t>x</a:t>
            </a:r>
            <a:r>
              <a:rPr lang="en-US" sz="2400" b="0" dirty="0" smtClean="0"/>
              <a:t> (length), the string </a:t>
            </a:r>
            <a:r>
              <a:rPr lang="en-US" sz="2400" b="0" dirty="0" smtClean="0">
                <a:solidFill>
                  <a:srgbClr val="663300"/>
                </a:solidFill>
              </a:rPr>
              <a:t>a</a:t>
            </a:r>
            <a:r>
              <a:rPr lang="en-US" sz="2400" b="0" dirty="0" smtClean="0"/>
              <a:t>, and the character </a:t>
            </a:r>
            <a:r>
              <a:rPr lang="en-US" sz="2400" b="0" dirty="0" smtClean="0">
                <a:solidFill>
                  <a:srgbClr val="663300"/>
                </a:solidFill>
              </a:rPr>
              <a:t>c</a:t>
            </a:r>
          </a:p>
          <a:p>
            <a:pPr>
              <a:lnSpc>
                <a:spcPct val="90000"/>
              </a:lnSpc>
            </a:pPr>
            <a:r>
              <a:rPr lang="en-US" sz="2800" b="0" dirty="0" smtClean="0"/>
              <a:t>Categories: </a:t>
            </a:r>
          </a:p>
          <a:p>
            <a:pPr lvl="1">
              <a:lnSpc>
                <a:spcPct val="90000"/>
              </a:lnSpc>
            </a:pPr>
            <a:r>
              <a:rPr lang="en-US" sz="2400" b="0" dirty="0" smtClean="0"/>
              <a:t>For the length </a:t>
            </a:r>
            <a:r>
              <a:rPr lang="en-US" sz="2400" b="0" dirty="0" smtClean="0">
                <a:solidFill>
                  <a:srgbClr val="663300"/>
                </a:solidFill>
              </a:rPr>
              <a:t>x</a:t>
            </a:r>
            <a:r>
              <a:rPr lang="en-US" sz="2400" b="0" dirty="0" smtClean="0"/>
              <a:t>, the categories are “in-range” (1-20) or “out-of-range”</a:t>
            </a:r>
          </a:p>
          <a:p>
            <a:pPr lvl="1">
              <a:lnSpc>
                <a:spcPct val="90000"/>
              </a:lnSpc>
            </a:pPr>
            <a:r>
              <a:rPr lang="en-US" sz="2400" b="0" dirty="0" smtClean="0"/>
              <a:t>Categories for the string </a:t>
            </a:r>
            <a:r>
              <a:rPr lang="en-US" sz="2400" b="0" dirty="0" smtClean="0">
                <a:solidFill>
                  <a:srgbClr val="663300"/>
                </a:solidFill>
              </a:rPr>
              <a:t>a</a:t>
            </a:r>
            <a:r>
              <a:rPr lang="en-US" sz="2400" b="0" dirty="0" smtClean="0"/>
              <a:t>: minimal, maximal, intermediate length</a:t>
            </a:r>
          </a:p>
          <a:p>
            <a:pPr lvl="1">
              <a:lnSpc>
                <a:spcPct val="90000"/>
              </a:lnSpc>
            </a:pPr>
            <a:r>
              <a:rPr lang="en-US" sz="2400" b="0" dirty="0" smtClean="0"/>
              <a:t>Categories for character </a:t>
            </a:r>
            <a:r>
              <a:rPr lang="en-US" sz="2400" b="0" dirty="0" smtClean="0">
                <a:solidFill>
                  <a:srgbClr val="663300"/>
                </a:solidFill>
              </a:rPr>
              <a:t>c</a:t>
            </a:r>
            <a:r>
              <a:rPr lang="en-US" sz="2400" b="0" dirty="0" smtClean="0"/>
              <a:t>: character appears at the beginning, middle, end of string, or does not occur in the string</a:t>
            </a:r>
          </a:p>
        </p:txBody>
      </p:sp>
    </p:spTree>
    <p:extLst>
      <p:ext uri="{BB962C8B-B14F-4D97-AF65-F5344CB8AC3E}">
        <p14:creationId xmlns:p14="http://schemas.microsoft.com/office/powerpoint/2010/main" val="1666512801"/>
      </p:ext>
    </p:extLst>
  </p:cSld>
  <p:clrMapOvr>
    <a:masterClrMapping/>
  </p:clrMapOvr>
  <p:transition>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sz="2700" b="0" smtClean="0">
                <a:effectLst/>
              </a:rPr>
              <a:t>Category-Partition Testing Example</a:t>
            </a:r>
            <a:r>
              <a:rPr lang="en-US" sz="2700" b="0" smtClean="0"/>
              <a:t> </a:t>
            </a:r>
            <a:br>
              <a:rPr lang="en-US" sz="2700" b="0" smtClean="0"/>
            </a:br>
            <a:r>
              <a:rPr lang="en-US" sz="2700" b="0" smtClean="0"/>
              <a:t>Choices</a:t>
            </a:r>
          </a:p>
        </p:txBody>
      </p:sp>
      <p:sp>
        <p:nvSpPr>
          <p:cNvPr id="39939" name="Rectangle 3"/>
          <p:cNvSpPr>
            <a:spLocks noGrp="1" noChangeArrowheads="1"/>
          </p:cNvSpPr>
          <p:nvPr>
            <p:ph idx="1"/>
          </p:nvPr>
        </p:nvSpPr>
        <p:spPr>
          <a:xfrm>
            <a:off x="179388" y="1268413"/>
            <a:ext cx="8713787" cy="3363741"/>
          </a:xfrm>
        </p:spPr>
        <p:txBody>
          <a:bodyPr/>
          <a:lstStyle/>
          <a:p>
            <a:r>
              <a:rPr lang="en-US" b="0" dirty="0" smtClean="0"/>
              <a:t>For Integer x, out-of-range: 0, 21</a:t>
            </a:r>
          </a:p>
          <a:p>
            <a:r>
              <a:rPr lang="en-US" b="0" dirty="0" smtClean="0"/>
              <a:t>For Integer x, in-range: 1, 2-19, 20</a:t>
            </a:r>
          </a:p>
          <a:p>
            <a:r>
              <a:rPr lang="en-US" b="0" dirty="0" smtClean="0"/>
              <a:t>For String a: 1, 2-19, 20</a:t>
            </a:r>
          </a:p>
          <a:p>
            <a:r>
              <a:rPr lang="en-US" b="0" dirty="0" smtClean="0"/>
              <a:t>For Character c: first, middle, last, does not occur</a:t>
            </a:r>
          </a:p>
          <a:p>
            <a:endParaRPr lang="en-US" b="0" dirty="0" smtClean="0"/>
          </a:p>
          <a:p>
            <a:r>
              <a:rPr lang="en-US" b="0" dirty="0" smtClean="0"/>
              <a:t>Note: sometimes we can have only one choice in each category</a:t>
            </a:r>
          </a:p>
        </p:txBody>
      </p:sp>
    </p:spTree>
    <p:extLst>
      <p:ext uri="{BB962C8B-B14F-4D97-AF65-F5344CB8AC3E}">
        <p14:creationId xmlns:p14="http://schemas.microsoft.com/office/powerpoint/2010/main" val="2842569756"/>
      </p:ext>
    </p:extLst>
  </p:cSld>
  <p:clrMapOvr>
    <a:masterClrMapping/>
  </p:clrMapOvr>
  <p:transition>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sz="2700" b="0" dirty="0" smtClean="0">
                <a:effectLst/>
              </a:rPr>
              <a:t>Category-Partition Testing Example</a:t>
            </a:r>
            <a:r>
              <a:rPr lang="en-US" sz="2700" b="0" dirty="0" smtClean="0"/>
              <a:t> </a:t>
            </a:r>
            <a:br>
              <a:rPr lang="en-US" sz="2700" b="0" dirty="0" smtClean="0"/>
            </a:br>
            <a:r>
              <a:rPr lang="en-US" sz="2700" b="0" dirty="0" smtClean="0"/>
              <a:t>Formal Test Specifications with Constraints</a:t>
            </a:r>
          </a:p>
        </p:txBody>
      </p:sp>
      <p:sp>
        <p:nvSpPr>
          <p:cNvPr id="40963" name="Rectangle 3"/>
          <p:cNvSpPr>
            <a:spLocks noGrp="1" noChangeArrowheads="1"/>
          </p:cNvSpPr>
          <p:nvPr>
            <p:ph idx="1"/>
          </p:nvPr>
        </p:nvSpPr>
        <p:spPr>
          <a:xfrm>
            <a:off x="776288" y="1689100"/>
            <a:ext cx="7202487" cy="4908550"/>
          </a:xfrm>
        </p:spPr>
        <p:txBody>
          <a:bodyPr/>
          <a:lstStyle/>
          <a:p>
            <a:pPr marL="533400" indent="-533400">
              <a:lnSpc>
                <a:spcPct val="80000"/>
              </a:lnSpc>
              <a:buFontTx/>
              <a:buNone/>
            </a:pPr>
            <a:r>
              <a:rPr lang="en-US" sz="1800" b="0" smtClean="0">
                <a:solidFill>
                  <a:srgbClr val="663300"/>
                </a:solidFill>
              </a:rPr>
              <a:t>x (length):</a:t>
            </a:r>
          </a:p>
          <a:p>
            <a:pPr marL="533400" indent="-533400">
              <a:lnSpc>
                <a:spcPct val="80000"/>
              </a:lnSpc>
              <a:buFontTx/>
              <a:buNone/>
            </a:pPr>
            <a:r>
              <a:rPr lang="en-US" sz="1800" b="0" smtClean="0"/>
              <a:t>1) 	0				[error (out of range)]</a:t>
            </a:r>
          </a:p>
          <a:p>
            <a:pPr marL="533400" indent="-533400">
              <a:lnSpc>
                <a:spcPct val="80000"/>
              </a:lnSpc>
              <a:buFontTx/>
              <a:buNone/>
            </a:pPr>
            <a:r>
              <a:rPr lang="en-US" sz="1800" b="0" smtClean="0"/>
              <a:t>2) 	1				[property stringOk, MinLength]</a:t>
            </a:r>
          </a:p>
          <a:p>
            <a:pPr marL="533400" indent="-533400">
              <a:lnSpc>
                <a:spcPct val="80000"/>
              </a:lnSpc>
              <a:buFontTx/>
              <a:buNone/>
            </a:pPr>
            <a:r>
              <a:rPr lang="en-US" sz="1800" b="0" smtClean="0"/>
              <a:t>3) 	2-19 			[property stringOk, MidLength]</a:t>
            </a:r>
          </a:p>
          <a:p>
            <a:pPr marL="533400" indent="-533400">
              <a:lnSpc>
                <a:spcPct val="80000"/>
              </a:lnSpc>
              <a:buFontTx/>
              <a:buNone/>
            </a:pPr>
            <a:r>
              <a:rPr lang="en-US" sz="1800" b="0" smtClean="0"/>
              <a:t>4) 	20 				[property stringOk, MaxLength]</a:t>
            </a:r>
          </a:p>
          <a:p>
            <a:pPr marL="533400" indent="-533400">
              <a:lnSpc>
                <a:spcPct val="80000"/>
              </a:lnSpc>
              <a:buFontTx/>
              <a:buNone/>
            </a:pPr>
            <a:r>
              <a:rPr lang="en-US" sz="1800" b="0" smtClean="0"/>
              <a:t>5) 	21 				[error (out of range)]</a:t>
            </a:r>
          </a:p>
          <a:p>
            <a:pPr marL="533400" indent="-533400">
              <a:lnSpc>
                <a:spcPct val="80000"/>
              </a:lnSpc>
              <a:buFontTx/>
              <a:buNone/>
            </a:pPr>
            <a:r>
              <a:rPr lang="en-US" sz="1800" b="0" smtClean="0">
                <a:solidFill>
                  <a:srgbClr val="663300"/>
                </a:solidFill>
              </a:rPr>
              <a:t>a (string):</a:t>
            </a:r>
          </a:p>
          <a:p>
            <a:pPr marL="533400" indent="-533400">
              <a:lnSpc>
                <a:spcPct val="80000"/>
              </a:lnSpc>
              <a:buFontTx/>
              <a:buAutoNum type="arabicParenR"/>
            </a:pPr>
            <a:r>
              <a:rPr lang="en-US" sz="1800" b="0" smtClean="0"/>
              <a:t>Of length 1 			[if stringOk and MinLength]</a:t>
            </a:r>
          </a:p>
          <a:p>
            <a:pPr marL="533400" indent="-533400">
              <a:lnSpc>
                <a:spcPct val="80000"/>
              </a:lnSpc>
              <a:buFontTx/>
              <a:buAutoNum type="arabicParenR"/>
            </a:pPr>
            <a:r>
              <a:rPr lang="en-US" sz="1800" b="0" smtClean="0"/>
              <a:t>Of length 2-19 		[if stringOk and MidLength]</a:t>
            </a:r>
          </a:p>
          <a:p>
            <a:pPr marL="533400" indent="-533400">
              <a:lnSpc>
                <a:spcPct val="80000"/>
              </a:lnSpc>
              <a:buFontTx/>
              <a:buAutoNum type="arabicParenR"/>
            </a:pPr>
            <a:r>
              <a:rPr lang="en-US" sz="1800" b="0" smtClean="0"/>
              <a:t>Of length 20 		[if stringOk and MaxLength]</a:t>
            </a:r>
          </a:p>
          <a:p>
            <a:pPr marL="533400" indent="-533400">
              <a:lnSpc>
                <a:spcPct val="80000"/>
              </a:lnSpc>
              <a:buFontTx/>
              <a:buNone/>
            </a:pPr>
            <a:r>
              <a:rPr lang="en-US" sz="1800" b="0" smtClean="0">
                <a:solidFill>
                  <a:srgbClr val="663300"/>
                </a:solidFill>
              </a:rPr>
              <a:t>c (character):</a:t>
            </a:r>
          </a:p>
          <a:p>
            <a:pPr marL="533400" indent="-533400">
              <a:lnSpc>
                <a:spcPct val="80000"/>
              </a:lnSpc>
              <a:buFontTx/>
              <a:buAutoNum type="arabicParenR"/>
            </a:pPr>
            <a:r>
              <a:rPr lang="en-US" sz="1800" b="0" smtClean="0"/>
              <a:t>At first position in string 	[if stringOk]</a:t>
            </a:r>
          </a:p>
          <a:p>
            <a:pPr marL="533400" indent="-533400">
              <a:lnSpc>
                <a:spcPct val="80000"/>
              </a:lnSpc>
              <a:buFontTx/>
              <a:buAutoNum type="arabicParenR"/>
            </a:pPr>
            <a:r>
              <a:rPr lang="en-US" sz="1800" b="0" smtClean="0"/>
              <a:t>At last position in string 	[if stringOk and not MinLength]</a:t>
            </a:r>
          </a:p>
          <a:p>
            <a:pPr marL="533400" indent="-533400">
              <a:lnSpc>
                <a:spcPct val="80000"/>
              </a:lnSpc>
              <a:buFontTx/>
              <a:buNone/>
            </a:pPr>
            <a:r>
              <a:rPr lang="en-US" sz="1800" b="0" smtClean="0"/>
              <a:t>3) 	In middle of string		[if stringOk and not MinLength]</a:t>
            </a:r>
          </a:p>
          <a:p>
            <a:pPr marL="533400" indent="-533400">
              <a:lnSpc>
                <a:spcPct val="80000"/>
              </a:lnSpc>
              <a:buFontTx/>
              <a:buNone/>
            </a:pPr>
            <a:r>
              <a:rPr lang="en-US" sz="1800" b="0" smtClean="0"/>
              <a:t>4) 	Not in string			[if stringOk]</a:t>
            </a:r>
          </a:p>
        </p:txBody>
      </p:sp>
      <p:sp>
        <p:nvSpPr>
          <p:cNvPr id="40965" name="Rectangle 5"/>
          <p:cNvSpPr>
            <a:spLocks noChangeArrowheads="1"/>
          </p:cNvSpPr>
          <p:nvPr/>
        </p:nvSpPr>
        <p:spPr bwMode="auto">
          <a:xfrm>
            <a:off x="2987675" y="1203325"/>
            <a:ext cx="5983288" cy="641350"/>
          </a:xfrm>
          <a:prstGeom prst="rect">
            <a:avLst/>
          </a:prstGeom>
          <a:noFill/>
          <a:ln w="12700">
            <a:noFill/>
            <a:miter lim="800000"/>
            <a:headEnd/>
            <a:tailEnd/>
          </a:ln>
          <a:effectLst/>
        </p:spPr>
        <p:txBody>
          <a:bodyPr>
            <a:spAutoFit/>
          </a:bodyPr>
          <a:lstStyle/>
          <a:p>
            <a:r>
              <a:rPr lang="en-US" b="0">
                <a:solidFill>
                  <a:schemeClr val="tx2"/>
                </a:solidFill>
              </a:rPr>
              <a:t>Recall the definition of dependent and independent</a:t>
            </a:r>
            <a:r>
              <a:rPr lang="en-US" b="0"/>
              <a:t> variables from statistics</a:t>
            </a:r>
          </a:p>
        </p:txBody>
      </p:sp>
      <p:sp>
        <p:nvSpPr>
          <p:cNvPr id="40967" name="Freeform 7"/>
          <p:cNvSpPr>
            <a:spLocks/>
          </p:cNvSpPr>
          <p:nvPr/>
        </p:nvSpPr>
        <p:spPr bwMode="auto">
          <a:xfrm>
            <a:off x="7329488" y="2492375"/>
            <a:ext cx="1200150" cy="1657350"/>
          </a:xfrm>
          <a:custGeom>
            <a:avLst/>
            <a:gdLst/>
            <a:ahLst/>
            <a:cxnLst>
              <a:cxn ang="0">
                <a:pos x="181" y="0"/>
              </a:cxn>
              <a:cxn ang="0">
                <a:pos x="726" y="590"/>
              </a:cxn>
              <a:cxn ang="0">
                <a:pos x="0" y="1044"/>
              </a:cxn>
            </a:cxnLst>
            <a:rect l="0" t="0" r="r" b="b"/>
            <a:pathLst>
              <a:path w="756" h="1044">
                <a:moveTo>
                  <a:pt x="181" y="0"/>
                </a:moveTo>
                <a:cubicBezTo>
                  <a:pt x="468" y="208"/>
                  <a:pt x="756" y="416"/>
                  <a:pt x="726" y="590"/>
                </a:cubicBezTo>
                <a:cubicBezTo>
                  <a:pt x="696" y="764"/>
                  <a:pt x="348" y="904"/>
                  <a:pt x="0" y="1044"/>
                </a:cubicBezTo>
              </a:path>
            </a:pathLst>
          </a:custGeom>
          <a:noFill/>
          <a:ln w="12700" cap="flat" cmpd="sng">
            <a:solidFill>
              <a:srgbClr val="663300"/>
            </a:solidFill>
            <a:prstDash val="solid"/>
            <a:round/>
            <a:headEnd type="none" w="med" len="med"/>
            <a:tailEnd type="triangle" w="lg" len="med"/>
          </a:ln>
          <a:effectLst/>
        </p:spPr>
        <p:txBody>
          <a:bodyPr/>
          <a:lstStyle/>
          <a:p>
            <a:endParaRPr lang="en-CA"/>
          </a:p>
        </p:txBody>
      </p:sp>
      <p:sp>
        <p:nvSpPr>
          <p:cNvPr id="40968" name="Rectangle 8"/>
          <p:cNvSpPr>
            <a:spLocks noChangeArrowheads="1"/>
          </p:cNvSpPr>
          <p:nvPr/>
        </p:nvSpPr>
        <p:spPr bwMode="auto">
          <a:xfrm>
            <a:off x="7377113" y="4029075"/>
            <a:ext cx="1143000" cy="336550"/>
          </a:xfrm>
          <a:prstGeom prst="rect">
            <a:avLst/>
          </a:prstGeom>
          <a:noFill/>
          <a:ln w="12700">
            <a:noFill/>
            <a:miter lim="800000"/>
            <a:headEnd/>
            <a:tailEnd/>
          </a:ln>
          <a:effectLst/>
        </p:spPr>
        <p:txBody>
          <a:bodyPr wrap="none">
            <a:spAutoFit/>
          </a:bodyPr>
          <a:lstStyle/>
          <a:p>
            <a:r>
              <a:rPr lang="en-US" sz="1600" b="0">
                <a:solidFill>
                  <a:schemeClr val="tx2"/>
                </a:solidFill>
              </a:rPr>
              <a:t>dependent</a:t>
            </a:r>
          </a:p>
        </p:txBody>
      </p:sp>
      <p:sp>
        <p:nvSpPr>
          <p:cNvPr id="40969" name="Rectangle 9"/>
          <p:cNvSpPr>
            <a:spLocks noChangeArrowheads="1"/>
          </p:cNvSpPr>
          <p:nvPr/>
        </p:nvSpPr>
        <p:spPr bwMode="auto">
          <a:xfrm>
            <a:off x="7519988" y="2157413"/>
            <a:ext cx="1300162" cy="336550"/>
          </a:xfrm>
          <a:prstGeom prst="rect">
            <a:avLst/>
          </a:prstGeom>
          <a:noFill/>
          <a:ln w="12700">
            <a:noFill/>
            <a:miter lim="800000"/>
            <a:headEnd/>
            <a:tailEnd/>
          </a:ln>
          <a:effectLst/>
        </p:spPr>
        <p:txBody>
          <a:bodyPr wrap="none">
            <a:spAutoFit/>
          </a:bodyPr>
          <a:lstStyle/>
          <a:p>
            <a:r>
              <a:rPr lang="en-US" sz="1600" b="0">
                <a:solidFill>
                  <a:schemeClr val="tx2"/>
                </a:solidFill>
              </a:rPr>
              <a:t>independent</a:t>
            </a:r>
          </a:p>
        </p:txBody>
      </p:sp>
      <p:sp>
        <p:nvSpPr>
          <p:cNvPr id="40970" name="AutoShape 10"/>
          <p:cNvSpPr>
            <a:spLocks/>
          </p:cNvSpPr>
          <p:nvPr/>
        </p:nvSpPr>
        <p:spPr bwMode="auto">
          <a:xfrm>
            <a:off x="539750" y="2060575"/>
            <a:ext cx="287338" cy="1655763"/>
          </a:xfrm>
          <a:prstGeom prst="leftBrace">
            <a:avLst>
              <a:gd name="adj1" fmla="val 48020"/>
              <a:gd name="adj2" fmla="val 50000"/>
            </a:avLst>
          </a:prstGeom>
          <a:noFill/>
          <a:ln w="12700">
            <a:solidFill>
              <a:schemeClr val="tx1"/>
            </a:solidFill>
            <a:round/>
            <a:headEnd/>
            <a:tailEnd/>
          </a:ln>
          <a:effectLst/>
        </p:spPr>
        <p:txBody>
          <a:bodyPr wrap="none" anchor="ctr"/>
          <a:lstStyle/>
          <a:p>
            <a:endParaRPr lang="en-CA"/>
          </a:p>
        </p:txBody>
      </p:sp>
      <p:sp>
        <p:nvSpPr>
          <p:cNvPr id="40971" name="AutoShape 11"/>
          <p:cNvSpPr>
            <a:spLocks/>
          </p:cNvSpPr>
          <p:nvPr/>
        </p:nvSpPr>
        <p:spPr bwMode="auto">
          <a:xfrm>
            <a:off x="539750" y="3789363"/>
            <a:ext cx="287338" cy="1152525"/>
          </a:xfrm>
          <a:prstGeom prst="leftBrace">
            <a:avLst>
              <a:gd name="adj1" fmla="val 33425"/>
              <a:gd name="adj2" fmla="val 50000"/>
            </a:avLst>
          </a:prstGeom>
          <a:noFill/>
          <a:ln w="12700">
            <a:solidFill>
              <a:schemeClr val="tx1"/>
            </a:solidFill>
            <a:round/>
            <a:headEnd/>
            <a:tailEnd/>
          </a:ln>
          <a:effectLst/>
        </p:spPr>
        <p:txBody>
          <a:bodyPr wrap="none" anchor="ctr"/>
          <a:lstStyle/>
          <a:p>
            <a:endParaRPr lang="en-CA"/>
          </a:p>
        </p:txBody>
      </p:sp>
      <p:sp>
        <p:nvSpPr>
          <p:cNvPr id="40972" name="AutoShape 12"/>
          <p:cNvSpPr>
            <a:spLocks/>
          </p:cNvSpPr>
          <p:nvPr/>
        </p:nvSpPr>
        <p:spPr bwMode="auto">
          <a:xfrm>
            <a:off x="539750" y="5084763"/>
            <a:ext cx="287338" cy="1512887"/>
          </a:xfrm>
          <a:prstGeom prst="leftBrace">
            <a:avLst>
              <a:gd name="adj1" fmla="val 43877"/>
              <a:gd name="adj2" fmla="val 50000"/>
            </a:avLst>
          </a:prstGeom>
          <a:noFill/>
          <a:ln w="12700">
            <a:solidFill>
              <a:schemeClr val="tx1"/>
            </a:solidFill>
            <a:round/>
            <a:headEnd/>
            <a:tailEnd/>
          </a:ln>
          <a:effectLst/>
        </p:spPr>
        <p:txBody>
          <a:bodyPr wrap="none" anchor="ctr"/>
          <a:lstStyle/>
          <a:p>
            <a:endParaRPr lang="en-CA"/>
          </a:p>
        </p:txBody>
      </p:sp>
      <p:sp>
        <p:nvSpPr>
          <p:cNvPr id="40973" name="Rectangle 13"/>
          <p:cNvSpPr>
            <a:spLocks noChangeArrowheads="1"/>
          </p:cNvSpPr>
          <p:nvPr/>
        </p:nvSpPr>
        <p:spPr bwMode="auto">
          <a:xfrm rot="16200000">
            <a:off x="-84931" y="2782094"/>
            <a:ext cx="915988" cy="336550"/>
          </a:xfrm>
          <a:prstGeom prst="rect">
            <a:avLst/>
          </a:prstGeom>
          <a:noFill/>
          <a:ln w="12700">
            <a:noFill/>
            <a:miter lim="800000"/>
            <a:headEnd/>
            <a:tailEnd/>
          </a:ln>
          <a:effectLst/>
        </p:spPr>
        <p:txBody>
          <a:bodyPr wrap="none">
            <a:spAutoFit/>
          </a:bodyPr>
          <a:lstStyle/>
          <a:p>
            <a:r>
              <a:rPr lang="en-US" sz="1600" b="0">
                <a:solidFill>
                  <a:schemeClr val="tx2"/>
                </a:solidFill>
              </a:rPr>
              <a:t>Choices</a:t>
            </a:r>
          </a:p>
        </p:txBody>
      </p:sp>
      <p:sp>
        <p:nvSpPr>
          <p:cNvPr id="40974" name="Rectangle 14"/>
          <p:cNvSpPr>
            <a:spLocks noChangeArrowheads="1"/>
          </p:cNvSpPr>
          <p:nvPr/>
        </p:nvSpPr>
        <p:spPr bwMode="auto">
          <a:xfrm rot="16200000">
            <a:off x="-84931" y="4221957"/>
            <a:ext cx="915987" cy="336550"/>
          </a:xfrm>
          <a:prstGeom prst="rect">
            <a:avLst/>
          </a:prstGeom>
          <a:noFill/>
          <a:ln w="12700">
            <a:noFill/>
            <a:miter lim="800000"/>
            <a:headEnd/>
            <a:tailEnd/>
          </a:ln>
          <a:effectLst/>
        </p:spPr>
        <p:txBody>
          <a:bodyPr wrap="none">
            <a:spAutoFit/>
          </a:bodyPr>
          <a:lstStyle/>
          <a:p>
            <a:r>
              <a:rPr lang="en-US" sz="1600" b="0">
                <a:solidFill>
                  <a:schemeClr val="tx2"/>
                </a:solidFill>
              </a:rPr>
              <a:t>Choices</a:t>
            </a:r>
          </a:p>
        </p:txBody>
      </p:sp>
      <p:sp>
        <p:nvSpPr>
          <p:cNvPr id="40975" name="Rectangle 15"/>
          <p:cNvSpPr>
            <a:spLocks noChangeArrowheads="1"/>
          </p:cNvSpPr>
          <p:nvPr/>
        </p:nvSpPr>
        <p:spPr bwMode="auto">
          <a:xfrm rot="16200000">
            <a:off x="-91281" y="5661819"/>
            <a:ext cx="915988" cy="336550"/>
          </a:xfrm>
          <a:prstGeom prst="rect">
            <a:avLst/>
          </a:prstGeom>
          <a:noFill/>
          <a:ln w="12700">
            <a:noFill/>
            <a:miter lim="800000"/>
            <a:headEnd/>
            <a:tailEnd/>
          </a:ln>
          <a:effectLst/>
        </p:spPr>
        <p:txBody>
          <a:bodyPr wrap="none">
            <a:spAutoFit/>
          </a:bodyPr>
          <a:lstStyle/>
          <a:p>
            <a:r>
              <a:rPr lang="en-US" sz="1600" b="0">
                <a:solidFill>
                  <a:schemeClr val="tx2"/>
                </a:solidFill>
              </a:rPr>
              <a:t>Choices</a:t>
            </a:r>
          </a:p>
        </p:txBody>
      </p:sp>
    </p:spTree>
    <p:extLst>
      <p:ext uri="{BB962C8B-B14F-4D97-AF65-F5344CB8AC3E}">
        <p14:creationId xmlns:p14="http://schemas.microsoft.com/office/powerpoint/2010/main" val="1232018775"/>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cbse-book">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cbse-book">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6600"/>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1800" b="0" i="1" u="none" strike="noStrike" cap="none" normalizeH="0" baseline="0" smtClean="0">
            <a:ln>
              <a:noFill/>
            </a:ln>
            <a:solidFill>
              <a:schemeClr val="tx1"/>
            </a:solidFill>
            <a:effectLst>
              <a:outerShdw blurRad="38100" dist="38100" dir="2700000" algn="tl">
                <a:srgbClr val="000000">
                  <a:alpha val="43137"/>
                </a:srgbClr>
              </a:outerShdw>
            </a:effectLst>
            <a:latin typeface="Arial" charset="0"/>
          </a:defRPr>
        </a:defPPr>
      </a:lstStyle>
    </a:spDef>
    <a:lnDef>
      <a:spPr bwMode="auto">
        <a:xfrm>
          <a:off x="0" y="0"/>
          <a:ext cx="1" cy="1"/>
        </a:xfrm>
        <a:custGeom>
          <a:avLst/>
          <a:gdLst/>
          <a:ahLst/>
          <a:cxnLst/>
          <a:rect l="0" t="0" r="0" b="0"/>
          <a:pathLst/>
        </a:custGeom>
        <a:solidFill>
          <a:srgbClr val="FF6600"/>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1800" b="0" i="1" u="none" strike="noStrike" cap="none" normalizeH="0" baseline="0" smtClean="0">
            <a:ln>
              <a:noFill/>
            </a:ln>
            <a:solidFill>
              <a:schemeClr val="tx1"/>
            </a:solidFill>
            <a:effectLst>
              <a:outerShdw blurRad="38100" dist="38100" dir="2700000" algn="tl">
                <a:srgbClr val="000000">
                  <a:alpha val="43137"/>
                </a:srgbClr>
              </a:outerShdw>
            </a:effectLst>
            <a:latin typeface="Arial" charset="0"/>
          </a:defRPr>
        </a:defPPr>
      </a:lstStyle>
    </a:lnDef>
  </a:objectDefaults>
  <a:extraClrSchemeLst>
    <a:extraClrScheme>
      <a:clrScheme name="cbse-boo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bse-boo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bse-boo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bse-boo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bse-boo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bse-boo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bse-boo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C:\Documents and Settings\icc.ICC-LT\Application Data\Microsoft\Templates\cbse-book.pot</Template>
  <TotalTime>17696</TotalTime>
  <Words>10235</Words>
  <Application>Microsoft Office PowerPoint</Application>
  <PresentationFormat>Ekran Gösterisi (4:3)</PresentationFormat>
  <Paragraphs>1764</Paragraphs>
  <Slides>124</Slides>
  <Notes>51</Notes>
  <HiddenSlides>1</HiddenSlides>
  <MMClips>0</MMClips>
  <ScaleCrop>false</ScaleCrop>
  <HeadingPairs>
    <vt:vector size="8" baseType="variant">
      <vt:variant>
        <vt:lpstr>Kullanılan Yazı Tipleri</vt:lpstr>
      </vt:variant>
      <vt:variant>
        <vt:i4>11</vt:i4>
      </vt:variant>
      <vt:variant>
        <vt:lpstr>Tema</vt:lpstr>
      </vt:variant>
      <vt:variant>
        <vt:i4>1</vt:i4>
      </vt:variant>
      <vt:variant>
        <vt:lpstr>Eklenmiş OLE Hizmet Programları</vt:lpstr>
      </vt:variant>
      <vt:variant>
        <vt:i4>1</vt:i4>
      </vt:variant>
      <vt:variant>
        <vt:lpstr>Slayt Başlıkları</vt:lpstr>
      </vt:variant>
      <vt:variant>
        <vt:i4>124</vt:i4>
      </vt:variant>
    </vt:vector>
  </HeadingPairs>
  <TitlesOfParts>
    <vt:vector size="137" baseType="lpstr">
      <vt:lpstr>ＭＳ Ｐゴシック</vt:lpstr>
      <vt:lpstr>Arial</vt:lpstr>
      <vt:lpstr>Calibri</vt:lpstr>
      <vt:lpstr>Courier</vt:lpstr>
      <vt:lpstr>Courier New</vt:lpstr>
      <vt:lpstr>DawnCastle</vt:lpstr>
      <vt:lpstr>Helvetica</vt:lpstr>
      <vt:lpstr>Monotype Sorts</vt:lpstr>
      <vt:lpstr>Symbol</vt:lpstr>
      <vt:lpstr>Times New Roman</vt:lpstr>
      <vt:lpstr>Wingdings</vt:lpstr>
      <vt:lpstr>cbse-book</vt:lpstr>
      <vt:lpstr>Document</vt:lpstr>
      <vt:lpstr>PowerPoint Sunusu</vt:lpstr>
      <vt:lpstr>PowerPoint Sunusu</vt:lpstr>
      <vt:lpstr>From the book</vt:lpstr>
      <vt:lpstr>Need for SW testing-Examples of SW Failures</vt:lpstr>
      <vt:lpstr>Examples of Software Failures</vt:lpstr>
      <vt:lpstr>Brain storming: How will you test the Win Calculator?</vt:lpstr>
      <vt:lpstr>Brain storming: How will you test the Notepad?</vt:lpstr>
      <vt:lpstr>Introduction to Software Testing- Outline</vt:lpstr>
      <vt:lpstr>Definitions</vt:lpstr>
      <vt:lpstr>Definitions</vt:lpstr>
      <vt:lpstr>What SW testing is and is NOT</vt:lpstr>
      <vt:lpstr>Goals and Limitations of Testing</vt:lpstr>
      <vt:lpstr>Basic Testing Definitions</vt:lpstr>
      <vt:lpstr>Basic Testing Definitions: a Software Example</vt:lpstr>
      <vt:lpstr>Exercise</vt:lpstr>
      <vt:lpstr>Introduction to Software Testing- Outline</vt:lpstr>
      <vt:lpstr>Why is SW testing important?</vt:lpstr>
      <vt:lpstr>PowerPoint Sunusu</vt:lpstr>
      <vt:lpstr>Software Test Engineers at Microsoft</vt:lpstr>
      <vt:lpstr>Introduction to Software Testing- Outline</vt:lpstr>
      <vt:lpstr>Dealing with SW Faults / Software Quality Engineering (SQE)</vt:lpstr>
      <vt:lpstr>Motto from Google!</vt:lpstr>
      <vt:lpstr>Testing Process Overview</vt:lpstr>
      <vt:lpstr>Introduction to Software Testing- Outline</vt:lpstr>
      <vt:lpstr>What is a Test Case and Test Suite (Test Set)?</vt:lpstr>
      <vt:lpstr>Test Case and Test Suite (Test Set)</vt:lpstr>
      <vt:lpstr>Test Case and Test Suite (Test Set)</vt:lpstr>
      <vt:lpstr>Introduction to Software Testing- Outline</vt:lpstr>
      <vt:lpstr>Types of Test Activities</vt:lpstr>
      <vt:lpstr>Introduction to Software Testing- Outline</vt:lpstr>
      <vt:lpstr>Types of Testing</vt:lpstr>
      <vt:lpstr>PowerPoint Sunusu</vt:lpstr>
      <vt:lpstr>Test Levels / Test Organization</vt:lpstr>
      <vt:lpstr>Test Organization (just one typical test process)</vt:lpstr>
      <vt:lpstr>Introduction to Software Testing- Outline</vt:lpstr>
      <vt:lpstr>Testing can be Manual or Automated</vt:lpstr>
      <vt:lpstr>Manual Testing: Exploratory Software Testing</vt:lpstr>
      <vt:lpstr>The Problem with Manual Testing</vt:lpstr>
      <vt:lpstr>Automated testing</vt:lpstr>
      <vt:lpstr>Why Automate Tests?</vt:lpstr>
      <vt:lpstr>Increasing size and complexity for automated test systems</vt:lpstr>
      <vt:lpstr>Introduction to Software Testing- Outline</vt:lpstr>
      <vt:lpstr>Exhaustive (Complete) Testing</vt:lpstr>
      <vt:lpstr>Introduction to Software Testing- Outline</vt:lpstr>
      <vt:lpstr>Test Adequacy: When can we say testing is enough?</vt:lpstr>
      <vt:lpstr>Test Coverage and Types of Testing</vt:lpstr>
      <vt:lpstr>Black- vs. White (glass)-Box Testing</vt:lpstr>
      <vt:lpstr>Introduction to Software Testing- Outline</vt:lpstr>
      <vt:lpstr>Testing throughout the SDLC – in Waterfall</vt:lpstr>
      <vt:lpstr>Testing throughout the Lifecycle – in Rational Unified Process (RUP)</vt:lpstr>
      <vt:lpstr>Testing throughout the Lifecycle – in the “V” model (half of this is about testing!)</vt:lpstr>
      <vt:lpstr>Testing throughout the Lifecycle – in Agile</vt:lpstr>
      <vt:lpstr>Testing throughout the Lifecycle – in TDD</vt:lpstr>
      <vt:lpstr>Introduction to Software Testing- Outline</vt:lpstr>
      <vt:lpstr>Testing Maturity Levels (in a company)</vt:lpstr>
      <vt:lpstr>Testing Maturity Model Integration (TMMI)</vt:lpstr>
      <vt:lpstr>PowerPoint Sunusu</vt:lpstr>
      <vt:lpstr>Introduction to Software Testing- Outline</vt:lpstr>
      <vt:lpstr>PowerPoint Sunusu</vt:lpstr>
      <vt:lpstr>SE 550-Software Engineering  Black-box (Functional) Testing   Vahid Garousi </vt:lpstr>
      <vt:lpstr>Black-box Testing  Basic Principles</vt:lpstr>
      <vt:lpstr>Black-box Testing: Different Techniques</vt:lpstr>
      <vt:lpstr>Black-box Testing: Outline</vt:lpstr>
      <vt:lpstr>Equivalence Class Testing</vt:lpstr>
      <vt:lpstr>Companies are using Equivalence Class Testing!</vt:lpstr>
      <vt:lpstr>Example of Equivalence Classes</vt:lpstr>
      <vt:lpstr>NextDate Equivalence Classes</vt:lpstr>
      <vt:lpstr>Weak/Strong Equivalence Class Testing</vt:lpstr>
      <vt:lpstr>Example of Weak Equivalence Class Testing (WECT)</vt:lpstr>
      <vt:lpstr>Example of Strong Equivalence Class Testing (SECT)</vt:lpstr>
      <vt:lpstr>NextDate Equivalence Classes</vt:lpstr>
      <vt:lpstr>NextDate Weak Equivalence Class Testing (WECT) - Test Cases</vt:lpstr>
      <vt:lpstr>NextDate Strong Equivalence Class Testing (SECT) - Test Cases</vt:lpstr>
      <vt:lpstr>Equivalence Class Testing NextDate Example - Discussion</vt:lpstr>
      <vt:lpstr>Equivalence Class Testing – Class Exercise JFreeChart </vt:lpstr>
      <vt:lpstr>JFreeChart – Requirements</vt:lpstr>
      <vt:lpstr>Lab #2 - JFreeChart – Classes to test based on requirements</vt:lpstr>
      <vt:lpstr>JFreeChart – Class org.jfree.data.DataUtilities Has 5 methods…</vt:lpstr>
      <vt:lpstr>Systematic procedure for equivalence partitioning Class org.jfree.data.DataUtilities</vt:lpstr>
      <vt:lpstr>Systematic procedure for equivalence partitioning JFreeChart – Class org.jfree.data.DataUtilities</vt:lpstr>
      <vt:lpstr>Systematic procedure for equivalence partitioning JFreeChart – Class org.jfree.data.DataUtilities</vt:lpstr>
      <vt:lpstr>Exercise</vt:lpstr>
      <vt:lpstr>Black-box Testing: Outline</vt:lpstr>
      <vt:lpstr>Boundary-Value Analysis  Motivations</vt:lpstr>
      <vt:lpstr>PowerPoint Sunusu</vt:lpstr>
      <vt:lpstr>Boundary-Value Analysis Basic Ideas</vt:lpstr>
      <vt:lpstr>Boundary-Value Analysis  Basic Ideas</vt:lpstr>
      <vt:lpstr>Boundary-Value Analysis  Input Domain of Function F</vt:lpstr>
      <vt:lpstr>Boundary-value Analysis  Test Cases</vt:lpstr>
      <vt:lpstr>Boundary-Value Analysis  General Case and Limitations</vt:lpstr>
      <vt:lpstr>Boundary-Value Analysis: The relationship with Robustness Testing</vt:lpstr>
      <vt:lpstr>Boundary-Value Analysis  Worst Case Testing (WCT)</vt:lpstr>
      <vt:lpstr>Boundary-Value Analysis  Even further: Robust Worst-Case Testing for 2 variables</vt:lpstr>
      <vt:lpstr>Black-box Testing: Outline</vt:lpstr>
      <vt:lpstr>Category-Partition Testing  Steps</vt:lpstr>
      <vt:lpstr>Category-Partition Testing  An Example</vt:lpstr>
      <vt:lpstr>Category-Partition Testing Example  Parameters and Categories</vt:lpstr>
      <vt:lpstr>Category-Partition Testing Example  Choices</vt:lpstr>
      <vt:lpstr>Category-Partition Testing Example  Formal Test Specifications with Constraints</vt:lpstr>
      <vt:lpstr>Category-Partition Testing  Specifying constraints among choices, in General</vt:lpstr>
      <vt:lpstr>Category-Partition Testing Example  Test Frames, Data and Cases</vt:lpstr>
      <vt:lpstr>Category-Partition Testing  Steps (II)</vt:lpstr>
      <vt:lpstr>Category-Partition Testing  Criteria Using Choices</vt:lpstr>
      <vt:lpstr>Category-Partition Testing  Conclusions</vt:lpstr>
      <vt:lpstr>Black-box Testing: Outline</vt:lpstr>
      <vt:lpstr>Decision Tables - Motivations</vt:lpstr>
      <vt:lpstr>Decision Tables - An Example For a program identifying the type of a triangle given its edge (side) sizes</vt:lpstr>
      <vt:lpstr>Decision Tables - Structure</vt:lpstr>
      <vt:lpstr>Decision Tables - Table Structure</vt:lpstr>
      <vt:lpstr>Decision Tables - An Example  Can also be shown as a conventional Truth Table</vt:lpstr>
      <vt:lpstr>Decision Tables - An Example  Test Cases</vt:lpstr>
      <vt:lpstr>Decision Tables - Ideal Usage Conditions</vt:lpstr>
      <vt:lpstr>Decision Tables - Explosion of Condition Variants</vt:lpstr>
      <vt:lpstr>Black-box Testing: Outline</vt:lpstr>
      <vt:lpstr>Cause-Effect Graphs  Car Insurance Renewal Example</vt:lpstr>
      <vt:lpstr>Cause-Effect Graphs Definition</vt:lpstr>
      <vt:lpstr>Cause-Effect Graphs  Structure of</vt:lpstr>
      <vt:lpstr>Cause-Effect Graphs  Notations in</vt:lpstr>
      <vt:lpstr>From “Cause-Effect Graphs” to “Decision Tables” Car Insurance Renewal Example</vt:lpstr>
      <vt:lpstr>Cause-Effect Graphs  Additional Constraints</vt:lpstr>
      <vt:lpstr>Cause-Effect Graphs  Discussion</vt:lpstr>
      <vt:lpstr>For students</vt:lpstr>
      <vt:lpstr>Basic Testing Definitions: a non-Software Example</vt:lpstr>
      <vt:lpstr>Basic Testing Definitions: a non-Software Example</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gordana</dc:creator>
  <cp:lastModifiedBy>Ayça Tarhan</cp:lastModifiedBy>
  <cp:revision>1399</cp:revision>
  <dcterms:created xsi:type="dcterms:W3CDTF">2001-10-16T14:27:39Z</dcterms:created>
  <dcterms:modified xsi:type="dcterms:W3CDTF">2018-04-18T12:29:33Z</dcterms:modified>
</cp:coreProperties>
</file>